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1"/>
  </p:sldMasterIdLst>
  <p:notesMasterIdLst>
    <p:notesMasterId r:id="rId254"/>
  </p:notesMasterIdLst>
  <p:sldIdLst>
    <p:sldId id="1184" r:id="rId2"/>
    <p:sldId id="1185" r:id="rId3"/>
    <p:sldId id="802" r:id="rId4"/>
    <p:sldId id="1186" r:id="rId5"/>
    <p:sldId id="962" r:id="rId6"/>
    <p:sldId id="963" r:id="rId7"/>
    <p:sldId id="964" r:id="rId8"/>
    <p:sldId id="1048" r:id="rId9"/>
    <p:sldId id="1059" r:id="rId10"/>
    <p:sldId id="1062" r:id="rId11"/>
    <p:sldId id="1061" r:id="rId12"/>
    <p:sldId id="991" r:id="rId13"/>
    <p:sldId id="992" r:id="rId14"/>
    <p:sldId id="1050" r:id="rId15"/>
    <p:sldId id="1145" r:id="rId16"/>
    <p:sldId id="1147" r:id="rId17"/>
    <p:sldId id="951" r:id="rId18"/>
    <p:sldId id="1148" r:id="rId19"/>
    <p:sldId id="993" r:id="rId20"/>
    <p:sldId id="1722" r:id="rId21"/>
    <p:sldId id="1723" r:id="rId22"/>
    <p:sldId id="1287" r:id="rId23"/>
    <p:sldId id="1304" r:id="rId24"/>
    <p:sldId id="1305" r:id="rId25"/>
    <p:sldId id="1052" r:id="rId26"/>
    <p:sldId id="1053" r:id="rId27"/>
    <p:sldId id="1055" r:id="rId28"/>
    <p:sldId id="994" r:id="rId29"/>
    <p:sldId id="995" r:id="rId30"/>
    <p:sldId id="996" r:id="rId31"/>
    <p:sldId id="998" r:id="rId32"/>
    <p:sldId id="1029" r:id="rId33"/>
    <p:sldId id="1030" r:id="rId34"/>
    <p:sldId id="1031" r:id="rId35"/>
    <p:sldId id="1151" r:id="rId36"/>
    <p:sldId id="1032" r:id="rId37"/>
    <p:sldId id="1056" r:id="rId38"/>
    <p:sldId id="1003" r:id="rId39"/>
    <p:sldId id="1004" r:id="rId40"/>
    <p:sldId id="1172" r:id="rId41"/>
    <p:sldId id="1057" r:id="rId42"/>
    <p:sldId id="1067" r:id="rId43"/>
    <p:sldId id="823" r:id="rId44"/>
    <p:sldId id="969" r:id="rId45"/>
    <p:sldId id="825" r:id="rId46"/>
    <p:sldId id="826" r:id="rId47"/>
    <p:sldId id="1033" r:id="rId48"/>
    <p:sldId id="828" r:id="rId49"/>
    <p:sldId id="829" r:id="rId50"/>
    <p:sldId id="830" r:id="rId51"/>
    <p:sldId id="831" r:id="rId52"/>
    <p:sldId id="1027" r:id="rId53"/>
    <p:sldId id="1068" r:id="rId54"/>
    <p:sldId id="833" r:id="rId55"/>
    <p:sldId id="834" r:id="rId56"/>
    <p:sldId id="835" r:id="rId57"/>
    <p:sldId id="1152" r:id="rId58"/>
    <p:sldId id="836" r:id="rId59"/>
    <p:sldId id="837" r:id="rId60"/>
    <p:sldId id="838" r:id="rId61"/>
    <p:sldId id="839" r:id="rId62"/>
    <p:sldId id="840" r:id="rId63"/>
    <p:sldId id="842" r:id="rId64"/>
    <p:sldId id="970" r:id="rId65"/>
    <p:sldId id="844" r:id="rId66"/>
    <p:sldId id="845" r:id="rId67"/>
    <p:sldId id="846" r:id="rId68"/>
    <p:sldId id="847" r:id="rId69"/>
    <p:sldId id="848" r:id="rId70"/>
    <p:sldId id="971" r:id="rId71"/>
    <p:sldId id="851" r:id="rId72"/>
    <p:sldId id="852" r:id="rId73"/>
    <p:sldId id="853" r:id="rId74"/>
    <p:sldId id="854" r:id="rId75"/>
    <p:sldId id="856" r:id="rId76"/>
    <p:sldId id="857" r:id="rId77"/>
    <p:sldId id="858" r:id="rId78"/>
    <p:sldId id="859" r:id="rId79"/>
    <p:sldId id="871" r:id="rId80"/>
    <p:sldId id="981" r:id="rId81"/>
    <p:sldId id="873" r:id="rId82"/>
    <p:sldId id="862" r:id="rId83"/>
    <p:sldId id="863" r:id="rId84"/>
    <p:sldId id="868" r:id="rId85"/>
    <p:sldId id="865" r:id="rId86"/>
    <p:sldId id="870" r:id="rId87"/>
    <p:sldId id="1173" r:id="rId88"/>
    <p:sldId id="1175" r:id="rId89"/>
    <p:sldId id="1291" r:id="rId90"/>
    <p:sldId id="1195" r:id="rId91"/>
    <p:sldId id="1297" r:id="rId92"/>
    <p:sldId id="1298" r:id="rId93"/>
    <p:sldId id="1299" r:id="rId94"/>
    <p:sldId id="1300" r:id="rId95"/>
    <p:sldId id="1301" r:id="rId96"/>
    <p:sldId id="1302" r:id="rId97"/>
    <p:sldId id="1303" r:id="rId98"/>
    <p:sldId id="1203" r:id="rId99"/>
    <p:sldId id="1210" r:id="rId100"/>
    <p:sldId id="1204" r:id="rId101"/>
    <p:sldId id="1005" r:id="rId102"/>
    <p:sldId id="1006" r:id="rId103"/>
    <p:sldId id="1289" r:id="rId104"/>
    <p:sldId id="1008" r:id="rId105"/>
    <p:sldId id="1009" r:id="rId106"/>
    <p:sldId id="1010" r:id="rId107"/>
    <p:sldId id="1011" r:id="rId108"/>
    <p:sldId id="1012" r:id="rId109"/>
    <p:sldId id="1013" r:id="rId110"/>
    <p:sldId id="1131" r:id="rId111"/>
    <p:sldId id="1014" r:id="rId112"/>
    <p:sldId id="1160" r:id="rId113"/>
    <p:sldId id="1015" r:id="rId114"/>
    <p:sldId id="1016" r:id="rId115"/>
    <p:sldId id="1018" r:id="rId116"/>
    <p:sldId id="1176" r:id="rId117"/>
    <p:sldId id="1177" r:id="rId118"/>
    <p:sldId id="1134" r:id="rId119"/>
    <p:sldId id="1196" r:id="rId120"/>
    <p:sldId id="1212" r:id="rId121"/>
    <p:sldId id="892" r:id="rId122"/>
    <p:sldId id="977" r:id="rId123"/>
    <p:sldId id="894" r:id="rId124"/>
    <p:sldId id="895" r:id="rId125"/>
    <p:sldId id="896" r:id="rId126"/>
    <p:sldId id="1037" r:id="rId127"/>
    <p:sldId id="898" r:id="rId128"/>
    <p:sldId id="897" r:id="rId129"/>
    <p:sldId id="899" r:id="rId130"/>
    <p:sldId id="900" r:id="rId131"/>
    <p:sldId id="901" r:id="rId132"/>
    <p:sldId id="902" r:id="rId133"/>
    <p:sldId id="903" r:id="rId134"/>
    <p:sldId id="904" r:id="rId135"/>
    <p:sldId id="907" r:id="rId136"/>
    <p:sldId id="912" r:id="rId137"/>
    <p:sldId id="1026" r:id="rId138"/>
    <p:sldId id="913" r:id="rId139"/>
    <p:sldId id="914" r:id="rId140"/>
    <p:sldId id="915" r:id="rId141"/>
    <p:sldId id="1178" r:id="rId142"/>
    <p:sldId id="1180" r:id="rId143"/>
    <p:sldId id="1260" r:id="rId144"/>
    <p:sldId id="1286" r:id="rId145"/>
    <p:sldId id="1197" r:id="rId146"/>
    <p:sldId id="1293" r:id="rId147"/>
    <p:sldId id="1214" r:id="rId148"/>
    <p:sldId id="1215" r:id="rId149"/>
    <p:sldId id="1246" r:id="rId150"/>
    <p:sldId id="1247" r:id="rId151"/>
    <p:sldId id="1219" r:id="rId152"/>
    <p:sldId id="1222" r:id="rId153"/>
    <p:sldId id="1220" r:id="rId154"/>
    <p:sldId id="1221" r:id="rId155"/>
    <p:sldId id="916" r:id="rId156"/>
    <p:sldId id="982" r:id="rId157"/>
    <p:sldId id="917" r:id="rId158"/>
    <p:sldId id="918" r:id="rId159"/>
    <p:sldId id="919" r:id="rId160"/>
    <p:sldId id="920" r:id="rId161"/>
    <p:sldId id="921" r:id="rId162"/>
    <p:sldId id="1028" r:id="rId163"/>
    <p:sldId id="922" r:id="rId164"/>
    <p:sldId id="923" r:id="rId165"/>
    <p:sldId id="924" r:id="rId166"/>
    <p:sldId id="925" r:id="rId167"/>
    <p:sldId id="928" r:id="rId168"/>
    <p:sldId id="929" r:id="rId169"/>
    <p:sldId id="930" r:id="rId170"/>
    <p:sldId id="1181" r:id="rId171"/>
    <p:sldId id="1183" r:id="rId172"/>
    <p:sldId id="1235" r:id="rId173"/>
    <p:sldId id="1238" r:id="rId174"/>
    <p:sldId id="1239" r:id="rId175"/>
    <p:sldId id="1294" r:id="rId176"/>
    <p:sldId id="1198" r:id="rId177"/>
    <p:sldId id="1236" r:id="rId178"/>
    <p:sldId id="1234" r:id="rId179"/>
    <p:sldId id="1237" r:id="rId180"/>
    <p:sldId id="1248" r:id="rId181"/>
    <p:sldId id="1249" r:id="rId182"/>
    <p:sldId id="1252" r:id="rId183"/>
    <p:sldId id="1242" r:id="rId184"/>
    <p:sldId id="1241" r:id="rId185"/>
    <p:sldId id="931" r:id="rId186"/>
    <p:sldId id="985" r:id="rId187"/>
    <p:sldId id="1290" r:id="rId188"/>
    <p:sldId id="1168" r:id="rId189"/>
    <p:sldId id="1169" r:id="rId190"/>
    <p:sldId id="1041" r:id="rId191"/>
    <p:sldId id="1042" r:id="rId192"/>
    <p:sldId id="1046" r:id="rId193"/>
    <p:sldId id="1043" r:id="rId194"/>
    <p:sldId id="1044" r:id="rId195"/>
    <p:sldId id="1047" r:id="rId196"/>
    <p:sldId id="1189" r:id="rId197"/>
    <p:sldId id="938" r:id="rId198"/>
    <p:sldId id="939" r:id="rId199"/>
    <p:sldId id="940" r:id="rId200"/>
    <p:sldId id="986" r:id="rId201"/>
    <p:sldId id="1144" r:id="rId202"/>
    <p:sldId id="1232" r:id="rId203"/>
    <p:sldId id="1233" r:id="rId204"/>
    <p:sldId id="1295" r:id="rId205"/>
    <p:sldId id="1223" r:id="rId206"/>
    <p:sldId id="1264" r:id="rId207"/>
    <p:sldId id="1265" r:id="rId208"/>
    <p:sldId id="1266" r:id="rId209"/>
    <p:sldId id="1267" r:id="rId210"/>
    <p:sldId id="1269" r:id="rId211"/>
    <p:sldId id="1268" r:id="rId212"/>
    <p:sldId id="1271" r:id="rId213"/>
    <p:sldId id="1272" r:id="rId214"/>
    <p:sldId id="1273" r:id="rId215"/>
    <p:sldId id="1274" r:id="rId216"/>
    <p:sldId id="1270" r:id="rId217"/>
    <p:sldId id="1275" r:id="rId218"/>
    <p:sldId id="1276" r:id="rId219"/>
    <p:sldId id="1296" r:id="rId220"/>
    <p:sldId id="1154" r:id="rId221"/>
    <p:sldId id="1166" r:id="rId222"/>
    <p:sldId id="1153" r:id="rId223"/>
    <p:sldId id="1170" r:id="rId224"/>
    <p:sldId id="1155" r:id="rId225"/>
    <p:sldId id="1188" r:id="rId226"/>
    <p:sldId id="1157" r:id="rId227"/>
    <p:sldId id="1187" r:id="rId228"/>
    <p:sldId id="1278" r:id="rId229"/>
    <p:sldId id="1279" r:id="rId230"/>
    <p:sldId id="1280" r:id="rId231"/>
    <p:sldId id="944" r:id="rId232"/>
    <p:sldId id="1208" r:id="rId233"/>
    <p:sldId id="1281" r:id="rId234"/>
    <p:sldId id="1255" r:id="rId235"/>
    <p:sldId id="1283" r:id="rId236"/>
    <p:sldId id="1284" r:id="rId237"/>
    <p:sldId id="1282" r:id="rId238"/>
    <p:sldId id="1206" r:id="rId239"/>
    <p:sldId id="945" r:id="rId240"/>
    <p:sldId id="946" r:id="rId241"/>
    <p:sldId id="947" r:id="rId242"/>
    <p:sldId id="949" r:id="rId243"/>
    <p:sldId id="1038" r:id="rId244"/>
    <p:sldId id="955" r:id="rId245"/>
    <p:sldId id="956" r:id="rId246"/>
    <p:sldId id="1164" r:id="rId247"/>
    <p:sldId id="1165" r:id="rId248"/>
    <p:sldId id="958" r:id="rId249"/>
    <p:sldId id="1158" r:id="rId250"/>
    <p:sldId id="1162" r:id="rId251"/>
    <p:sldId id="1161" r:id="rId252"/>
    <p:sldId id="1025" r:id="rId253"/>
  </p:sldIdLst>
  <p:sldSz cx="6858000" cy="9144000" type="letter"/>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CC30F8F-495B-4DDC-921C-2B7C4E63BCBA}">
          <p14:sldIdLst>
            <p14:sldId id="1184"/>
            <p14:sldId id="1185"/>
            <p14:sldId id="802"/>
            <p14:sldId id="1186"/>
            <p14:sldId id="962"/>
            <p14:sldId id="963"/>
            <p14:sldId id="964"/>
            <p14:sldId id="1048"/>
            <p14:sldId id="1059"/>
            <p14:sldId id="1062"/>
            <p14:sldId id="1061"/>
            <p14:sldId id="991"/>
            <p14:sldId id="992"/>
            <p14:sldId id="1050"/>
            <p14:sldId id="1145"/>
            <p14:sldId id="1147"/>
            <p14:sldId id="951"/>
            <p14:sldId id="1148"/>
            <p14:sldId id="993"/>
            <p14:sldId id="1722"/>
            <p14:sldId id="1723"/>
            <p14:sldId id="1287"/>
            <p14:sldId id="1304"/>
            <p14:sldId id="1305"/>
            <p14:sldId id="1052"/>
            <p14:sldId id="1053"/>
            <p14:sldId id="1055"/>
            <p14:sldId id="994"/>
            <p14:sldId id="995"/>
            <p14:sldId id="996"/>
            <p14:sldId id="998"/>
            <p14:sldId id="1029"/>
            <p14:sldId id="1030"/>
            <p14:sldId id="1031"/>
            <p14:sldId id="1151"/>
            <p14:sldId id="1032"/>
            <p14:sldId id="1056"/>
            <p14:sldId id="1003"/>
            <p14:sldId id="1004"/>
            <p14:sldId id="1172"/>
            <p14:sldId id="1057"/>
            <p14:sldId id="1067"/>
            <p14:sldId id="823"/>
            <p14:sldId id="969"/>
            <p14:sldId id="825"/>
            <p14:sldId id="826"/>
            <p14:sldId id="1033"/>
            <p14:sldId id="828"/>
            <p14:sldId id="829"/>
            <p14:sldId id="830"/>
            <p14:sldId id="831"/>
            <p14:sldId id="1027"/>
            <p14:sldId id="1068"/>
            <p14:sldId id="833"/>
            <p14:sldId id="834"/>
            <p14:sldId id="835"/>
            <p14:sldId id="1152"/>
            <p14:sldId id="836"/>
            <p14:sldId id="837"/>
            <p14:sldId id="838"/>
            <p14:sldId id="839"/>
            <p14:sldId id="840"/>
            <p14:sldId id="842"/>
            <p14:sldId id="970"/>
            <p14:sldId id="844"/>
            <p14:sldId id="845"/>
            <p14:sldId id="846"/>
            <p14:sldId id="847"/>
            <p14:sldId id="848"/>
            <p14:sldId id="971"/>
            <p14:sldId id="851"/>
            <p14:sldId id="852"/>
            <p14:sldId id="853"/>
            <p14:sldId id="854"/>
            <p14:sldId id="856"/>
            <p14:sldId id="857"/>
            <p14:sldId id="858"/>
            <p14:sldId id="859"/>
            <p14:sldId id="871"/>
            <p14:sldId id="981"/>
            <p14:sldId id="873"/>
            <p14:sldId id="862"/>
            <p14:sldId id="863"/>
            <p14:sldId id="868"/>
            <p14:sldId id="865"/>
            <p14:sldId id="870"/>
            <p14:sldId id="1173"/>
            <p14:sldId id="1175"/>
            <p14:sldId id="1291"/>
            <p14:sldId id="1195"/>
            <p14:sldId id="1297"/>
            <p14:sldId id="1298"/>
            <p14:sldId id="1299"/>
            <p14:sldId id="1300"/>
            <p14:sldId id="1301"/>
            <p14:sldId id="1302"/>
            <p14:sldId id="1303"/>
            <p14:sldId id="1203"/>
            <p14:sldId id="1210"/>
            <p14:sldId id="1204"/>
            <p14:sldId id="1005"/>
            <p14:sldId id="1006"/>
            <p14:sldId id="1289"/>
            <p14:sldId id="1008"/>
            <p14:sldId id="1009"/>
            <p14:sldId id="1010"/>
            <p14:sldId id="1011"/>
            <p14:sldId id="1012"/>
            <p14:sldId id="1013"/>
            <p14:sldId id="1131"/>
            <p14:sldId id="1014"/>
            <p14:sldId id="1160"/>
            <p14:sldId id="1015"/>
            <p14:sldId id="1016"/>
            <p14:sldId id="1018"/>
            <p14:sldId id="1176"/>
            <p14:sldId id="1177"/>
            <p14:sldId id="1134"/>
            <p14:sldId id="1196"/>
            <p14:sldId id="1212"/>
            <p14:sldId id="892"/>
            <p14:sldId id="977"/>
            <p14:sldId id="894"/>
            <p14:sldId id="895"/>
            <p14:sldId id="896"/>
            <p14:sldId id="1037"/>
            <p14:sldId id="898"/>
            <p14:sldId id="897"/>
            <p14:sldId id="899"/>
            <p14:sldId id="900"/>
            <p14:sldId id="901"/>
            <p14:sldId id="902"/>
            <p14:sldId id="903"/>
            <p14:sldId id="904"/>
            <p14:sldId id="907"/>
            <p14:sldId id="912"/>
            <p14:sldId id="1026"/>
            <p14:sldId id="913"/>
            <p14:sldId id="914"/>
            <p14:sldId id="915"/>
            <p14:sldId id="1178"/>
            <p14:sldId id="1180"/>
            <p14:sldId id="1260"/>
            <p14:sldId id="1286"/>
            <p14:sldId id="1197"/>
            <p14:sldId id="1293"/>
            <p14:sldId id="1214"/>
            <p14:sldId id="1215"/>
            <p14:sldId id="1246"/>
            <p14:sldId id="1247"/>
            <p14:sldId id="1219"/>
            <p14:sldId id="1222"/>
            <p14:sldId id="1220"/>
            <p14:sldId id="1221"/>
            <p14:sldId id="916"/>
            <p14:sldId id="982"/>
            <p14:sldId id="917"/>
            <p14:sldId id="918"/>
            <p14:sldId id="919"/>
            <p14:sldId id="920"/>
            <p14:sldId id="921"/>
            <p14:sldId id="1028"/>
            <p14:sldId id="922"/>
            <p14:sldId id="923"/>
            <p14:sldId id="924"/>
            <p14:sldId id="925"/>
            <p14:sldId id="928"/>
            <p14:sldId id="929"/>
            <p14:sldId id="930"/>
            <p14:sldId id="1181"/>
            <p14:sldId id="1183"/>
            <p14:sldId id="1235"/>
            <p14:sldId id="1238"/>
            <p14:sldId id="1239"/>
            <p14:sldId id="1294"/>
            <p14:sldId id="1198"/>
            <p14:sldId id="1236"/>
            <p14:sldId id="1234"/>
            <p14:sldId id="1237"/>
            <p14:sldId id="1248"/>
            <p14:sldId id="1249"/>
            <p14:sldId id="1252"/>
            <p14:sldId id="1242"/>
            <p14:sldId id="1241"/>
            <p14:sldId id="931"/>
            <p14:sldId id="985"/>
            <p14:sldId id="1290"/>
            <p14:sldId id="1168"/>
            <p14:sldId id="1169"/>
            <p14:sldId id="1041"/>
            <p14:sldId id="1042"/>
            <p14:sldId id="1046"/>
            <p14:sldId id="1043"/>
            <p14:sldId id="1044"/>
            <p14:sldId id="1047"/>
            <p14:sldId id="1189"/>
            <p14:sldId id="938"/>
            <p14:sldId id="939"/>
            <p14:sldId id="940"/>
            <p14:sldId id="986"/>
            <p14:sldId id="1144"/>
            <p14:sldId id="1232"/>
            <p14:sldId id="1233"/>
            <p14:sldId id="1295"/>
            <p14:sldId id="1223"/>
            <p14:sldId id="1264"/>
            <p14:sldId id="1265"/>
            <p14:sldId id="1266"/>
            <p14:sldId id="1267"/>
            <p14:sldId id="1269"/>
            <p14:sldId id="1268"/>
            <p14:sldId id="1271"/>
            <p14:sldId id="1272"/>
            <p14:sldId id="1273"/>
            <p14:sldId id="1274"/>
            <p14:sldId id="1270"/>
            <p14:sldId id="1275"/>
            <p14:sldId id="1276"/>
            <p14:sldId id="1296"/>
            <p14:sldId id="1154"/>
            <p14:sldId id="1166"/>
            <p14:sldId id="1153"/>
            <p14:sldId id="1170"/>
            <p14:sldId id="1155"/>
            <p14:sldId id="1188"/>
            <p14:sldId id="1157"/>
            <p14:sldId id="1187"/>
            <p14:sldId id="1278"/>
            <p14:sldId id="1279"/>
            <p14:sldId id="1280"/>
            <p14:sldId id="944"/>
            <p14:sldId id="1208"/>
            <p14:sldId id="1281"/>
            <p14:sldId id="1255"/>
            <p14:sldId id="1283"/>
            <p14:sldId id="1284"/>
            <p14:sldId id="1282"/>
            <p14:sldId id="1206"/>
            <p14:sldId id="945"/>
            <p14:sldId id="946"/>
            <p14:sldId id="947"/>
            <p14:sldId id="949"/>
            <p14:sldId id="1038"/>
            <p14:sldId id="955"/>
            <p14:sldId id="956"/>
            <p14:sldId id="1164"/>
            <p14:sldId id="1165"/>
            <p14:sldId id="958"/>
            <p14:sldId id="1158"/>
            <p14:sldId id="1162"/>
            <p14:sldId id="1161"/>
            <p14:sldId id="1025"/>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z Seif" initials="LS [5]" lastIdx="1" clrIdx="0"/>
  <p:cmAuthor id="2" name="Liz Seif" initials="LS" lastIdx="26" clrIdx="1"/>
  <p:cmAuthor id="3" name="Liz Seif" initials="LS [2]" lastIdx="1" clrIdx="2"/>
  <p:cmAuthor id="4" name="Liz Seif" initials="LS [3]" lastIdx="1" clrIdx="3"/>
  <p:cmAuthor id="5" name="Liz Seif" initials="LS [4]" lastIdx="1" clrIdx="4"/>
  <p:cmAuthor id="6" name="Kristine Mehler" initials="KM" lastIdx="1" clrIdx="5">
    <p:extLst>
      <p:ext uri="{19B8F6BF-5375-455C-9EA6-DF929625EA0E}">
        <p15:presenceInfo xmlns:p15="http://schemas.microsoft.com/office/powerpoint/2012/main" userId="Kristine Mehl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33CC"/>
    <a:srgbClr val="0066FF"/>
    <a:srgbClr val="33CC33"/>
    <a:srgbClr val="00FF00"/>
    <a:srgbClr val="016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4" autoAdjust="0"/>
    <p:restoredTop sz="85007" autoAdjust="0"/>
  </p:normalViewPr>
  <p:slideViewPr>
    <p:cSldViewPr>
      <p:cViewPr varScale="1">
        <p:scale>
          <a:sx n="76" d="100"/>
          <a:sy n="76" d="100"/>
        </p:scale>
        <p:origin x="3558" y="114"/>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89" d="100"/>
          <a:sy n="89" d="100"/>
        </p:scale>
        <p:origin x="3798" y="9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tableStyles" Target="tableStyles.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notesMaster" Target="notesMasters/notes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commentAuthors" Target="commentAuthors.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presProps" Target="presProp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1"/>
          </a:xfrm>
          <a:prstGeom prst="rect">
            <a:avLst/>
          </a:prstGeom>
        </p:spPr>
        <p:txBody>
          <a:bodyPr vert="horz" lIns="92856" tIns="46428" rIns="92856" bIns="46428" rtlCol="0"/>
          <a:lstStyle>
            <a:lvl1pPr algn="l">
              <a:defRPr sz="1200"/>
            </a:lvl1pPr>
          </a:lstStyle>
          <a:p>
            <a:endParaRPr lang="en-US" dirty="0"/>
          </a:p>
        </p:txBody>
      </p:sp>
      <p:sp>
        <p:nvSpPr>
          <p:cNvPr id="3" name="Date Placeholder 2"/>
          <p:cNvSpPr>
            <a:spLocks noGrp="1"/>
          </p:cNvSpPr>
          <p:nvPr>
            <p:ph type="dt" idx="1"/>
          </p:nvPr>
        </p:nvSpPr>
        <p:spPr>
          <a:xfrm>
            <a:off x="3970942" y="1"/>
            <a:ext cx="3037840" cy="464821"/>
          </a:xfrm>
          <a:prstGeom prst="rect">
            <a:avLst/>
          </a:prstGeom>
        </p:spPr>
        <p:txBody>
          <a:bodyPr vert="horz" lIns="92856" tIns="46428" rIns="92856" bIns="46428" rtlCol="0"/>
          <a:lstStyle>
            <a:lvl1pPr algn="r">
              <a:defRPr sz="1200"/>
            </a:lvl1pPr>
          </a:lstStyle>
          <a:p>
            <a:fld id="{3CEC2172-E8D0-4550-AC50-524FDE6846F9}" type="datetimeFigureOut">
              <a:rPr lang="en-US" smtClean="0"/>
              <a:t>4/5/2021</a:t>
            </a:fld>
            <a:endParaRPr lang="en-US" dirty="0"/>
          </a:p>
        </p:txBody>
      </p:sp>
      <p:sp>
        <p:nvSpPr>
          <p:cNvPr id="4" name="Slide Image Placeholder 3"/>
          <p:cNvSpPr>
            <a:spLocks noGrp="1" noRot="1" noChangeAspect="1"/>
          </p:cNvSpPr>
          <p:nvPr>
            <p:ph type="sldImg" idx="2"/>
          </p:nvPr>
        </p:nvSpPr>
        <p:spPr>
          <a:xfrm>
            <a:off x="2198688" y="696913"/>
            <a:ext cx="2613025" cy="3484562"/>
          </a:xfrm>
          <a:prstGeom prst="rect">
            <a:avLst/>
          </a:prstGeom>
          <a:noFill/>
          <a:ln w="12700">
            <a:solidFill>
              <a:prstClr val="black"/>
            </a:solidFill>
          </a:ln>
        </p:spPr>
        <p:txBody>
          <a:bodyPr vert="horz" lIns="92856" tIns="46428" rIns="92856" bIns="46428" rtlCol="0" anchor="ctr"/>
          <a:lstStyle/>
          <a:p>
            <a:endParaRPr lang="en-US" dirty="0"/>
          </a:p>
        </p:txBody>
      </p:sp>
      <p:sp>
        <p:nvSpPr>
          <p:cNvPr id="5" name="Notes Placeholder 4"/>
          <p:cNvSpPr>
            <a:spLocks noGrp="1"/>
          </p:cNvSpPr>
          <p:nvPr>
            <p:ph type="body" sz="quarter" idx="3"/>
          </p:nvPr>
        </p:nvSpPr>
        <p:spPr>
          <a:xfrm>
            <a:off x="701040" y="4415793"/>
            <a:ext cx="5608320" cy="4183381"/>
          </a:xfrm>
          <a:prstGeom prst="rect">
            <a:avLst/>
          </a:prstGeom>
        </p:spPr>
        <p:txBody>
          <a:bodyPr vert="horz" lIns="92856" tIns="46428" rIns="92856" bIns="4642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9"/>
            <a:ext cx="3037840" cy="464821"/>
          </a:xfrm>
          <a:prstGeom prst="rect">
            <a:avLst/>
          </a:prstGeom>
        </p:spPr>
        <p:txBody>
          <a:bodyPr vert="horz" lIns="92856" tIns="46428" rIns="92856" bIns="4642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2" y="8829969"/>
            <a:ext cx="3037840" cy="464821"/>
          </a:xfrm>
          <a:prstGeom prst="rect">
            <a:avLst/>
          </a:prstGeom>
        </p:spPr>
        <p:txBody>
          <a:bodyPr vert="horz" lIns="92856" tIns="46428" rIns="92856" bIns="46428" rtlCol="0" anchor="b"/>
          <a:lstStyle>
            <a:lvl1pPr algn="r">
              <a:defRPr sz="1200"/>
            </a:lvl1pPr>
          </a:lstStyle>
          <a:p>
            <a:fld id="{E2DE14E9-89A5-4E6F-B442-F797FE62D1E5}" type="slidenum">
              <a:rPr lang="en-US" smtClean="0"/>
              <a:t>‹#›</a:t>
            </a:fld>
            <a:endParaRPr lang="en-US" dirty="0"/>
          </a:p>
        </p:txBody>
      </p:sp>
    </p:spTree>
    <p:extLst>
      <p:ext uri="{BB962C8B-B14F-4D97-AF65-F5344CB8AC3E}">
        <p14:creationId xmlns:p14="http://schemas.microsoft.com/office/powerpoint/2010/main" val="1067194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qbo.intuit.com/redir/testdrive"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Add your School Name</a:t>
            </a:r>
          </a:p>
          <a:p>
            <a:r>
              <a:rPr lang="en-US" dirty="0">
                <a:latin typeface="+mn-lt"/>
              </a:rPr>
              <a:t>Display this page as attendees enter the room. Sample opening:</a:t>
            </a:r>
          </a:p>
          <a:p>
            <a:endParaRPr lang="en-US" dirty="0">
              <a:latin typeface="+mn-lt"/>
            </a:endParaRPr>
          </a:p>
          <a:p>
            <a:r>
              <a:rPr lang="en-US" dirty="0">
                <a:latin typeface="+mn-lt"/>
              </a:rPr>
              <a:t>“Good morning, my name is _____________ and I am your instructor for the duration of the training. (Give a quick description of </a:t>
            </a:r>
          </a:p>
          <a:p>
            <a:r>
              <a:rPr lang="en-US" dirty="0">
                <a:latin typeface="+mn-lt"/>
              </a:rPr>
              <a:t>your background and qualifications to teach the training.)  My goal is to help you learn to efficiently and effectively use </a:t>
            </a:r>
          </a:p>
          <a:p>
            <a:r>
              <a:rPr lang="en-US" dirty="0">
                <a:latin typeface="+mn-lt"/>
              </a:rPr>
              <a:t>QuickBooks accounting software and I believe this training will serve you well. Close to 90% percent of US small businesses </a:t>
            </a:r>
          </a:p>
          <a:p>
            <a:r>
              <a:rPr lang="en-US" dirty="0">
                <a:latin typeface="+mn-lt"/>
              </a:rPr>
              <a:t>use QuickBooks-related software, and for those of you pursuing accounting, business, and finance-related degrees, there is a </a:t>
            </a:r>
          </a:p>
          <a:p>
            <a:r>
              <a:rPr lang="en-US" dirty="0">
                <a:latin typeface="+mn-lt"/>
              </a:rPr>
              <a:t>strong likelihood you will encounter this software in industry. Technological advances in the past decade allow for the automation </a:t>
            </a:r>
          </a:p>
          <a:p>
            <a:r>
              <a:rPr lang="en-US" dirty="0">
                <a:latin typeface="+mn-lt"/>
              </a:rPr>
              <a:t>of a good part of the accounting function, which is great news for business owners. Increased efficiencies translate to higher profit margins.</a:t>
            </a:r>
          </a:p>
          <a:p>
            <a:endParaRPr lang="en-US" dirty="0">
              <a:latin typeface="+mn-lt"/>
            </a:endParaRPr>
          </a:p>
          <a:p>
            <a:r>
              <a:rPr lang="en-US" dirty="0">
                <a:latin typeface="+mn-lt"/>
              </a:rPr>
              <a:t>You have received a manual, which is yours to keep.  Please make notes in it as you see fit. </a:t>
            </a:r>
          </a:p>
          <a:p>
            <a:endParaRPr lang="en-US" dirty="0">
              <a:latin typeface="+mn-lt"/>
            </a:endParaRPr>
          </a:p>
          <a:p>
            <a:r>
              <a:rPr lang="en-US" dirty="0">
                <a:latin typeface="+mn-lt"/>
              </a:rPr>
              <a:t>Let’s get started with our training.</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a:t>
            </a:fld>
            <a:endParaRPr lang="en-US"/>
          </a:p>
        </p:txBody>
      </p:sp>
    </p:spTree>
    <p:extLst>
      <p:ext uri="{BB962C8B-B14F-4D97-AF65-F5344CB8AC3E}">
        <p14:creationId xmlns:p14="http://schemas.microsoft.com/office/powerpoint/2010/main" val="1017202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Sections 4 &amp; 5 of the Table of Contents. We recommend you do not combine these sections.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section can be taught within 2 hours.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accounting or business curriculum to demonstrate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debits and credits are working behind the scenes of each transaction, etc.</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10</a:t>
            </a:fld>
            <a:endParaRPr lang="en-US" dirty="0"/>
          </a:p>
        </p:txBody>
      </p:sp>
    </p:spTree>
    <p:extLst>
      <p:ext uri="{BB962C8B-B14F-4D97-AF65-F5344CB8AC3E}">
        <p14:creationId xmlns:p14="http://schemas.microsoft.com/office/powerpoint/2010/main" val="138057892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learned earlier in the training, it is important to setup your list of Products and Services.</a:t>
            </a:r>
          </a:p>
          <a:p>
            <a:r>
              <a:rPr lang="en-US" dirty="0"/>
              <a:t>Your Products and Services list is the middleman between the Chart of Accounts and the </a:t>
            </a:r>
          </a:p>
          <a:p>
            <a:r>
              <a:rPr lang="en-US" dirty="0"/>
              <a:t>forms you use to record sales (invoices and sales receipts).</a:t>
            </a:r>
          </a:p>
          <a:p>
            <a:r>
              <a:rPr lang="en-US" dirty="0"/>
              <a:t>Ignore hours and sales items, they auto populate during the setup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100</a:t>
            </a:fld>
            <a:endParaRPr lang="en-US" dirty="0"/>
          </a:p>
        </p:txBody>
      </p:sp>
    </p:spTree>
    <p:extLst>
      <p:ext uri="{BB962C8B-B14F-4D97-AF65-F5344CB8AC3E}">
        <p14:creationId xmlns:p14="http://schemas.microsoft.com/office/powerpoint/2010/main" val="180334880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3 is</a:t>
            </a:r>
            <a:r>
              <a:rPr lang="en-US" baseline="0" dirty="0"/>
              <a:t> all about reports. </a:t>
            </a:r>
          </a:p>
          <a:p>
            <a:r>
              <a:rPr lang="en-US" dirty="0"/>
              <a:t>Let’s discuss and customize</a:t>
            </a:r>
            <a:r>
              <a:rPr lang="en-US" baseline="0" dirty="0"/>
              <a:t> reports that help us manage our business. </a:t>
            </a:r>
          </a:p>
          <a:p>
            <a:r>
              <a:rPr lang="en-US" baseline="0" dirty="0"/>
              <a:t>Being able to rely on the accuracy of the data and understanding reports is key to managing cash flow and profitability.</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101</a:t>
            </a:fld>
            <a:endParaRPr lang="en-US"/>
          </a:p>
        </p:txBody>
      </p:sp>
    </p:spTree>
    <p:extLst>
      <p:ext uri="{BB962C8B-B14F-4D97-AF65-F5344CB8AC3E}">
        <p14:creationId xmlns:p14="http://schemas.microsoft.com/office/powerpoint/2010/main" val="40145049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3:</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102</a:t>
            </a:fld>
            <a:endParaRPr lang="en-US" dirty="0"/>
          </a:p>
        </p:txBody>
      </p:sp>
    </p:spTree>
    <p:extLst>
      <p:ext uri="{BB962C8B-B14F-4D97-AF65-F5344CB8AC3E}">
        <p14:creationId xmlns:p14="http://schemas.microsoft.com/office/powerpoint/2010/main" val="5506176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visit the</a:t>
            </a:r>
            <a:r>
              <a:rPr lang="en-US" baseline="0" dirty="0"/>
              <a:t> Reports Center where we will focus on key reports and how to add Custom Reports to organized groups.</a:t>
            </a:r>
          </a:p>
          <a:p>
            <a:r>
              <a:rPr lang="en-US" sz="1200" kern="1200" dirty="0">
                <a:solidFill>
                  <a:schemeClr val="tx1"/>
                </a:solidFill>
                <a:effectLst/>
                <a:latin typeface="+mn-lt"/>
                <a:ea typeface="+mn-ea"/>
                <a:cs typeface="+mn-cs"/>
              </a:rPr>
              <a:t>Explain why the balance sheet is important and how it indicates how much we have in Current Assets, Current and Long-term Liabilities, and Profit/Loss since inception.</a:t>
            </a:r>
          </a:p>
          <a:p>
            <a:r>
              <a:rPr lang="en-US" sz="1200" b="1" kern="1200" dirty="0">
                <a:solidFill>
                  <a:schemeClr val="tx1"/>
                </a:solidFill>
                <a:effectLst/>
                <a:latin typeface="+mn-lt"/>
                <a:ea typeface="+mn-ea"/>
                <a:cs typeface="+mn-cs"/>
              </a:rPr>
              <a:t>Banks compare Current Assets to Current Liabilities and look for positive equity when considering whether to approve a business loan, </a:t>
            </a:r>
            <a:r>
              <a:rPr lang="en-US" sz="1200" b="0" kern="1200" dirty="0">
                <a:solidFill>
                  <a:schemeClr val="tx1"/>
                </a:solidFill>
                <a:effectLst/>
                <a:latin typeface="+mn-lt"/>
                <a:ea typeface="+mn-ea"/>
                <a:cs typeface="+mn-cs"/>
              </a:rPr>
              <a:t>(one reason this information is so important. Many new businesses fail because they are underfunded).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can see how much is owed to the business and how much the business owes.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103</a:t>
            </a:fld>
            <a:endParaRPr lang="en-US"/>
          </a:p>
        </p:txBody>
      </p:sp>
    </p:spTree>
    <p:extLst>
      <p:ext uri="{BB962C8B-B14F-4D97-AF65-F5344CB8AC3E}">
        <p14:creationId xmlns:p14="http://schemas.microsoft.com/office/powerpoint/2010/main" val="245322765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Here is how we customize a Balance Sheet. Again, </a:t>
            </a:r>
            <a:r>
              <a:rPr lang="en-US" dirty="0"/>
              <a:t>this is</a:t>
            </a:r>
            <a:r>
              <a:rPr lang="en-US" baseline="0" dirty="0"/>
              <a:t> one of the most overlooked reports by small business owners.</a:t>
            </a:r>
          </a:p>
          <a:p>
            <a:r>
              <a:rPr lang="en-US" dirty="0"/>
              <a:t>Do</a:t>
            </a:r>
            <a:r>
              <a:rPr lang="en-US" baseline="0" dirty="0"/>
              <a:t> you believe you now know the difference between the </a:t>
            </a:r>
            <a:r>
              <a:rPr lang="en-US" dirty="0"/>
              <a:t>A</a:t>
            </a:r>
            <a:r>
              <a:rPr lang="en-US" baseline="0" dirty="0"/>
              <a:t>ccrual and </a:t>
            </a:r>
            <a:r>
              <a:rPr lang="en-US" dirty="0"/>
              <a:t>C</a:t>
            </a:r>
            <a:r>
              <a:rPr lang="en-US" baseline="0" dirty="0"/>
              <a:t>ash accounting methods? If not, we can quickly review </a:t>
            </a:r>
            <a:r>
              <a:rPr lang="en-US" dirty="0"/>
              <a:t>them </a:t>
            </a:r>
            <a:r>
              <a:rPr lang="en-US" baseline="0" dirty="0"/>
              <a:t>again.</a:t>
            </a:r>
          </a:p>
          <a:p>
            <a:endParaRPr lang="en-US" baseline="0" dirty="0"/>
          </a:p>
          <a:p>
            <a:r>
              <a:rPr lang="en-US" dirty="0"/>
              <a:t>Hint:</a:t>
            </a:r>
          </a:p>
          <a:p>
            <a:r>
              <a:rPr lang="en-US" dirty="0"/>
              <a:t>The Balance Sheet is the most overlooked report by business owners.</a:t>
            </a:r>
          </a:p>
          <a:p>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104</a:t>
            </a:fld>
            <a:endParaRPr lang="en-US"/>
          </a:p>
        </p:txBody>
      </p:sp>
    </p:spTree>
    <p:extLst>
      <p:ext uri="{BB962C8B-B14F-4D97-AF65-F5344CB8AC3E}">
        <p14:creationId xmlns:p14="http://schemas.microsoft.com/office/powerpoint/2010/main" val="5552387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other options for Customized Reports.</a:t>
            </a:r>
          </a:p>
        </p:txBody>
      </p:sp>
      <p:sp>
        <p:nvSpPr>
          <p:cNvPr id="4" name="Slide Number Placeholder 3"/>
          <p:cNvSpPr>
            <a:spLocks noGrp="1"/>
          </p:cNvSpPr>
          <p:nvPr>
            <p:ph type="sldNum" sz="quarter" idx="10"/>
          </p:nvPr>
        </p:nvSpPr>
        <p:spPr/>
        <p:txBody>
          <a:bodyPr/>
          <a:lstStyle/>
          <a:p>
            <a:fld id="{E2DE14E9-89A5-4E6F-B442-F797FE62D1E5}" type="slidenum">
              <a:rPr lang="en-US" smtClean="0"/>
              <a:t>105</a:t>
            </a:fld>
            <a:endParaRPr lang="en-US" dirty="0"/>
          </a:p>
        </p:txBody>
      </p:sp>
    </p:spTree>
    <p:extLst>
      <p:ext uri="{BB962C8B-B14F-4D97-AF65-F5344CB8AC3E}">
        <p14:creationId xmlns:p14="http://schemas.microsoft.com/office/powerpoint/2010/main" val="13988524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encourage business owners to use reports to manage their business. </a:t>
            </a:r>
          </a:p>
          <a:p>
            <a:r>
              <a:rPr lang="en-US" baseline="0" dirty="0"/>
              <a:t>It is one thing to be a data entry robot and another to use the power of reports to manage a business.</a:t>
            </a:r>
          </a:p>
        </p:txBody>
      </p:sp>
      <p:sp>
        <p:nvSpPr>
          <p:cNvPr id="4" name="Slide Number Placeholder 3"/>
          <p:cNvSpPr>
            <a:spLocks noGrp="1"/>
          </p:cNvSpPr>
          <p:nvPr>
            <p:ph type="sldNum" sz="quarter" idx="10"/>
          </p:nvPr>
        </p:nvSpPr>
        <p:spPr/>
        <p:txBody>
          <a:bodyPr/>
          <a:lstStyle/>
          <a:p>
            <a:fld id="{E2DE14E9-89A5-4E6F-B442-F797FE62D1E5}" type="slidenum">
              <a:rPr lang="en-US" smtClean="0"/>
              <a:t>106</a:t>
            </a:fld>
            <a:endParaRPr lang="en-US"/>
          </a:p>
        </p:txBody>
      </p:sp>
    </p:spTree>
    <p:extLst>
      <p:ext uri="{BB962C8B-B14F-4D97-AF65-F5344CB8AC3E}">
        <p14:creationId xmlns:p14="http://schemas.microsoft.com/office/powerpoint/2010/main" val="210841432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sample Balance Sheet.</a:t>
            </a:r>
            <a:r>
              <a:rPr lang="en-US" baseline="0" dirty="0"/>
              <a:t> Let’s take a stroll through Assets. Did we complete all bank reconciliations?</a:t>
            </a:r>
          </a:p>
          <a:p>
            <a:r>
              <a:rPr lang="en-US" baseline="0" dirty="0"/>
              <a:t>Does our Accounts Receivable match the Accounts Receivable Summary Report?</a:t>
            </a:r>
          </a:p>
          <a:p>
            <a:r>
              <a:rPr lang="en-US" baseline="0" dirty="0"/>
              <a:t>Why do we have a balance in Undeposited Funds?</a:t>
            </a:r>
          </a:p>
          <a:p>
            <a:r>
              <a:rPr lang="en-US" baseline="0" dirty="0"/>
              <a:t>Where is the accumulated depreciation?</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107</a:t>
            </a:fld>
            <a:endParaRPr lang="en-US"/>
          </a:p>
        </p:txBody>
      </p:sp>
    </p:spTree>
    <p:extLst>
      <p:ext uri="{BB962C8B-B14F-4D97-AF65-F5344CB8AC3E}">
        <p14:creationId xmlns:p14="http://schemas.microsoft.com/office/powerpoint/2010/main" val="279499310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Let’s take a stroll through Liabilities and Equity.</a:t>
            </a:r>
          </a:p>
          <a:p>
            <a:r>
              <a:rPr lang="en-US" baseline="0" dirty="0"/>
              <a:t>Have the Credit Cards and Loans been reconciled?</a:t>
            </a:r>
          </a:p>
          <a:p>
            <a:r>
              <a:rPr lang="en-US" baseline="0" dirty="0"/>
              <a:t>Are the Current Liabilities accurate?</a:t>
            </a:r>
          </a:p>
          <a:p>
            <a:r>
              <a:rPr lang="en-US" baseline="0" dirty="0"/>
              <a:t>Do the Total Assets match the Total Liabilities plus </a:t>
            </a:r>
            <a:r>
              <a:rPr lang="pt-BR" baseline="0" dirty="0"/>
              <a:t>E</a:t>
            </a:r>
            <a:r>
              <a:rPr lang="en-US" baseline="0" dirty="0" err="1"/>
              <a:t>quity</a:t>
            </a:r>
            <a:r>
              <a:rPr lang="en-US" baseline="0" dirty="0"/>
              <a:t>?</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108</a:t>
            </a:fld>
            <a:endParaRPr lang="en-US"/>
          </a:p>
        </p:txBody>
      </p:sp>
    </p:spTree>
    <p:extLst>
      <p:ext uri="{BB962C8B-B14F-4D97-AF65-F5344CB8AC3E}">
        <p14:creationId xmlns:p14="http://schemas.microsoft.com/office/powerpoint/2010/main" val="33547065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we locate and customize a Profit &amp; Loss</a:t>
            </a:r>
            <a:r>
              <a:rPr lang="en-US" baseline="0" dirty="0"/>
              <a:t> </a:t>
            </a:r>
            <a:r>
              <a:rPr lang="en-US" dirty="0"/>
              <a:t>S</a:t>
            </a:r>
            <a:r>
              <a:rPr lang="en-US" baseline="0" dirty="0"/>
              <a:t>tatement. We will use the same process as the Balance Sheet. </a:t>
            </a:r>
          </a:p>
          <a:p>
            <a:r>
              <a:rPr lang="en-US" sz="1200" kern="1200" dirty="0">
                <a:solidFill>
                  <a:schemeClr val="tx1"/>
                </a:solidFill>
                <a:effectLst/>
                <a:latin typeface="+mn-lt"/>
                <a:ea typeface="+mn-ea"/>
                <a:cs typeface="+mn-cs"/>
              </a:rPr>
              <a:t>Explain how the Net Profit from the Profit &amp; Loss is also found in the Equity section of the Balance Sheet. </a:t>
            </a:r>
          </a:p>
          <a:p>
            <a:r>
              <a:rPr lang="en-US" sz="1200" kern="1200" dirty="0">
                <a:solidFill>
                  <a:schemeClr val="tx1"/>
                </a:solidFill>
                <a:effectLst/>
                <a:latin typeface="+mn-lt"/>
                <a:ea typeface="+mn-ea"/>
                <a:cs typeface="+mn-cs"/>
              </a:rPr>
              <a:t>This is how the two reports balance (the reports must be set for the same time period and same accounting method).</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109</a:t>
            </a:fld>
            <a:endParaRPr lang="en-US"/>
          </a:p>
        </p:txBody>
      </p:sp>
    </p:spTree>
    <p:extLst>
      <p:ext uri="{BB962C8B-B14F-4D97-AF65-F5344CB8AC3E}">
        <p14:creationId xmlns:p14="http://schemas.microsoft.com/office/powerpoint/2010/main" val="1685811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6 of the Table of Contents. This section can be taught in 1 hour as a lecture only course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or 2 hours if you incorporate Case Study Activities.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accounting or business curriculum to demonstrate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debits and credits are working behind the scenes of each transaction,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r>
              <a:rPr lang="en-US" dirty="0"/>
              <a:t>Review Section 7 of the Table of Contents.  The section on Budgeting is optional if your course allows</a:t>
            </a:r>
          </a:p>
          <a:p>
            <a:r>
              <a:rPr lang="en-US" dirty="0"/>
              <a:t>the time. This section can be taught in 1 hour as lecture style only, or 2 hours when utilizing Case Study Activities.</a:t>
            </a:r>
          </a:p>
          <a:p>
            <a:r>
              <a:rPr lang="en-US" dirty="0"/>
              <a:t>You can also have students conduct this activity on their own.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curriculum such as accounting or bookkeeping.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8 is a final review of financial reports and can be used in a group discussion.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Appendices if time allows. This exercise will take 1 hour or less.</a:t>
            </a:r>
          </a:p>
        </p:txBody>
      </p:sp>
      <p:sp>
        <p:nvSpPr>
          <p:cNvPr id="4" name="Slide Number Placeholder 3"/>
          <p:cNvSpPr>
            <a:spLocks noGrp="1"/>
          </p:cNvSpPr>
          <p:nvPr>
            <p:ph type="sldNum" sz="quarter" idx="5"/>
          </p:nvPr>
        </p:nvSpPr>
        <p:spPr/>
        <p:txBody>
          <a:bodyPr/>
          <a:lstStyle/>
          <a:p>
            <a:fld id="{E2DE14E9-89A5-4E6F-B442-F797FE62D1E5}" type="slidenum">
              <a:rPr lang="en-US" smtClean="0"/>
              <a:t>11</a:t>
            </a:fld>
            <a:endParaRPr lang="en-US" dirty="0"/>
          </a:p>
        </p:txBody>
      </p:sp>
    </p:spTree>
    <p:extLst>
      <p:ext uri="{BB962C8B-B14F-4D97-AF65-F5344CB8AC3E}">
        <p14:creationId xmlns:p14="http://schemas.microsoft.com/office/powerpoint/2010/main" val="31346673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discussing how to customize a Profit &amp; Loss statement.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It may be wise to show negative numbers in red, so they stand out on the report. This can be helpful for users learning to read reports.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110</a:t>
            </a:fld>
            <a:endParaRPr lang="en-US" dirty="0"/>
          </a:p>
        </p:txBody>
      </p:sp>
    </p:spTree>
    <p:extLst>
      <p:ext uri="{BB962C8B-B14F-4D97-AF65-F5344CB8AC3E}">
        <p14:creationId xmlns:p14="http://schemas.microsoft.com/office/powerpoint/2010/main" val="148707397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how each category is a percentage of total income. When our percentages change drastically, </a:t>
            </a:r>
          </a:p>
          <a:p>
            <a:r>
              <a:rPr lang="en-US" sz="1200" kern="1200" dirty="0">
                <a:solidFill>
                  <a:schemeClr val="tx1"/>
                </a:solidFill>
                <a:effectLst/>
                <a:latin typeface="+mn-lt"/>
                <a:ea typeface="+mn-ea"/>
                <a:cs typeface="+mn-cs"/>
              </a:rPr>
              <a:t>it may indicate something has been incorrectly categorized or that we are overspending in certain categories. </a:t>
            </a:r>
          </a:p>
          <a:p>
            <a:r>
              <a:rPr lang="en-US" sz="1200" kern="1200" dirty="0">
                <a:solidFill>
                  <a:schemeClr val="tx1"/>
                </a:solidFill>
                <a:effectLst/>
                <a:latin typeface="+mn-lt"/>
                <a:ea typeface="+mn-ea"/>
                <a:cs typeface="+mn-cs"/>
              </a:rPr>
              <a:t>We can also use percentages to compare our numbers to industry standards, a helpful tool in creating goals or targets.  </a:t>
            </a:r>
          </a:p>
        </p:txBody>
      </p:sp>
      <p:sp>
        <p:nvSpPr>
          <p:cNvPr id="4" name="Slide Number Placeholder 3"/>
          <p:cNvSpPr>
            <a:spLocks noGrp="1"/>
          </p:cNvSpPr>
          <p:nvPr>
            <p:ph type="sldNum" sz="quarter" idx="10"/>
          </p:nvPr>
        </p:nvSpPr>
        <p:spPr/>
        <p:txBody>
          <a:bodyPr/>
          <a:lstStyle/>
          <a:p>
            <a:fld id="{E2DE14E9-89A5-4E6F-B442-F797FE62D1E5}" type="slidenum">
              <a:rPr lang="en-US" smtClean="0"/>
              <a:t>111</a:t>
            </a:fld>
            <a:endParaRPr lang="en-US"/>
          </a:p>
        </p:txBody>
      </p:sp>
    </p:spTree>
    <p:extLst>
      <p:ext uri="{BB962C8B-B14F-4D97-AF65-F5344CB8AC3E}">
        <p14:creationId xmlns:p14="http://schemas.microsoft.com/office/powerpoint/2010/main" val="185214937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totals to demonstrate level of detail and to confirm transactions are consistently posted to the correct category.</a:t>
            </a:r>
          </a:p>
          <a:p>
            <a:r>
              <a:rPr lang="en-US" dirty="0"/>
              <a:t>This ensures accuracy in our financials and we can use the information to make better business decisions. </a:t>
            </a:r>
          </a:p>
          <a:p>
            <a:r>
              <a:rPr lang="en-US" dirty="0"/>
              <a:t>This helps us to identify when a percentage is off. </a:t>
            </a:r>
          </a:p>
          <a:p>
            <a:endParaRPr lang="en-US" dirty="0"/>
          </a:p>
          <a:p>
            <a:r>
              <a:rPr lang="en-US" dirty="0"/>
              <a:t>Hint:</a:t>
            </a:r>
          </a:p>
          <a:p>
            <a:r>
              <a:rPr lang="en-US" dirty="0"/>
              <a:t>This report is used to determine the profitability of a business.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112</a:t>
            </a:fld>
            <a:endParaRPr lang="en-US" dirty="0"/>
          </a:p>
        </p:txBody>
      </p:sp>
    </p:spTree>
    <p:extLst>
      <p:ext uri="{BB962C8B-B14F-4D97-AF65-F5344CB8AC3E}">
        <p14:creationId xmlns:p14="http://schemas.microsoft.com/office/powerpoint/2010/main" val="52283618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 importance of fraud prevention</a:t>
            </a:r>
            <a:r>
              <a:rPr lang="en-US" baseline="0" dirty="0"/>
              <a:t> and detection and how QuickBooks helps you address this issue.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113</a:t>
            </a:fld>
            <a:endParaRPr lang="en-US"/>
          </a:p>
        </p:txBody>
      </p:sp>
    </p:spTree>
    <p:extLst>
      <p:ext uri="{BB962C8B-B14F-4D97-AF65-F5344CB8AC3E}">
        <p14:creationId xmlns:p14="http://schemas.microsoft.com/office/powerpoint/2010/main" val="423561114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05" y="4412776"/>
            <a:ext cx="5603240" cy="4180523"/>
          </a:xfrm>
        </p:spPr>
        <p:txBody>
          <a:bodyPr/>
          <a:lstStyle/>
          <a:p>
            <a:r>
              <a:rPr lang="en-US" dirty="0"/>
              <a:t>The</a:t>
            </a:r>
            <a:r>
              <a:rPr lang="en-US" baseline="0" dirty="0"/>
              <a:t> </a:t>
            </a:r>
            <a:r>
              <a:rPr lang="en-US" dirty="0"/>
              <a:t>Audit Log </a:t>
            </a:r>
            <a:r>
              <a:rPr lang="en-US" baseline="0" dirty="0"/>
              <a:t>records activity for each user. This log can be used to detect fraudulent activity or as a training tool.</a:t>
            </a:r>
          </a:p>
          <a:p>
            <a:endParaRPr lang="en-US" dirty="0"/>
          </a:p>
          <a:p>
            <a:r>
              <a:rPr lang="en-US" dirty="0"/>
              <a:t>Hint:</a:t>
            </a:r>
          </a:p>
          <a:p>
            <a:r>
              <a:rPr lang="en-US" dirty="0"/>
              <a:t>The Audit log is used to view transactions by user.</a:t>
            </a:r>
          </a:p>
        </p:txBody>
      </p:sp>
      <p:sp>
        <p:nvSpPr>
          <p:cNvPr id="4" name="Slide Number Placeholder 3"/>
          <p:cNvSpPr>
            <a:spLocks noGrp="1"/>
          </p:cNvSpPr>
          <p:nvPr>
            <p:ph type="sldNum" sz="quarter" idx="10"/>
          </p:nvPr>
        </p:nvSpPr>
        <p:spPr/>
        <p:txBody>
          <a:bodyPr/>
          <a:lstStyle/>
          <a:p>
            <a:fld id="{E2DE14E9-89A5-4E6F-B442-F797FE62D1E5}" type="slidenum">
              <a:rPr lang="en-US" smtClean="0"/>
              <a:t>114</a:t>
            </a:fld>
            <a:endParaRPr lang="en-US"/>
          </a:p>
        </p:txBody>
      </p:sp>
    </p:spTree>
    <p:extLst>
      <p:ext uri="{BB962C8B-B14F-4D97-AF65-F5344CB8AC3E}">
        <p14:creationId xmlns:p14="http://schemas.microsoft.com/office/powerpoint/2010/main" val="110733581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My Accountant is a great way to learn the</a:t>
            </a:r>
            <a:r>
              <a:rPr lang="en-US" baseline="0" dirty="0"/>
              <a:t> proper categorization of transactions and communicate with your accountant. </a:t>
            </a:r>
          </a:p>
          <a:p>
            <a:r>
              <a:rPr lang="en-US" baseline="0" dirty="0"/>
              <a:t>It removes the guess work and prevents costly cleanup.</a:t>
            </a:r>
          </a:p>
          <a:p>
            <a:r>
              <a:rPr lang="en-US" dirty="0"/>
              <a:t>You can also create this custom report using the General Ledger.</a:t>
            </a:r>
          </a:p>
          <a:p>
            <a:r>
              <a:rPr lang="en-US" sz="1200" kern="1200" dirty="0">
                <a:solidFill>
                  <a:schemeClr val="tx1"/>
                </a:solidFill>
                <a:effectLst/>
                <a:latin typeface="+mn-lt"/>
                <a:ea typeface="+mn-ea"/>
                <a:cs typeface="+mn-cs"/>
              </a:rPr>
              <a:t>Point out how useful the AMA tool can be and how it is designed to help business owners and staff learn to categorize transactions properly. </a:t>
            </a:r>
          </a:p>
          <a:p>
            <a:r>
              <a:rPr lang="en-US" sz="1200" kern="1200" dirty="0">
                <a:solidFill>
                  <a:schemeClr val="tx1"/>
                </a:solidFill>
                <a:effectLst/>
                <a:latin typeface="+mn-lt"/>
                <a:ea typeface="+mn-ea"/>
                <a:cs typeface="+mn-cs"/>
              </a:rPr>
              <a:t>If students are uncertain about how to post a transaction, tell them not to guess—they should place it here with a memo explaining the purpose of the transaction. </a:t>
            </a:r>
          </a:p>
          <a:p>
            <a:r>
              <a:rPr lang="en-US" sz="1200" kern="1200" dirty="0">
                <a:solidFill>
                  <a:schemeClr val="tx1"/>
                </a:solidFill>
                <a:effectLst/>
                <a:latin typeface="+mn-lt"/>
                <a:ea typeface="+mn-ea"/>
                <a:cs typeface="+mn-cs"/>
              </a:rPr>
              <a:t>The accountant (instructor) can write a response explaining the proper categorization of the transaction. </a:t>
            </a:r>
          </a:p>
          <a:p>
            <a:r>
              <a:rPr lang="en-US" sz="1200" kern="1200" dirty="0">
                <a:solidFill>
                  <a:schemeClr val="tx1"/>
                </a:solidFill>
                <a:effectLst/>
                <a:latin typeface="+mn-lt"/>
                <a:ea typeface="+mn-ea"/>
                <a:cs typeface="+mn-cs"/>
              </a:rPr>
              <a:t>This can eliminate costly cleanup that is necessary when transactions are posted incorrectly. </a:t>
            </a:r>
          </a:p>
          <a:p>
            <a:r>
              <a:rPr lang="en-US" sz="1200" kern="1200" dirty="0">
                <a:solidFill>
                  <a:schemeClr val="tx1"/>
                </a:solidFill>
                <a:effectLst/>
                <a:latin typeface="+mn-lt"/>
                <a:ea typeface="+mn-ea"/>
                <a:cs typeface="+mn-cs"/>
              </a:rPr>
              <a:t>In addition, it can help prevent users from creating unnecessary categories.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Demonstrate how to create and save an Ask My Accountant report.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This account category is used when you are not sure how to post a transaction.</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115</a:t>
            </a:fld>
            <a:endParaRPr lang="en-US"/>
          </a:p>
        </p:txBody>
      </p:sp>
    </p:spTree>
    <p:extLst>
      <p:ext uri="{BB962C8B-B14F-4D97-AF65-F5344CB8AC3E}">
        <p14:creationId xmlns:p14="http://schemas.microsoft.com/office/powerpoint/2010/main" val="299094374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3 Practice Test Answers: </a:t>
            </a:r>
          </a:p>
          <a:p>
            <a:pPr marL="228600" indent="-228600">
              <a:buAutoNum type="arabicPeriod"/>
            </a:pPr>
            <a:r>
              <a:rPr lang="en-US" dirty="0"/>
              <a:t>B  </a:t>
            </a:r>
          </a:p>
          <a:p>
            <a:pPr marL="228600" indent="-228600">
              <a:buAutoNum type="arabicPeriod"/>
            </a:pPr>
            <a:r>
              <a:rPr lang="en-US" dirty="0"/>
              <a:t>C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t>C</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116</a:t>
            </a:fld>
            <a:endParaRPr lang="en-US"/>
          </a:p>
        </p:txBody>
      </p:sp>
    </p:spTree>
    <p:extLst>
      <p:ext uri="{BB962C8B-B14F-4D97-AF65-F5344CB8AC3E}">
        <p14:creationId xmlns:p14="http://schemas.microsoft.com/office/powerpoint/2010/main" val="39243653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3 Test Your Knowledge Answers:</a:t>
            </a:r>
          </a:p>
          <a:p>
            <a:pPr marL="228600" indent="-228600">
              <a:buAutoNum type="arabicPeriod"/>
            </a:pPr>
            <a:r>
              <a:rPr lang="en-US" dirty="0">
                <a:latin typeface="Calibri"/>
                <a:cs typeface="Calibri"/>
              </a:rPr>
              <a:t>Open each report -&gt; customize -&gt; save customization -&gt; add this report to a group -&gt; repeat  </a:t>
            </a:r>
          </a:p>
          <a:p>
            <a:pPr marL="228600" indent="-228600">
              <a:buAutoNum type="arabicPeriod"/>
            </a:pPr>
            <a:r>
              <a:rPr lang="en-US" dirty="0">
                <a:latin typeface="Calibri"/>
                <a:cs typeface="Calibri"/>
              </a:rPr>
              <a:t>Balance Sheet  </a:t>
            </a:r>
          </a:p>
          <a:p>
            <a:pPr marL="228600" indent="-228600">
              <a:buAutoNum type="arabicPeriod"/>
            </a:pPr>
            <a:r>
              <a:rPr lang="en-US" dirty="0">
                <a:latin typeface="Calibri"/>
                <a:cs typeface="Calibri"/>
              </a:rPr>
              <a:t>Profit and loss </a:t>
            </a:r>
          </a:p>
          <a:p>
            <a:pPr marL="228600" indent="-228600">
              <a:buAutoNum type="arabicPeriod"/>
            </a:pPr>
            <a:r>
              <a:rPr lang="en-US" dirty="0">
                <a:latin typeface="Calibri"/>
                <a:cs typeface="Calibri"/>
              </a:rPr>
              <a:t>Audit log  </a:t>
            </a:r>
          </a:p>
          <a:p>
            <a:pPr marL="228600" indent="-228600">
              <a:buAutoNum type="arabicPeriod"/>
            </a:pPr>
            <a:r>
              <a:rPr lang="en-US" dirty="0">
                <a:latin typeface="Calibri"/>
                <a:cs typeface="Calibri"/>
              </a:rPr>
              <a:t>Ask My Accountant</a:t>
            </a:r>
          </a:p>
        </p:txBody>
      </p:sp>
      <p:sp>
        <p:nvSpPr>
          <p:cNvPr id="4" name="Slide Number Placeholder 3"/>
          <p:cNvSpPr>
            <a:spLocks noGrp="1"/>
          </p:cNvSpPr>
          <p:nvPr>
            <p:ph type="sldNum" sz="quarter" idx="5"/>
          </p:nvPr>
        </p:nvSpPr>
        <p:spPr/>
        <p:txBody>
          <a:bodyPr/>
          <a:lstStyle/>
          <a:p>
            <a:fld id="{E2DE14E9-89A5-4E6F-B442-F797FE62D1E5}" type="slidenum">
              <a:rPr lang="en-US" smtClean="0"/>
              <a:t>117</a:t>
            </a:fld>
            <a:endParaRPr lang="en-US"/>
          </a:p>
        </p:txBody>
      </p:sp>
    </p:spTree>
    <p:extLst>
      <p:ext uri="{BB962C8B-B14F-4D97-AF65-F5344CB8AC3E}">
        <p14:creationId xmlns:p14="http://schemas.microsoft.com/office/powerpoint/2010/main" val="267585228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custom financial reports and understanding what they mean is very important.</a:t>
            </a:r>
          </a:p>
          <a:p>
            <a:r>
              <a:rPr lang="en-US" dirty="0"/>
              <a:t>Understanding the power of reports saves a lot of unnecessary bookkeeping and helps</a:t>
            </a:r>
          </a:p>
          <a:p>
            <a:r>
              <a:rPr lang="en-US" dirty="0"/>
              <a:t>business owners make better management decisions.</a:t>
            </a:r>
          </a:p>
          <a:p>
            <a:r>
              <a:rPr lang="en-US"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118</a:t>
            </a:fld>
            <a:endParaRPr lang="en-US" dirty="0"/>
          </a:p>
        </p:txBody>
      </p:sp>
    </p:spTree>
    <p:extLst>
      <p:ext uri="{BB962C8B-B14F-4D97-AF65-F5344CB8AC3E}">
        <p14:creationId xmlns:p14="http://schemas.microsoft.com/office/powerpoint/2010/main" val="190631775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Balance Sheet is a snapshot of the company, what it owns, what it owes and what it’s worth.</a:t>
            </a:r>
          </a:p>
          <a:p>
            <a:r>
              <a:rPr lang="en-US" dirty="0"/>
              <a:t>Notice the category balances you populated when creating the journal entry.</a:t>
            </a:r>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119</a:t>
            </a:fld>
            <a:endParaRPr lang="en-US" dirty="0"/>
          </a:p>
        </p:txBody>
      </p:sp>
    </p:spTree>
    <p:extLst>
      <p:ext uri="{BB962C8B-B14F-4D97-AF65-F5344CB8AC3E}">
        <p14:creationId xmlns:p14="http://schemas.microsoft.com/office/powerpoint/2010/main" val="231424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6609" rtl="0" eaLnBrk="1" fontAlgn="auto" latinLnBrk="0" hangingPunct="1">
              <a:lnSpc>
                <a:spcPct val="100000"/>
              </a:lnSpc>
              <a:spcBef>
                <a:spcPts val="0"/>
              </a:spcBef>
              <a:spcAft>
                <a:spcPts val="0"/>
              </a:spcAft>
              <a:buClrTx/>
              <a:buSzTx/>
              <a:buFontTx/>
              <a:buNone/>
              <a:tabLst/>
              <a:defRPr/>
            </a:pPr>
            <a:r>
              <a:rPr lang="en-US" dirty="0"/>
              <a:t>Section 1 is all about features, choosing</a:t>
            </a:r>
            <a:r>
              <a:rPr lang="en-US" baseline="0" dirty="0"/>
              <a:t> the right subscription, setup, and navigation.</a:t>
            </a:r>
          </a:p>
          <a:p>
            <a:pPr marL="0" marR="0" lvl="0" indent="0" algn="l" defTabSz="926609" rtl="0" eaLnBrk="1" fontAlgn="auto" latinLnBrk="0" hangingPunct="1">
              <a:lnSpc>
                <a:spcPct val="100000"/>
              </a:lnSpc>
              <a:spcBef>
                <a:spcPts val="0"/>
              </a:spcBef>
              <a:spcAft>
                <a:spcPts val="0"/>
              </a:spcAft>
              <a:buClrTx/>
              <a:buSzTx/>
              <a:buFontTx/>
              <a:buNone/>
              <a:tabLst/>
              <a:defRPr/>
            </a:pPr>
            <a:endParaRPr lang="en-US" baseline="0" dirty="0"/>
          </a:p>
          <a:p>
            <a:pPr defTabSz="926609">
              <a:defRPr/>
            </a:pPr>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12</a:t>
            </a:fld>
            <a:endParaRPr lang="en-US"/>
          </a:p>
        </p:txBody>
      </p:sp>
    </p:spTree>
    <p:extLst>
      <p:ext uri="{BB962C8B-B14F-4D97-AF65-F5344CB8AC3E}">
        <p14:creationId xmlns:p14="http://schemas.microsoft.com/office/powerpoint/2010/main" val="425677463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there is not much data on the Profit &amp; Loss report. </a:t>
            </a:r>
          </a:p>
          <a:p>
            <a:r>
              <a:rPr lang="en-US" dirty="0"/>
              <a:t>The only transaction came from the Journal Entry you entered.</a:t>
            </a:r>
          </a:p>
          <a:p>
            <a:r>
              <a:rPr lang="en-US" dirty="0"/>
              <a:t>The Profit &amp; Loss resets every year and the net profits or losses flow to the equity section of the Balance Sheet.</a:t>
            </a:r>
          </a:p>
          <a:p>
            <a:r>
              <a:rPr lang="en-US" dirty="0"/>
              <a:t>This report will continue to tell a story as you complete Section 4 and 5 activities.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how the Balance Sheet and Profit &amp; Loss talk to each other.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120</a:t>
            </a:fld>
            <a:endParaRPr lang="en-US" dirty="0"/>
          </a:p>
        </p:txBody>
      </p:sp>
    </p:spTree>
    <p:extLst>
      <p:ext uri="{BB962C8B-B14F-4D97-AF65-F5344CB8AC3E}">
        <p14:creationId xmlns:p14="http://schemas.microsoft.com/office/powerpoint/2010/main" val="256141865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Section 4, we will walk through the Accounts Receivable process. </a:t>
            </a:r>
          </a:p>
          <a:p>
            <a:r>
              <a:rPr lang="en-US" baseline="0" dirty="0"/>
              <a:t>Maintaining Accounts Receivable best practices is vital to healthy cash flow.</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121</a:t>
            </a:fld>
            <a:endParaRPr lang="en-US"/>
          </a:p>
        </p:txBody>
      </p:sp>
    </p:spTree>
    <p:extLst>
      <p:ext uri="{BB962C8B-B14F-4D97-AF65-F5344CB8AC3E}">
        <p14:creationId xmlns:p14="http://schemas.microsoft.com/office/powerpoint/2010/main" val="268226987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05" y="4412814"/>
            <a:ext cx="5603240" cy="4180523"/>
          </a:xfrm>
        </p:spPr>
        <p:txBody>
          <a:bodyPr/>
          <a:lstStyle/>
          <a:p>
            <a:pPr defTabSz="925546">
              <a:defRPr/>
            </a:pPr>
            <a:r>
              <a:rPr lang="en-US" dirty="0"/>
              <a:t>Let’s discuss the objectives for Section 4.</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122</a:t>
            </a:fld>
            <a:endParaRPr lang="en-US" dirty="0"/>
          </a:p>
        </p:txBody>
      </p:sp>
    </p:spTree>
    <p:extLst>
      <p:ext uri="{BB962C8B-B14F-4D97-AF65-F5344CB8AC3E}">
        <p14:creationId xmlns:p14="http://schemas.microsoft.com/office/powerpoint/2010/main" val="154485799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explore the Customer Center.  Remember we changed the label from Customer to Client in Account and Settings. </a:t>
            </a:r>
          </a:p>
          <a:p>
            <a:r>
              <a:rPr lang="en-US" dirty="0"/>
              <a:t>There are several</a:t>
            </a:r>
            <a:r>
              <a:rPr lang="en-US" baseline="0" dirty="0"/>
              <a:t> task options available.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123</a:t>
            </a:fld>
            <a:endParaRPr lang="en-US"/>
          </a:p>
        </p:txBody>
      </p:sp>
    </p:spTree>
    <p:extLst>
      <p:ext uri="{BB962C8B-B14F-4D97-AF65-F5344CB8AC3E}">
        <p14:creationId xmlns:p14="http://schemas.microsoft.com/office/powerpoint/2010/main" val="280893524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Next, we will add a</a:t>
            </a:r>
            <a:r>
              <a:rPr lang="en-US" baseline="0" dirty="0"/>
              <a:t> new customer. Notice you can add notes, tax info, payment and billing info, </a:t>
            </a:r>
          </a:p>
          <a:p>
            <a:pPr defTabSz="925313">
              <a:defRPr/>
            </a:pPr>
            <a:r>
              <a:rPr lang="en-US" baseline="0" dirty="0"/>
              <a:t>and/or attachments to your Customer Center.  </a:t>
            </a:r>
          </a:p>
        </p:txBody>
      </p:sp>
      <p:sp>
        <p:nvSpPr>
          <p:cNvPr id="4" name="Slide Number Placeholder 3"/>
          <p:cNvSpPr>
            <a:spLocks noGrp="1"/>
          </p:cNvSpPr>
          <p:nvPr>
            <p:ph type="sldNum" sz="quarter" idx="10"/>
          </p:nvPr>
        </p:nvSpPr>
        <p:spPr/>
        <p:txBody>
          <a:bodyPr/>
          <a:lstStyle/>
          <a:p>
            <a:fld id="{E2DE14E9-89A5-4E6F-B442-F797FE62D1E5}" type="slidenum">
              <a:rPr lang="en-US" smtClean="0"/>
              <a:t>124</a:t>
            </a:fld>
            <a:endParaRPr lang="en-US"/>
          </a:p>
        </p:txBody>
      </p:sp>
    </p:spTree>
    <p:extLst>
      <p:ext uri="{BB962C8B-B14F-4D97-AF65-F5344CB8AC3E}">
        <p14:creationId xmlns:p14="http://schemas.microsoft.com/office/powerpoint/2010/main" val="88937659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In this section of the Customer Center, you can select default tax info, payment and billing preferences and change the language.</a:t>
            </a:r>
          </a:p>
          <a:p>
            <a:pPr eaLnBrk="1" hangingPunct="1"/>
            <a:r>
              <a:rPr lang="en-US" baseline="0" dirty="0"/>
              <a:t>Default information can be changed during the input or posting process.</a:t>
            </a:r>
          </a:p>
          <a:p>
            <a:pPr eaLnBrk="1" hangingPunct="1"/>
            <a:r>
              <a:rPr lang="en-US" baseline="0" dirty="0"/>
              <a:t> </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125</a:t>
            </a:fld>
            <a:endParaRPr lang="en-US"/>
          </a:p>
        </p:txBody>
      </p:sp>
    </p:spTree>
    <p:extLst>
      <p:ext uri="{BB962C8B-B14F-4D97-AF65-F5344CB8AC3E}">
        <p14:creationId xmlns:p14="http://schemas.microsoft.com/office/powerpoint/2010/main" val="175223317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section of the Customer Center provides a way to attach documents</a:t>
            </a:r>
          </a:p>
          <a:p>
            <a:pPr eaLnBrk="1" hangingPunct="1"/>
            <a:r>
              <a:rPr lang="en-US" dirty="0"/>
              <a:t>and track information by Customer Type.</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126</a:t>
            </a:fld>
            <a:endParaRPr lang="en-US"/>
          </a:p>
        </p:txBody>
      </p:sp>
    </p:spTree>
    <p:extLst>
      <p:ext uri="{BB962C8B-B14F-4D97-AF65-F5344CB8AC3E}">
        <p14:creationId xmlns:p14="http://schemas.microsoft.com/office/powerpoint/2010/main" val="180207401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 are additional</a:t>
            </a:r>
            <a:r>
              <a:rPr lang="en-US" baseline="0" dirty="0"/>
              <a:t> features available in the Customer Center.</a:t>
            </a:r>
            <a:endParaRPr lang="en-US" dirty="0"/>
          </a:p>
          <a:p>
            <a:pPr eaLnBrk="1" hangingPunct="1"/>
            <a:r>
              <a:rPr lang="en-US" dirty="0"/>
              <a:t> </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127</a:t>
            </a:fld>
            <a:endParaRPr lang="en-US"/>
          </a:p>
        </p:txBody>
      </p:sp>
    </p:spTree>
    <p:extLst>
      <p:ext uri="{BB962C8B-B14F-4D97-AF65-F5344CB8AC3E}">
        <p14:creationId xmlns:p14="http://schemas.microsoft.com/office/powerpoint/2010/main" val="29044306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 is how you Edit a Customer.</a:t>
            </a:r>
          </a:p>
          <a:p>
            <a:pPr eaLnBrk="1" hangingPunct="1"/>
            <a:r>
              <a:rPr lang="en-US" dirty="0"/>
              <a:t> </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128</a:t>
            </a:fld>
            <a:endParaRPr lang="en-US"/>
          </a:p>
        </p:txBody>
      </p:sp>
    </p:spTree>
    <p:extLst>
      <p:ext uri="{BB962C8B-B14F-4D97-AF65-F5344CB8AC3E}">
        <p14:creationId xmlns:p14="http://schemas.microsoft.com/office/powerpoint/2010/main" val="9687652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a:t>
            </a:r>
            <a:r>
              <a:rPr lang="en-US" baseline="0" dirty="0"/>
              <a:t> we make customers inactive, they still exist in our company data file and we can reactivate them at any time.</a:t>
            </a:r>
          </a:p>
        </p:txBody>
      </p:sp>
      <p:sp>
        <p:nvSpPr>
          <p:cNvPr id="4" name="Slide Number Placeholder 3"/>
          <p:cNvSpPr>
            <a:spLocks noGrp="1"/>
          </p:cNvSpPr>
          <p:nvPr>
            <p:ph type="sldNum" sz="quarter" idx="10"/>
          </p:nvPr>
        </p:nvSpPr>
        <p:spPr/>
        <p:txBody>
          <a:bodyPr/>
          <a:lstStyle/>
          <a:p>
            <a:fld id="{E2DE14E9-89A5-4E6F-B442-F797FE62D1E5}" type="slidenum">
              <a:rPr lang="en-US" smtClean="0"/>
              <a:t>129</a:t>
            </a:fld>
            <a:endParaRPr lang="en-US"/>
          </a:p>
        </p:txBody>
      </p:sp>
    </p:spTree>
    <p:extLst>
      <p:ext uri="{BB962C8B-B14F-4D97-AF65-F5344CB8AC3E}">
        <p14:creationId xmlns:p14="http://schemas.microsoft.com/office/powerpoint/2010/main" val="1599567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discuss the objectives for Section 1:</a:t>
            </a:r>
          </a:p>
          <a:p>
            <a:endParaRPr lang="en-US" dirty="0"/>
          </a:p>
          <a:p>
            <a:r>
              <a:rPr lang="en-US" dirty="0"/>
              <a:t>Instructor Tips:</a:t>
            </a:r>
          </a:p>
          <a:p>
            <a:r>
              <a:rPr lang="en-US" dirty="0"/>
              <a:t>If you choose to have students build a company from scratch in the software as part of a group or individual activity, </a:t>
            </a:r>
          </a:p>
          <a:p>
            <a:r>
              <a:rPr lang="en-US" dirty="0"/>
              <a:t>use the Case Study Activities at the end of each section to create the live company file. You will find additional </a:t>
            </a:r>
          </a:p>
          <a:p>
            <a:r>
              <a:rPr lang="en-US" dirty="0"/>
              <a:t>instruction tips and guidance in the comments section of each slide.</a:t>
            </a:r>
          </a:p>
          <a:p>
            <a:r>
              <a:rPr lang="en-US" b="1" dirty="0"/>
              <a:t> </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a:t>
            </a:fld>
            <a:endParaRPr lang="en-US" dirty="0"/>
          </a:p>
        </p:txBody>
      </p:sp>
    </p:spTree>
    <p:extLst>
      <p:ext uri="{BB962C8B-B14F-4D97-AF65-F5344CB8AC3E}">
        <p14:creationId xmlns:p14="http://schemas.microsoft.com/office/powerpoint/2010/main" val="159282180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is how we merge duplicate</a:t>
            </a:r>
            <a:r>
              <a:rPr lang="en-US" baseline="0" dirty="0"/>
              <a:t> customers. Transactions are combined under one customer and</a:t>
            </a:r>
          </a:p>
          <a:p>
            <a:pPr eaLnBrk="1" hangingPunct="1"/>
            <a:r>
              <a:rPr lang="en-US" baseline="0" dirty="0"/>
              <a:t>the duplicate customer is made inactive.</a:t>
            </a:r>
          </a:p>
          <a:p>
            <a:pPr eaLnBrk="1" hangingPunct="1"/>
            <a:r>
              <a:rPr lang="en-US" baseline="0" dirty="0"/>
              <a:t>Merging is a great feature however the merge process cannot be undone.</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130</a:t>
            </a:fld>
            <a:endParaRPr lang="en-US"/>
          </a:p>
        </p:txBody>
      </p:sp>
    </p:spTree>
    <p:extLst>
      <p:ext uri="{BB962C8B-B14F-4D97-AF65-F5344CB8AC3E}">
        <p14:creationId xmlns:p14="http://schemas.microsoft.com/office/powerpoint/2010/main" val="303873331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We use invoices when we expect to be paid in the future. We</a:t>
            </a:r>
            <a:r>
              <a:rPr lang="en-US" baseline="0" dirty="0"/>
              <a:t> use sales receipts to record completed sales transactions. </a:t>
            </a:r>
          </a:p>
          <a:p>
            <a:pPr eaLnBrk="1" hangingPunct="1"/>
            <a:r>
              <a:rPr lang="en-US" baseline="0" dirty="0"/>
              <a:t>Sales receipts require a two-step process, while Invoices require three steps.</a:t>
            </a:r>
          </a:p>
          <a:p>
            <a:pPr eaLnBrk="1" hangingPunct="1"/>
            <a:endParaRPr lang="en-US" baseline="0" dirty="0"/>
          </a:p>
          <a:p>
            <a:pPr eaLnBrk="1" hangingPunct="1"/>
            <a:r>
              <a:rPr lang="en-US" baseline="0" dirty="0"/>
              <a:t>Undeposited funds is very difficult for many users to understand and causes unnecessary cleanup. </a:t>
            </a:r>
          </a:p>
          <a:p>
            <a:pPr eaLnBrk="1" hangingPunct="1"/>
            <a:r>
              <a:rPr lang="en-US" baseline="0" dirty="0"/>
              <a:t>It allows us to group payments such as multiple checks and cash or batched credit cards payments from different customers.</a:t>
            </a:r>
          </a:p>
          <a:p>
            <a:pPr eaLnBrk="1" hangingPunct="1"/>
            <a:endParaRPr lang="en-US" baseline="0" dirty="0"/>
          </a:p>
          <a:p>
            <a:pPr eaLnBrk="1" hangingPunct="1"/>
            <a:r>
              <a:rPr lang="en-US" baseline="0" dirty="0"/>
              <a:t>When we receive customer payments directly to the bank account, the reconciliation process is difficult and will not match the bank statement. </a:t>
            </a:r>
          </a:p>
          <a:p>
            <a:pPr eaLnBrk="1" hangingPunct="1"/>
            <a:r>
              <a:rPr lang="en-US" baseline="0" dirty="0"/>
              <a:t>If a single payment does go directly to the bank, it is okay to use the bank account instead of undeposited funds.</a:t>
            </a:r>
          </a:p>
          <a:p>
            <a:pPr eaLnBrk="1" hangingPunct="1"/>
            <a:endParaRPr lang="en-US" baseline="0" dirty="0"/>
          </a:p>
          <a:p>
            <a:pPr eaLnBrk="1" hangingPunct="1"/>
            <a:r>
              <a:rPr lang="en-US" baseline="0" dirty="0"/>
              <a:t>It is important to complete these steps before posting transactions in the Bank Center. </a:t>
            </a:r>
          </a:p>
          <a:p>
            <a:pPr eaLnBrk="1" hangingPunct="1"/>
            <a:r>
              <a:rPr lang="en-US" baseline="0" dirty="0"/>
              <a:t>Payments received and deposits posted correctly will appear as a match in the bank feeds and avoid posting duplicate transactions.</a:t>
            </a:r>
          </a:p>
          <a:p>
            <a:pPr eaLnBrk="1" hangingPunct="1"/>
            <a:endParaRPr lang="en-US" baseline="0" dirty="0"/>
          </a:p>
          <a:p>
            <a:pPr eaLnBrk="1" hangingPunct="1"/>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131</a:t>
            </a:fld>
            <a:endParaRPr lang="en-US"/>
          </a:p>
        </p:txBody>
      </p:sp>
    </p:spTree>
    <p:extLst>
      <p:ext uri="{BB962C8B-B14F-4D97-AF65-F5344CB8AC3E}">
        <p14:creationId xmlns:p14="http://schemas.microsoft.com/office/powerpoint/2010/main" val="377221417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Remember to enter information top to bottom/left to right.  This will help to avoid missing important fields.</a:t>
            </a:r>
          </a:p>
          <a:p>
            <a:pPr eaLnBrk="1" hangingPunct="1"/>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132</a:t>
            </a:fld>
            <a:endParaRPr lang="en-US"/>
          </a:p>
        </p:txBody>
      </p:sp>
    </p:spTree>
    <p:extLst>
      <p:ext uri="{BB962C8B-B14F-4D97-AF65-F5344CB8AC3E}">
        <p14:creationId xmlns:p14="http://schemas.microsoft.com/office/powerpoint/2010/main" val="40245064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You can have the payment directly posted (deposited) into the checking account or grouped with other</a:t>
            </a:r>
            <a:r>
              <a:rPr lang="en-US" dirty="0"/>
              <a:t> </a:t>
            </a:r>
            <a:r>
              <a:rPr lang="en-US" baseline="0" dirty="0"/>
              <a:t>undeposited funds.</a:t>
            </a:r>
          </a:p>
          <a:p>
            <a:pPr eaLnBrk="1" hangingPunct="1"/>
            <a:r>
              <a:rPr lang="en-US" dirty="0"/>
              <a:t>The Undeposited Funds account allows us to group our receipts or payments into one deposit amount. </a:t>
            </a:r>
          </a:p>
          <a:p>
            <a:pPr eaLnBrk="1" hangingPunct="1"/>
            <a:r>
              <a:rPr lang="en-US" dirty="0"/>
              <a:t>This makes it much easier to reconcile our bank account when the deposit shown in QuickBooks® Online  </a:t>
            </a:r>
          </a:p>
          <a:p>
            <a:pPr eaLnBrk="1" hangingPunct="1"/>
            <a:r>
              <a:rPr lang="en-US" dirty="0"/>
              <a:t>is for the same amount as the deposit on our bank statement.</a:t>
            </a:r>
          </a:p>
          <a:p>
            <a:pPr defTabSz="926078">
              <a:defRPr/>
            </a:pPr>
            <a:r>
              <a:rPr lang="en-US" baseline="0" dirty="0"/>
              <a:t> </a:t>
            </a:r>
            <a:endParaRPr lang="en-US" dirty="0"/>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133</a:t>
            </a:fld>
            <a:endParaRPr lang="en-US"/>
          </a:p>
        </p:txBody>
      </p:sp>
    </p:spTree>
    <p:extLst>
      <p:ext uri="{BB962C8B-B14F-4D97-AF65-F5344CB8AC3E}">
        <p14:creationId xmlns:p14="http://schemas.microsoft.com/office/powerpoint/2010/main" val="136986381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Reinforce the importance of choosing the correct category in the Deposit to field. </a:t>
            </a:r>
          </a:p>
          <a:p>
            <a:r>
              <a:rPr lang="en-US" dirty="0"/>
              <a:t>Use bank account when it is a single payment that goes directly to the bank.</a:t>
            </a:r>
          </a:p>
          <a:p>
            <a:r>
              <a:rPr lang="en-US" dirty="0"/>
              <a:t>Choose undeposited funds when there are multiple payments grouped together for the bank deposit.</a:t>
            </a:r>
          </a:p>
        </p:txBody>
      </p:sp>
      <p:sp>
        <p:nvSpPr>
          <p:cNvPr id="4" name="Slide Number Placeholder 3"/>
          <p:cNvSpPr>
            <a:spLocks noGrp="1"/>
          </p:cNvSpPr>
          <p:nvPr>
            <p:ph type="sldNum" sz="quarter" idx="10"/>
          </p:nvPr>
        </p:nvSpPr>
        <p:spPr/>
        <p:txBody>
          <a:bodyPr/>
          <a:lstStyle/>
          <a:p>
            <a:fld id="{E2DE14E9-89A5-4E6F-B442-F797FE62D1E5}" type="slidenum">
              <a:rPr lang="en-US" smtClean="0"/>
              <a:t>134</a:t>
            </a:fld>
            <a:endParaRPr lang="en-US"/>
          </a:p>
        </p:txBody>
      </p:sp>
    </p:spTree>
    <p:extLst>
      <p:ext uri="{BB962C8B-B14F-4D97-AF65-F5344CB8AC3E}">
        <p14:creationId xmlns:p14="http://schemas.microsoft.com/office/powerpoint/2010/main" val="79158196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When receipts are posted to the Undeposited Funds account, we must group them into </a:t>
            </a:r>
          </a:p>
          <a:p>
            <a:pPr eaLnBrk="1" hangingPunct="1"/>
            <a:r>
              <a:rPr lang="en-US" dirty="0"/>
              <a:t>a deposit so they will clear out and post to our bank account.   </a:t>
            </a:r>
          </a:p>
          <a:p>
            <a:pPr eaLnBrk="1" hangingPunct="1"/>
            <a:r>
              <a:rPr lang="en-US" dirty="0"/>
              <a:t>Here we select the payments that will be included in this deposit. </a:t>
            </a:r>
          </a:p>
          <a:p>
            <a:pPr eaLnBrk="1" hangingPunct="1"/>
            <a:r>
              <a:rPr lang="en-US" dirty="0"/>
              <a:t>We want this deposit amount to agree with the actual deposit slip you take to the bank.</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135</a:t>
            </a:fld>
            <a:endParaRPr lang="en-US"/>
          </a:p>
        </p:txBody>
      </p:sp>
    </p:spTree>
    <p:extLst>
      <p:ext uri="{BB962C8B-B14F-4D97-AF65-F5344CB8AC3E}">
        <p14:creationId xmlns:p14="http://schemas.microsoft.com/office/powerpoint/2010/main" val="337072246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a:t>
            </a:r>
            <a:r>
              <a:rPr lang="en-US" baseline="0" dirty="0"/>
              <a:t> at a few sales reports and save them in “Custom Reports”.</a:t>
            </a:r>
          </a:p>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136</a:t>
            </a:fld>
            <a:endParaRPr lang="en-US"/>
          </a:p>
        </p:txBody>
      </p:sp>
    </p:spTree>
    <p:extLst>
      <p:ext uri="{BB962C8B-B14F-4D97-AF65-F5344CB8AC3E}">
        <p14:creationId xmlns:p14="http://schemas.microsoft.com/office/powerpoint/2010/main" val="182577049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view this summary report to determine our best-selling products and services.</a:t>
            </a:r>
          </a:p>
        </p:txBody>
      </p:sp>
      <p:sp>
        <p:nvSpPr>
          <p:cNvPr id="4" name="Slide Number Placeholder 3"/>
          <p:cNvSpPr>
            <a:spLocks noGrp="1"/>
          </p:cNvSpPr>
          <p:nvPr>
            <p:ph type="sldNum" sz="quarter" idx="5"/>
          </p:nvPr>
        </p:nvSpPr>
        <p:spPr/>
        <p:txBody>
          <a:bodyPr/>
          <a:lstStyle/>
          <a:p>
            <a:fld id="{E2DE14E9-89A5-4E6F-B442-F797FE62D1E5}" type="slidenum">
              <a:rPr lang="en-US" smtClean="0"/>
              <a:t>137</a:t>
            </a:fld>
            <a:endParaRPr lang="en-US" dirty="0"/>
          </a:p>
        </p:txBody>
      </p:sp>
    </p:spTree>
    <p:extLst>
      <p:ext uri="{BB962C8B-B14F-4D97-AF65-F5344CB8AC3E}">
        <p14:creationId xmlns:p14="http://schemas.microsoft.com/office/powerpoint/2010/main" val="117487060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 few Accounts Receivable reports</a:t>
            </a:r>
            <a:r>
              <a:rPr lang="en-US" baseline="0" dirty="0"/>
              <a:t> and save them in “Custom Reports”. </a:t>
            </a:r>
          </a:p>
          <a:p>
            <a:r>
              <a:rPr lang="en-US" baseline="0" dirty="0"/>
              <a:t>We may need to start a collections process after reviewing our A/R Aging Detail. </a:t>
            </a:r>
          </a:p>
          <a:p>
            <a:r>
              <a:rPr lang="en-US" baseline="0" dirty="0"/>
              <a:t>The 80/20 rule and collection statistics remind us of the importance of these reports.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138</a:t>
            </a:fld>
            <a:endParaRPr lang="en-US"/>
          </a:p>
        </p:txBody>
      </p:sp>
    </p:spTree>
    <p:extLst>
      <p:ext uri="{BB962C8B-B14F-4D97-AF65-F5344CB8AC3E}">
        <p14:creationId xmlns:p14="http://schemas.microsoft.com/office/powerpoint/2010/main" val="219636210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Another important function of the collection process is to send statements.  </a:t>
            </a:r>
          </a:p>
          <a:p>
            <a:pPr defTabSz="925430">
              <a:defRPr/>
            </a:pPr>
            <a:r>
              <a:rPr lang="en-US" baseline="0" dirty="0"/>
              <a:t>Statements provide summarized or detailed balances owed by customers.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139</a:t>
            </a:fld>
            <a:endParaRPr lang="en-US"/>
          </a:p>
        </p:txBody>
      </p:sp>
    </p:spTree>
    <p:extLst>
      <p:ext uri="{BB962C8B-B14F-4D97-AF65-F5344CB8AC3E}">
        <p14:creationId xmlns:p14="http://schemas.microsoft.com/office/powerpoint/2010/main" val="3872711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 few cool features: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once out in industry (or you are using Case Study Activities), you experience issues logging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or accessing your data, we recommend clearing cookies and cache.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how.</a:t>
            </a:r>
          </a:p>
          <a:p>
            <a:endParaRPr lang="en-US" dirty="0"/>
          </a:p>
          <a:p>
            <a:r>
              <a:rPr lang="en-US" dirty="0"/>
              <a:t>Hint: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Chrome is the recommended browser used to access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a:t>
            </a:fld>
            <a:endParaRPr lang="en-US" dirty="0"/>
          </a:p>
        </p:txBody>
      </p:sp>
    </p:spTree>
    <p:extLst>
      <p:ext uri="{BB962C8B-B14F-4D97-AF65-F5344CB8AC3E}">
        <p14:creationId xmlns:p14="http://schemas.microsoft.com/office/powerpoint/2010/main" val="423066362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430">
              <a:defRPr/>
            </a:pPr>
            <a:r>
              <a:rPr lang="en-US" dirty="0"/>
              <a:t>Let’s review the steps to create a statement.</a:t>
            </a:r>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140</a:t>
            </a:fld>
            <a:endParaRPr lang="en-US"/>
          </a:p>
        </p:txBody>
      </p:sp>
    </p:spTree>
    <p:extLst>
      <p:ext uri="{BB962C8B-B14F-4D97-AF65-F5344CB8AC3E}">
        <p14:creationId xmlns:p14="http://schemas.microsoft.com/office/powerpoint/2010/main" val="304716108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4 Practice Answers: </a:t>
            </a:r>
          </a:p>
          <a:p>
            <a:pPr marL="228600" indent="-228600">
              <a:buAutoNum type="arabicPeriod"/>
            </a:pPr>
            <a:r>
              <a:rPr lang="en-US" dirty="0"/>
              <a:t>D  </a:t>
            </a:r>
          </a:p>
          <a:p>
            <a:pPr marL="228600" indent="-228600">
              <a:buAutoNum type="arabicPeriod"/>
            </a:pPr>
            <a:r>
              <a:rPr lang="en-US" dirty="0"/>
              <a:t>C  </a:t>
            </a:r>
          </a:p>
          <a:p>
            <a:pPr marL="228600" indent="-228600">
              <a:buAutoNum type="arabicPeriod"/>
            </a:pPr>
            <a:r>
              <a:rPr lang="en-US" dirty="0"/>
              <a:t>B  </a:t>
            </a:r>
          </a:p>
          <a:p>
            <a:pPr marL="228600" indent="-228600">
              <a:buAutoNum type="arabicPeriod"/>
            </a:pPr>
            <a:r>
              <a:rPr lang="en-US" dirty="0"/>
              <a:t>D  </a:t>
            </a:r>
          </a:p>
          <a:p>
            <a:pPr marL="228600" indent="-228600">
              <a:buAutoNum type="arabicPeriod"/>
            </a:pPr>
            <a:r>
              <a:rPr lang="en-US" dirty="0"/>
              <a:t>C</a:t>
            </a:r>
          </a:p>
        </p:txBody>
      </p:sp>
      <p:sp>
        <p:nvSpPr>
          <p:cNvPr id="4" name="Slide Number Placeholder 3"/>
          <p:cNvSpPr>
            <a:spLocks noGrp="1"/>
          </p:cNvSpPr>
          <p:nvPr>
            <p:ph type="sldNum" sz="quarter" idx="10"/>
          </p:nvPr>
        </p:nvSpPr>
        <p:spPr/>
        <p:txBody>
          <a:bodyPr/>
          <a:lstStyle/>
          <a:p>
            <a:fld id="{E2DE14E9-89A5-4E6F-B442-F797FE62D1E5}" type="slidenum">
              <a:rPr lang="en-US" smtClean="0"/>
              <a:t>141</a:t>
            </a:fld>
            <a:endParaRPr lang="en-US"/>
          </a:p>
        </p:txBody>
      </p:sp>
    </p:spTree>
    <p:extLst>
      <p:ext uri="{BB962C8B-B14F-4D97-AF65-F5344CB8AC3E}">
        <p14:creationId xmlns:p14="http://schemas.microsoft.com/office/powerpoint/2010/main" val="373675088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4 Test Your Knowledge Answers:</a:t>
            </a:r>
          </a:p>
          <a:p>
            <a:r>
              <a:rPr lang="en-US" dirty="0">
                <a:latin typeface="Calibri"/>
                <a:cs typeface="Calibri"/>
              </a:rPr>
              <a:t>1.  Open invoice report </a:t>
            </a:r>
          </a:p>
          <a:p>
            <a:r>
              <a:rPr lang="en-US" dirty="0">
                <a:latin typeface="Calibri"/>
                <a:cs typeface="Calibri"/>
              </a:rPr>
              <a:t>2. Undeposited Funds </a:t>
            </a:r>
          </a:p>
          <a:p>
            <a:r>
              <a:rPr lang="en-US" dirty="0">
                <a:latin typeface="Calibri"/>
                <a:cs typeface="Calibri"/>
              </a:rPr>
              <a:t>3. A sales receipt is a two-step process used to record a sale that has happened. An Invoice is a 3-step process used to record a sale we will collect later.</a:t>
            </a:r>
          </a:p>
          <a:p>
            <a:r>
              <a:rPr lang="en-US" dirty="0">
                <a:latin typeface="Calibri"/>
                <a:cs typeface="Calibri"/>
              </a:rPr>
              <a:t>4. Sales by Customer Summary </a:t>
            </a:r>
          </a:p>
          <a:p>
            <a:r>
              <a:rPr lang="en-US" dirty="0">
                <a:latin typeface="Calibri"/>
                <a:cs typeface="Calibri"/>
              </a:rPr>
              <a:t>5. Sales by product/service summary</a:t>
            </a:r>
          </a:p>
        </p:txBody>
      </p:sp>
      <p:sp>
        <p:nvSpPr>
          <p:cNvPr id="4" name="Slide Number Placeholder 3"/>
          <p:cNvSpPr>
            <a:spLocks noGrp="1"/>
          </p:cNvSpPr>
          <p:nvPr>
            <p:ph type="sldNum" sz="quarter" idx="5"/>
          </p:nvPr>
        </p:nvSpPr>
        <p:spPr/>
        <p:txBody>
          <a:bodyPr/>
          <a:lstStyle/>
          <a:p>
            <a:fld id="{E2DE14E9-89A5-4E6F-B442-F797FE62D1E5}" type="slidenum">
              <a:rPr lang="en-US" smtClean="0"/>
              <a:t>142</a:t>
            </a:fld>
            <a:endParaRPr lang="en-US"/>
          </a:p>
        </p:txBody>
      </p:sp>
    </p:spTree>
    <p:extLst>
      <p:ext uri="{BB962C8B-B14F-4D97-AF65-F5344CB8AC3E}">
        <p14:creationId xmlns:p14="http://schemas.microsoft.com/office/powerpoint/2010/main" val="41736316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Managing Accounts Receivable is vital to growing a healthy business.</a:t>
            </a:r>
          </a:p>
          <a:p>
            <a:r>
              <a:rPr lang="en-US" dirty="0"/>
              <a:t>Keeping the cash flowing into the company ensures the ability to pay expenses and debt.</a:t>
            </a:r>
          </a:p>
          <a:p>
            <a:r>
              <a:rPr lang="en-US" dirty="0"/>
              <a:t>You can choose to import the Customer list or enter them manually.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143</a:t>
            </a:fld>
            <a:endParaRPr lang="en-US" dirty="0"/>
          </a:p>
        </p:txBody>
      </p:sp>
    </p:spTree>
    <p:extLst>
      <p:ext uri="{BB962C8B-B14F-4D97-AF65-F5344CB8AC3E}">
        <p14:creationId xmlns:p14="http://schemas.microsoft.com/office/powerpoint/2010/main" val="149099937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Follow the screen shot when mapping fields between QBO and the .csv file.</a:t>
            </a:r>
          </a:p>
        </p:txBody>
      </p:sp>
      <p:sp>
        <p:nvSpPr>
          <p:cNvPr id="4" name="Slide Number Placeholder 3"/>
          <p:cNvSpPr>
            <a:spLocks noGrp="1"/>
          </p:cNvSpPr>
          <p:nvPr>
            <p:ph type="sldNum" sz="quarter" idx="5"/>
          </p:nvPr>
        </p:nvSpPr>
        <p:spPr/>
        <p:txBody>
          <a:bodyPr/>
          <a:lstStyle/>
          <a:p>
            <a:fld id="{E2DE14E9-89A5-4E6F-B442-F797FE62D1E5}" type="slidenum">
              <a:rPr lang="en-US" smtClean="0"/>
              <a:t>144</a:t>
            </a:fld>
            <a:endParaRPr lang="en-US" dirty="0"/>
          </a:p>
        </p:txBody>
      </p:sp>
    </p:spTree>
    <p:extLst>
      <p:ext uri="{BB962C8B-B14F-4D97-AF65-F5344CB8AC3E}">
        <p14:creationId xmlns:p14="http://schemas.microsoft.com/office/powerpoint/2010/main" val="236843258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 the mapping process. </a:t>
            </a:r>
          </a:p>
          <a:p>
            <a:r>
              <a:rPr lang="en-US" dirty="0"/>
              <a:t>Watch short video links prior to completing the following activities.</a:t>
            </a:r>
          </a:p>
        </p:txBody>
      </p:sp>
      <p:sp>
        <p:nvSpPr>
          <p:cNvPr id="4" name="Slide Number Placeholder 3"/>
          <p:cNvSpPr>
            <a:spLocks noGrp="1"/>
          </p:cNvSpPr>
          <p:nvPr>
            <p:ph type="sldNum" sz="quarter" idx="5"/>
          </p:nvPr>
        </p:nvSpPr>
        <p:spPr/>
        <p:txBody>
          <a:bodyPr/>
          <a:lstStyle/>
          <a:p>
            <a:fld id="{E2DE14E9-89A5-4E6F-B442-F797FE62D1E5}" type="slidenum">
              <a:rPr lang="en-US" smtClean="0"/>
              <a:t>145</a:t>
            </a:fld>
            <a:endParaRPr lang="en-US" dirty="0"/>
          </a:p>
        </p:txBody>
      </p:sp>
    </p:spTree>
    <p:extLst>
      <p:ext uri="{BB962C8B-B14F-4D97-AF65-F5344CB8AC3E}">
        <p14:creationId xmlns:p14="http://schemas.microsoft.com/office/powerpoint/2010/main" val="354649915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the invoice will add to Accounts Receivable and Income or Revenue.</a:t>
            </a:r>
          </a:p>
          <a:p>
            <a:r>
              <a:rPr lang="en-US" dirty="0"/>
              <a:t>Remember to pay attention to all fields and required information.</a:t>
            </a:r>
          </a:p>
        </p:txBody>
      </p:sp>
      <p:sp>
        <p:nvSpPr>
          <p:cNvPr id="4" name="Slide Number Placeholder 3"/>
          <p:cNvSpPr>
            <a:spLocks noGrp="1"/>
          </p:cNvSpPr>
          <p:nvPr>
            <p:ph type="sldNum" sz="quarter" idx="5"/>
          </p:nvPr>
        </p:nvSpPr>
        <p:spPr/>
        <p:txBody>
          <a:bodyPr/>
          <a:lstStyle/>
          <a:p>
            <a:fld id="{E2DE14E9-89A5-4E6F-B442-F797FE62D1E5}" type="slidenum">
              <a:rPr lang="en-US" smtClean="0"/>
              <a:t>146</a:t>
            </a:fld>
            <a:endParaRPr lang="en-US" dirty="0"/>
          </a:p>
        </p:txBody>
      </p:sp>
    </p:spTree>
    <p:extLst>
      <p:ext uri="{BB962C8B-B14F-4D97-AF65-F5344CB8AC3E}">
        <p14:creationId xmlns:p14="http://schemas.microsoft.com/office/powerpoint/2010/main" val="293426548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Receiving a payment will clear the invoice in Accounts Receivable and add the monies to undeposited funds.</a:t>
            </a:r>
          </a:p>
        </p:txBody>
      </p:sp>
      <p:sp>
        <p:nvSpPr>
          <p:cNvPr id="4" name="Slide Number Placeholder 3"/>
          <p:cNvSpPr>
            <a:spLocks noGrp="1"/>
          </p:cNvSpPr>
          <p:nvPr>
            <p:ph type="sldNum" sz="quarter" idx="5"/>
          </p:nvPr>
        </p:nvSpPr>
        <p:spPr/>
        <p:txBody>
          <a:bodyPr/>
          <a:lstStyle/>
          <a:p>
            <a:fld id="{E2DE14E9-89A5-4E6F-B442-F797FE62D1E5}" type="slidenum">
              <a:rPr lang="en-US" smtClean="0"/>
              <a:t>147</a:t>
            </a:fld>
            <a:endParaRPr lang="en-US" dirty="0"/>
          </a:p>
        </p:txBody>
      </p:sp>
    </p:spTree>
    <p:extLst>
      <p:ext uri="{BB962C8B-B14F-4D97-AF65-F5344CB8AC3E}">
        <p14:creationId xmlns:p14="http://schemas.microsoft.com/office/powerpoint/2010/main" val="164266796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deposit process will add the monies to the bank and clear out undeposited funds.</a:t>
            </a:r>
          </a:p>
        </p:txBody>
      </p:sp>
      <p:sp>
        <p:nvSpPr>
          <p:cNvPr id="4" name="Slide Number Placeholder 3"/>
          <p:cNvSpPr>
            <a:spLocks noGrp="1"/>
          </p:cNvSpPr>
          <p:nvPr>
            <p:ph type="sldNum" sz="quarter" idx="5"/>
          </p:nvPr>
        </p:nvSpPr>
        <p:spPr/>
        <p:txBody>
          <a:bodyPr/>
          <a:lstStyle/>
          <a:p>
            <a:fld id="{E2DE14E9-89A5-4E6F-B442-F797FE62D1E5}" type="slidenum">
              <a:rPr lang="en-US" smtClean="0"/>
              <a:t>148</a:t>
            </a:fld>
            <a:endParaRPr lang="en-US" dirty="0"/>
          </a:p>
        </p:txBody>
      </p:sp>
    </p:spTree>
    <p:extLst>
      <p:ext uri="{BB962C8B-B14F-4D97-AF65-F5344CB8AC3E}">
        <p14:creationId xmlns:p14="http://schemas.microsoft.com/office/powerpoint/2010/main" val="91089369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information provided to create additional invoices.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149</a:t>
            </a:fld>
            <a:endParaRPr lang="en-US" dirty="0"/>
          </a:p>
        </p:txBody>
      </p:sp>
    </p:spTree>
    <p:extLst>
      <p:ext uri="{BB962C8B-B14F-4D97-AF65-F5344CB8AC3E}">
        <p14:creationId xmlns:p14="http://schemas.microsoft.com/office/powerpoint/2010/main" val="942504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Select the cookies and cache boxes to clear historical data.</a:t>
            </a:r>
          </a:p>
        </p:txBody>
      </p:sp>
      <p:sp>
        <p:nvSpPr>
          <p:cNvPr id="4" name="Slide Number Placeholder 3"/>
          <p:cNvSpPr>
            <a:spLocks noGrp="1"/>
          </p:cNvSpPr>
          <p:nvPr>
            <p:ph type="sldNum" sz="quarter" idx="5"/>
          </p:nvPr>
        </p:nvSpPr>
        <p:spPr/>
        <p:txBody>
          <a:bodyPr/>
          <a:lstStyle/>
          <a:p>
            <a:fld id="{E2DE14E9-89A5-4E6F-B442-F797FE62D1E5}" type="slidenum">
              <a:rPr lang="en-US" smtClean="0"/>
              <a:t>15</a:t>
            </a:fld>
            <a:endParaRPr lang="en-US" dirty="0"/>
          </a:p>
        </p:txBody>
      </p:sp>
    </p:spTree>
    <p:extLst>
      <p:ext uri="{BB962C8B-B14F-4D97-AF65-F5344CB8AC3E}">
        <p14:creationId xmlns:p14="http://schemas.microsoft.com/office/powerpoint/2010/main" val="366216855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Receive payments to Undeposited Funds and complete the deposit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150</a:t>
            </a:fld>
            <a:endParaRPr lang="en-US" dirty="0"/>
          </a:p>
        </p:txBody>
      </p:sp>
    </p:spTree>
    <p:extLst>
      <p:ext uri="{BB962C8B-B14F-4D97-AF65-F5344CB8AC3E}">
        <p14:creationId xmlns:p14="http://schemas.microsoft.com/office/powerpoint/2010/main" val="177509060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the power of reports and the story they tell.</a:t>
            </a:r>
          </a:p>
          <a:p>
            <a:r>
              <a:rPr lang="en-US" dirty="0"/>
              <a:t>Let’s review the A/R Aging report, an important report used to manage </a:t>
            </a:r>
          </a:p>
          <a:p>
            <a:r>
              <a:rPr lang="en-US" dirty="0"/>
              <a:t>Accounts Receivable, (monies owed to the company by their customers).</a:t>
            </a:r>
          </a:p>
          <a:p>
            <a:r>
              <a:rPr lang="en-US" dirty="0"/>
              <a:t>This report tells us the age of customer balances.</a:t>
            </a:r>
          </a:p>
          <a:p>
            <a:r>
              <a:rPr lang="en-US" dirty="0"/>
              <a:t>A young company needs to stay on top of Accounts Receivable to </a:t>
            </a:r>
          </a:p>
          <a:p>
            <a:r>
              <a:rPr lang="en-US" dirty="0"/>
              <a:t>keep cash flowing into the company. </a:t>
            </a:r>
          </a:p>
          <a:p>
            <a:r>
              <a:rPr lang="en-US" dirty="0"/>
              <a:t>The fact that the company is current is a good sign.</a:t>
            </a:r>
          </a:p>
          <a:p>
            <a:endParaRPr lang="en-US" dirty="0"/>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151</a:t>
            </a:fld>
            <a:endParaRPr lang="en-US" dirty="0"/>
          </a:p>
        </p:txBody>
      </p:sp>
    </p:spTree>
    <p:extLst>
      <p:ext uri="{BB962C8B-B14F-4D97-AF65-F5344CB8AC3E}">
        <p14:creationId xmlns:p14="http://schemas.microsoft.com/office/powerpoint/2010/main" val="252161894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Open Invoice report is a great way for bookkeepers to review their work and make corrections as needed. </a:t>
            </a:r>
          </a:p>
          <a:p>
            <a:r>
              <a:rPr lang="en-US" dirty="0"/>
              <a:t>This report shows detailed invoice information per customer.</a:t>
            </a:r>
          </a:p>
        </p:txBody>
      </p:sp>
      <p:sp>
        <p:nvSpPr>
          <p:cNvPr id="4" name="Slide Number Placeholder 3"/>
          <p:cNvSpPr>
            <a:spLocks noGrp="1"/>
          </p:cNvSpPr>
          <p:nvPr>
            <p:ph type="sldNum" sz="quarter" idx="5"/>
          </p:nvPr>
        </p:nvSpPr>
        <p:spPr/>
        <p:txBody>
          <a:bodyPr/>
          <a:lstStyle/>
          <a:p>
            <a:fld id="{E2DE14E9-89A5-4E6F-B442-F797FE62D1E5}" type="slidenum">
              <a:rPr lang="en-US" smtClean="0"/>
              <a:t>152</a:t>
            </a:fld>
            <a:endParaRPr lang="en-US" dirty="0"/>
          </a:p>
        </p:txBody>
      </p:sp>
    </p:spTree>
    <p:extLst>
      <p:ext uri="{BB962C8B-B14F-4D97-AF65-F5344CB8AC3E}">
        <p14:creationId xmlns:p14="http://schemas.microsoft.com/office/powerpoint/2010/main" val="399115385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Sales by Client report helps us determine which clients are our best customers.</a:t>
            </a:r>
          </a:p>
          <a:p>
            <a:r>
              <a:rPr lang="en-US" dirty="0"/>
              <a:t>When you sort the report in descending order, you will see your top customer at the top of the list.</a:t>
            </a:r>
          </a:p>
          <a:p>
            <a:r>
              <a:rPr lang="en-US" dirty="0"/>
              <a:t>This supports the 80/20 rule. The top 20% of clients typically generate 80% of the revenue in a company, making it clear where to focus efforts.</a:t>
            </a:r>
          </a:p>
        </p:txBody>
      </p:sp>
      <p:sp>
        <p:nvSpPr>
          <p:cNvPr id="4" name="Slide Number Placeholder 3"/>
          <p:cNvSpPr>
            <a:spLocks noGrp="1"/>
          </p:cNvSpPr>
          <p:nvPr>
            <p:ph type="sldNum" sz="quarter" idx="5"/>
          </p:nvPr>
        </p:nvSpPr>
        <p:spPr/>
        <p:txBody>
          <a:bodyPr/>
          <a:lstStyle/>
          <a:p>
            <a:fld id="{E2DE14E9-89A5-4E6F-B442-F797FE62D1E5}" type="slidenum">
              <a:rPr lang="en-US" smtClean="0"/>
              <a:t>153</a:t>
            </a:fld>
            <a:endParaRPr lang="en-US" dirty="0"/>
          </a:p>
        </p:txBody>
      </p:sp>
    </p:spTree>
    <p:extLst>
      <p:ext uri="{BB962C8B-B14F-4D97-AF65-F5344CB8AC3E}">
        <p14:creationId xmlns:p14="http://schemas.microsoft.com/office/powerpoint/2010/main" val="283710092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Sales by Service Report tells us our top selling service. </a:t>
            </a:r>
          </a:p>
          <a:p>
            <a:r>
              <a:rPr lang="en-US" dirty="0"/>
              <a:t>Notice both Design and Programming brought in the same revenue for the first quarter.</a:t>
            </a:r>
          </a:p>
        </p:txBody>
      </p:sp>
      <p:sp>
        <p:nvSpPr>
          <p:cNvPr id="4" name="Slide Number Placeholder 3"/>
          <p:cNvSpPr>
            <a:spLocks noGrp="1"/>
          </p:cNvSpPr>
          <p:nvPr>
            <p:ph type="sldNum" sz="quarter" idx="5"/>
          </p:nvPr>
        </p:nvSpPr>
        <p:spPr/>
        <p:txBody>
          <a:bodyPr/>
          <a:lstStyle/>
          <a:p>
            <a:fld id="{E2DE14E9-89A5-4E6F-B442-F797FE62D1E5}" type="slidenum">
              <a:rPr lang="en-US" smtClean="0"/>
              <a:t>154</a:t>
            </a:fld>
            <a:endParaRPr lang="en-US" dirty="0"/>
          </a:p>
        </p:txBody>
      </p:sp>
    </p:spTree>
    <p:extLst>
      <p:ext uri="{BB962C8B-B14F-4D97-AF65-F5344CB8AC3E}">
        <p14:creationId xmlns:p14="http://schemas.microsoft.com/office/powerpoint/2010/main" val="132473076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Section 5 we</a:t>
            </a:r>
            <a:r>
              <a:rPr lang="en-US" baseline="0" dirty="0"/>
              <a:t> will walk through the Accounts Payable process. </a:t>
            </a:r>
          </a:p>
          <a:p>
            <a:r>
              <a:rPr lang="en-US" baseline="0" dirty="0"/>
              <a:t>This will include paying vendors in a timely manner and how to take advantage of discounts to improve cash flow.</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155</a:t>
            </a:fld>
            <a:endParaRPr lang="en-US"/>
          </a:p>
        </p:txBody>
      </p:sp>
    </p:spTree>
    <p:extLst>
      <p:ext uri="{BB962C8B-B14F-4D97-AF65-F5344CB8AC3E}">
        <p14:creationId xmlns:p14="http://schemas.microsoft.com/office/powerpoint/2010/main" val="307367905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5:</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156</a:t>
            </a:fld>
            <a:endParaRPr lang="en-US" dirty="0"/>
          </a:p>
        </p:txBody>
      </p:sp>
    </p:spTree>
    <p:extLst>
      <p:ext uri="{BB962C8B-B14F-4D97-AF65-F5344CB8AC3E}">
        <p14:creationId xmlns:p14="http://schemas.microsoft.com/office/powerpoint/2010/main" val="2245658840"/>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you think it is important to implement Accounts Payable best practices?</a:t>
            </a:r>
          </a:p>
          <a:p>
            <a:r>
              <a:rPr lang="en-US" dirty="0"/>
              <a:t>Why do you think business owners should have an Accounts Payable policy?</a:t>
            </a:r>
          </a:p>
          <a:p>
            <a:r>
              <a:rPr lang="en-US" dirty="0"/>
              <a:t>It is in a company’s best interest to keep a close eye on outstanding amounts due to vendors or suppliers. </a:t>
            </a:r>
          </a:p>
          <a:p>
            <a:r>
              <a:rPr lang="en-US" dirty="0"/>
              <a:t>The goal is to hold on to our cash for as long as possible, without incurring late fees. </a:t>
            </a:r>
          </a:p>
          <a:p>
            <a:r>
              <a:rPr lang="en-US" dirty="0"/>
              <a:t>Taking advantage of discounts by paying early can also help retain cash. </a:t>
            </a:r>
          </a:p>
          <a:p>
            <a:r>
              <a:rPr lang="en-US" dirty="0"/>
              <a:t>Maintaining cash flow is key to a healthy business. </a:t>
            </a:r>
          </a:p>
        </p:txBody>
      </p:sp>
      <p:sp>
        <p:nvSpPr>
          <p:cNvPr id="4" name="Slide Number Placeholder 3"/>
          <p:cNvSpPr>
            <a:spLocks noGrp="1"/>
          </p:cNvSpPr>
          <p:nvPr>
            <p:ph type="sldNum" sz="quarter" idx="10"/>
          </p:nvPr>
        </p:nvSpPr>
        <p:spPr/>
        <p:txBody>
          <a:bodyPr/>
          <a:lstStyle/>
          <a:p>
            <a:fld id="{E2DE14E9-89A5-4E6F-B442-F797FE62D1E5}" type="slidenum">
              <a:rPr lang="en-US" smtClean="0"/>
              <a:t>157</a:t>
            </a:fld>
            <a:endParaRPr lang="en-US"/>
          </a:p>
        </p:txBody>
      </p:sp>
    </p:spTree>
    <p:extLst>
      <p:ext uri="{BB962C8B-B14F-4D97-AF65-F5344CB8AC3E}">
        <p14:creationId xmlns:p14="http://schemas.microsoft.com/office/powerpoint/2010/main" val="233864595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Arial" panose="020B0604020202020204" pitchFamily="34" charset="0"/>
              </a:rPr>
              <a:t>This is how we add vendors and default information in the Vendor Center.  </a:t>
            </a:r>
          </a:p>
        </p:txBody>
      </p:sp>
      <p:sp>
        <p:nvSpPr>
          <p:cNvPr id="4" name="Slide Number Placeholder 3"/>
          <p:cNvSpPr>
            <a:spLocks noGrp="1"/>
          </p:cNvSpPr>
          <p:nvPr>
            <p:ph type="sldNum" sz="quarter" idx="10"/>
          </p:nvPr>
        </p:nvSpPr>
        <p:spPr/>
        <p:txBody>
          <a:bodyPr/>
          <a:lstStyle/>
          <a:p>
            <a:fld id="{E2DE14E9-89A5-4E6F-B442-F797FE62D1E5}" type="slidenum">
              <a:rPr lang="en-US" smtClean="0"/>
              <a:t>158</a:t>
            </a:fld>
            <a:endParaRPr lang="en-US"/>
          </a:p>
        </p:txBody>
      </p:sp>
    </p:spTree>
    <p:extLst>
      <p:ext uri="{BB962C8B-B14F-4D97-AF65-F5344CB8AC3E}">
        <p14:creationId xmlns:p14="http://schemas.microsoft.com/office/powerpoint/2010/main" val="5330022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a:t>
            </a:r>
            <a:r>
              <a:rPr lang="en-US" baseline="0" dirty="0"/>
              <a:t> you can add notes and attach documents. </a:t>
            </a:r>
          </a:p>
          <a:p>
            <a:pPr eaLnBrk="1" hangingPunct="1"/>
            <a:r>
              <a:rPr lang="en-US" baseline="0" dirty="0"/>
              <a:t>Be sure to enter 1099 tax ID information based on the </a:t>
            </a:r>
          </a:p>
          <a:p>
            <a:pPr eaLnBrk="1" hangingPunct="1"/>
            <a:r>
              <a:rPr lang="en-US" baseline="0" dirty="0"/>
              <a:t>W-9 forms you receive from vendors who provide a service during the year.</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159</a:t>
            </a:fld>
            <a:endParaRPr lang="en-US"/>
          </a:p>
        </p:txBody>
      </p:sp>
    </p:spTree>
    <p:extLst>
      <p:ext uri="{BB962C8B-B14F-4D97-AF65-F5344CB8AC3E}">
        <p14:creationId xmlns:p14="http://schemas.microsoft.com/office/powerpoint/2010/main" val="2704299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bookmark the login window and your favorite pages.</a:t>
            </a:r>
          </a:p>
          <a:p>
            <a:r>
              <a:rPr lang="en-US" dirty="0"/>
              <a:t>Incognito mode provides more privacy and does not track your browsing history.</a:t>
            </a:r>
          </a:p>
        </p:txBody>
      </p:sp>
      <p:sp>
        <p:nvSpPr>
          <p:cNvPr id="4" name="Slide Number Placeholder 3"/>
          <p:cNvSpPr>
            <a:spLocks noGrp="1"/>
          </p:cNvSpPr>
          <p:nvPr>
            <p:ph type="sldNum" sz="quarter" idx="5"/>
          </p:nvPr>
        </p:nvSpPr>
        <p:spPr/>
        <p:txBody>
          <a:bodyPr/>
          <a:lstStyle/>
          <a:p>
            <a:fld id="{E2DE14E9-89A5-4E6F-B442-F797FE62D1E5}" type="slidenum">
              <a:rPr lang="en-US" smtClean="0"/>
              <a:t>16</a:t>
            </a:fld>
            <a:endParaRPr lang="en-US" dirty="0"/>
          </a:p>
        </p:txBody>
      </p:sp>
    </p:spTree>
    <p:extLst>
      <p:ext uri="{BB962C8B-B14F-4D97-AF65-F5344CB8AC3E}">
        <p14:creationId xmlns:p14="http://schemas.microsoft.com/office/powerpoint/2010/main" val="203459222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Additional</a:t>
            </a:r>
            <a:r>
              <a:rPr lang="en-US" baseline="0" dirty="0"/>
              <a:t> features when editing a vendor - Point out the Categorize selected feature. </a:t>
            </a:r>
          </a:p>
          <a:p>
            <a:pPr eaLnBrk="1" hangingPunct="1"/>
            <a:r>
              <a:rPr lang="en-US" baseline="0" dirty="0"/>
              <a:t>This allows you to recategorize multiple transactions assigned to a vendor.</a:t>
            </a:r>
          </a:p>
          <a:p>
            <a:pPr eaLnBrk="1" hangingPunct="1"/>
            <a:r>
              <a:rPr lang="en-US" baseline="0" dirty="0"/>
              <a:t>Great feature when you realize all the transactions were put to the wrong category for a vendor.</a:t>
            </a:r>
            <a:endParaRPr lang="en-US" dirty="0"/>
          </a:p>
          <a:p>
            <a:pPr eaLnBrk="1" hangingPunct="1"/>
            <a:r>
              <a:rPr lang="en-US" dirty="0"/>
              <a:t> </a:t>
            </a:r>
          </a:p>
          <a:p>
            <a:pPr eaLnBrk="1" hangingPunct="1"/>
            <a:endParaRPr lang="en-US" dirty="0"/>
          </a:p>
          <a:p>
            <a:r>
              <a:rPr lang="en-US" dirty="0"/>
              <a:t>Hint:</a:t>
            </a:r>
          </a:p>
          <a:p>
            <a:r>
              <a:rPr lang="en-US" dirty="0"/>
              <a:t>Batch Actions-&gt;Categorize selected allows you to clean up several transactions at once.</a:t>
            </a:r>
          </a:p>
          <a:p>
            <a:r>
              <a:rPr lang="en-US" dirty="0"/>
              <a:t>This can save time when transactions for a vendor have been entered incorrectly.</a:t>
            </a:r>
          </a:p>
        </p:txBody>
      </p:sp>
      <p:sp>
        <p:nvSpPr>
          <p:cNvPr id="4" name="Slide Number Placeholder 3"/>
          <p:cNvSpPr>
            <a:spLocks noGrp="1"/>
          </p:cNvSpPr>
          <p:nvPr>
            <p:ph type="sldNum" sz="quarter" idx="10"/>
          </p:nvPr>
        </p:nvSpPr>
        <p:spPr/>
        <p:txBody>
          <a:bodyPr/>
          <a:lstStyle/>
          <a:p>
            <a:fld id="{E2DE14E9-89A5-4E6F-B442-F797FE62D1E5}" type="slidenum">
              <a:rPr lang="en-US" smtClean="0"/>
              <a:t>160</a:t>
            </a:fld>
            <a:endParaRPr lang="en-US"/>
          </a:p>
        </p:txBody>
      </p:sp>
    </p:spTree>
    <p:extLst>
      <p:ext uri="{BB962C8B-B14F-4D97-AF65-F5344CB8AC3E}">
        <p14:creationId xmlns:p14="http://schemas.microsoft.com/office/powerpoint/2010/main" val="322715897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Just like the Customer Center you can edit, inactivate</a:t>
            </a:r>
            <a:r>
              <a:rPr lang="en-US" baseline="0" dirty="0"/>
              <a:t> or merge Vendors.</a:t>
            </a:r>
          </a:p>
          <a:p>
            <a:pPr eaLnBrk="1" hangingPunct="1"/>
            <a:r>
              <a:rPr lang="en-US" baseline="0" dirty="0"/>
              <a:t>Remember! The merge process cannot be undone.</a:t>
            </a:r>
            <a:endParaRPr lang="en-US" dirty="0"/>
          </a:p>
          <a:p>
            <a:endParaRPr lang="en-US" dirty="0"/>
          </a:p>
          <a:p>
            <a:r>
              <a:rPr lang="en-US" dirty="0"/>
              <a:t>Hint:</a:t>
            </a:r>
          </a:p>
          <a:p>
            <a:r>
              <a:rPr lang="en-US" dirty="0"/>
              <a:t>Know how to add, edit, inactivate and merge vendors.</a:t>
            </a:r>
          </a:p>
        </p:txBody>
      </p:sp>
      <p:sp>
        <p:nvSpPr>
          <p:cNvPr id="4" name="Slide Number Placeholder 3"/>
          <p:cNvSpPr>
            <a:spLocks noGrp="1"/>
          </p:cNvSpPr>
          <p:nvPr>
            <p:ph type="sldNum" sz="quarter" idx="10"/>
          </p:nvPr>
        </p:nvSpPr>
        <p:spPr/>
        <p:txBody>
          <a:bodyPr/>
          <a:lstStyle/>
          <a:p>
            <a:fld id="{E2DE14E9-89A5-4E6F-B442-F797FE62D1E5}" type="slidenum">
              <a:rPr lang="en-US" smtClean="0"/>
              <a:t>161</a:t>
            </a:fld>
            <a:endParaRPr lang="en-US"/>
          </a:p>
        </p:txBody>
      </p:sp>
    </p:spTree>
    <p:extLst>
      <p:ext uri="{BB962C8B-B14F-4D97-AF65-F5344CB8AC3E}">
        <p14:creationId xmlns:p14="http://schemas.microsoft.com/office/powerpoint/2010/main" val="295454249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newer feature - The ability to Invite a Contractor directly from QuickBooks Online.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required to email a vendor to access and manage the Contractor section of QBO.</a:t>
            </a:r>
          </a:p>
          <a:p>
            <a:r>
              <a:rPr lang="en-US" dirty="0"/>
              <a:t>Although we will not actually invite contractors during this training, we can discuss </a:t>
            </a:r>
          </a:p>
          <a:p>
            <a:r>
              <a:rPr lang="en-US" dirty="0"/>
              <a:t>the responsibility of the business owner when hiring contractors.</a:t>
            </a:r>
          </a:p>
          <a:p>
            <a:endParaRPr lang="en-US" dirty="0"/>
          </a:p>
          <a:p>
            <a:r>
              <a:rPr lang="en-US" dirty="0"/>
              <a:t>When we hire independent contractors, it is the business owner’s responsibility to </a:t>
            </a:r>
          </a:p>
          <a:p>
            <a:r>
              <a:rPr lang="en-US" dirty="0"/>
              <a:t>request a W9 form and to keep a completed copy on file.</a:t>
            </a:r>
          </a:p>
          <a:p>
            <a:r>
              <a:rPr lang="en-US" dirty="0"/>
              <a:t>You can download the form from the IRS website. www.IRS.gov. At the end of each year</a:t>
            </a:r>
          </a:p>
          <a:p>
            <a:r>
              <a:rPr lang="en-US" dirty="0"/>
              <a:t>the business owner is required to file 1099-misc forms to the IRS for any vendor </a:t>
            </a:r>
          </a:p>
          <a:p>
            <a:r>
              <a:rPr lang="en-US" dirty="0"/>
              <a:t>who provided a service and you paid more than $600.00. </a:t>
            </a:r>
          </a:p>
          <a:p>
            <a:r>
              <a:rPr lang="en-US" dirty="0"/>
              <a:t>You can look online to learn more about 1099’s.</a:t>
            </a:r>
          </a:p>
          <a:p>
            <a:endParaRPr lang="en-US" dirty="0"/>
          </a:p>
          <a:p>
            <a:r>
              <a:rPr lang="en-US" dirty="0"/>
              <a:t>Many business owners scramble at the end of the year because they did not request a W9 </a:t>
            </a:r>
          </a:p>
          <a:p>
            <a:r>
              <a:rPr lang="en-US" dirty="0"/>
              <a:t>before first payment was made and have to hunt down the information to file 1099’s timely.</a:t>
            </a:r>
          </a:p>
          <a:p>
            <a:endParaRPr lang="en-US" dirty="0"/>
          </a:p>
          <a:p>
            <a:endParaRPr lang="en-US" dirty="0"/>
          </a:p>
          <a:p>
            <a:r>
              <a:rPr lang="en-US" dirty="0"/>
              <a:t>Hint:</a:t>
            </a:r>
          </a:p>
          <a:p>
            <a:endParaRPr lang="en-US" dirty="0"/>
          </a:p>
          <a:p>
            <a:r>
              <a:rPr lang="en-US" dirty="0"/>
              <a:t>Know where to find this center</a:t>
            </a:r>
          </a:p>
          <a:p>
            <a:r>
              <a:rPr lang="en-US" dirty="0"/>
              <a:t>Left Navigation Bar-&gt;Payroll-&gt;Contractors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162</a:t>
            </a:fld>
            <a:endParaRPr lang="en-US" dirty="0"/>
          </a:p>
        </p:txBody>
      </p:sp>
    </p:spTree>
    <p:extLst>
      <p:ext uri="{BB962C8B-B14F-4D97-AF65-F5344CB8AC3E}">
        <p14:creationId xmlns:p14="http://schemas.microsoft.com/office/powerpoint/2010/main" val="60122740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a:t>
            </a:r>
            <a:r>
              <a:rPr lang="en-US" baseline="0" dirty="0"/>
              <a:t> the Create Expense option when entering Debits/ACH/ or Credit Card transactions.</a:t>
            </a:r>
          </a:p>
          <a:p>
            <a:r>
              <a:rPr lang="en-US" baseline="0" dirty="0"/>
              <a:t>Inventory Items will not be used in this training and are available in advanced trainings.</a:t>
            </a:r>
          </a:p>
          <a:p>
            <a:endParaRPr lang="en-US" dirty="0"/>
          </a:p>
          <a:p>
            <a:r>
              <a:rPr lang="en-US" dirty="0"/>
              <a:t>Hint:</a:t>
            </a:r>
          </a:p>
          <a:p>
            <a:r>
              <a:rPr lang="en-US" dirty="0"/>
              <a:t>Ask, “How is an Expense treated differently than a check”?</a:t>
            </a:r>
          </a:p>
          <a:p>
            <a:r>
              <a:rPr lang="en-US" dirty="0"/>
              <a:t>Expense is used for Debit/ACH and Credit Card transactions.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Feature found + New or Vendor Center</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163</a:t>
            </a:fld>
            <a:endParaRPr lang="en-US"/>
          </a:p>
        </p:txBody>
      </p:sp>
    </p:spTree>
    <p:extLst>
      <p:ext uri="{BB962C8B-B14F-4D97-AF65-F5344CB8AC3E}">
        <p14:creationId xmlns:p14="http://schemas.microsoft.com/office/powerpoint/2010/main" val="342403486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important to enter all manually written checks before importing transactions from the bank.</a:t>
            </a:r>
            <a:endParaRPr lang="en-US" dirty="0"/>
          </a:p>
          <a:p>
            <a:pPr eaLnBrk="1" hangingPunct="1"/>
            <a:endParaRPr lang="en-US" dirty="0"/>
          </a:p>
          <a:p>
            <a:endParaRPr lang="en-US" dirty="0"/>
          </a:p>
          <a:p>
            <a:r>
              <a:rPr lang="en-US" dirty="0"/>
              <a:t>Hint:</a:t>
            </a:r>
          </a:p>
          <a:p>
            <a:r>
              <a:rPr lang="en-US" dirty="0"/>
              <a:t>Know when to use check vs. expense when entering transactions.</a:t>
            </a:r>
          </a:p>
          <a:p>
            <a:r>
              <a:rPr lang="en-US" dirty="0"/>
              <a:t>Feature found + New or Vendor Center</a:t>
            </a:r>
          </a:p>
        </p:txBody>
      </p:sp>
      <p:sp>
        <p:nvSpPr>
          <p:cNvPr id="4" name="Slide Number Placeholder 3"/>
          <p:cNvSpPr>
            <a:spLocks noGrp="1"/>
          </p:cNvSpPr>
          <p:nvPr>
            <p:ph type="sldNum" sz="quarter" idx="10"/>
          </p:nvPr>
        </p:nvSpPr>
        <p:spPr/>
        <p:txBody>
          <a:bodyPr/>
          <a:lstStyle/>
          <a:p>
            <a:fld id="{E2DE14E9-89A5-4E6F-B442-F797FE62D1E5}" type="slidenum">
              <a:rPr lang="en-US" smtClean="0"/>
              <a:t>164</a:t>
            </a:fld>
            <a:endParaRPr lang="en-US"/>
          </a:p>
        </p:txBody>
      </p:sp>
    </p:spTree>
    <p:extLst>
      <p:ext uri="{BB962C8B-B14F-4D97-AF65-F5344CB8AC3E}">
        <p14:creationId xmlns:p14="http://schemas.microsoft.com/office/powerpoint/2010/main" val="235478148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Tracking</a:t>
            </a:r>
            <a:r>
              <a:rPr lang="en-US" baseline="0" dirty="0"/>
              <a:t> bills and using reports can help improve cash flow by tracking vendor discounts and preventing late fees, </a:t>
            </a:r>
          </a:p>
          <a:p>
            <a:pPr eaLnBrk="1" hangingPunct="1"/>
            <a:r>
              <a:rPr lang="en-US" baseline="0" dirty="0"/>
              <a:t>as well as scheduling bill payment close to the due date so as not to tie up cash flow.</a:t>
            </a:r>
          </a:p>
          <a:p>
            <a:pPr eaLnBrk="1" hangingPunct="1"/>
            <a:r>
              <a:rPr lang="en-US" baseline="0" dirty="0"/>
              <a:t>Remember! Enter information top/bottom left/right to avoid missing fields that require information.</a:t>
            </a:r>
          </a:p>
          <a:p>
            <a:pPr eaLnBrk="1" hangingPunct="1"/>
            <a:endParaRPr lang="en-US" baseline="0" dirty="0"/>
          </a:p>
          <a:p>
            <a:pPr eaLnBrk="1" hangingPunct="1"/>
            <a:r>
              <a:rPr lang="en-US" baseline="0" dirty="0"/>
              <a:t>Hint:</a:t>
            </a:r>
          </a:p>
          <a:p>
            <a:pPr eaLnBrk="1" hangingPunct="1"/>
            <a:r>
              <a:rPr lang="en-US" baseline="0" dirty="0"/>
              <a:t>Know how to enter a bill.</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165</a:t>
            </a:fld>
            <a:endParaRPr lang="en-US"/>
          </a:p>
        </p:txBody>
      </p:sp>
    </p:spTree>
    <p:extLst>
      <p:ext uri="{BB962C8B-B14F-4D97-AF65-F5344CB8AC3E}">
        <p14:creationId xmlns:p14="http://schemas.microsoft.com/office/powerpoint/2010/main" val="185488596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use</a:t>
            </a:r>
            <a:r>
              <a:rPr lang="en-US" baseline="0" dirty="0"/>
              <a:t> the Bill Pay method when paying outstanding bills? </a:t>
            </a:r>
          </a:p>
          <a:p>
            <a:r>
              <a:rPr lang="en-US" baseline="0" dirty="0"/>
              <a:t>This will avoid duplicating expenses and will clear out paid bills. </a:t>
            </a:r>
          </a:p>
          <a:p>
            <a:r>
              <a:rPr lang="en-US" baseline="0" dirty="0"/>
              <a:t>Entering a manual check will not clear outstanding bills. </a:t>
            </a:r>
          </a:p>
          <a:p>
            <a:r>
              <a:rPr lang="en-US" baseline="0" dirty="0"/>
              <a:t>You can also set account and settings to automatically apply bill payments.</a:t>
            </a:r>
          </a:p>
          <a:p>
            <a:endParaRPr lang="en-US" baseline="0" dirty="0"/>
          </a:p>
          <a:p>
            <a:endParaRPr lang="en-US" baseline="0" dirty="0"/>
          </a:p>
          <a:p>
            <a:r>
              <a:rPr lang="en-US" baseline="0" dirty="0"/>
              <a:t>Hint:</a:t>
            </a:r>
          </a:p>
          <a:p>
            <a:r>
              <a:rPr lang="en-US" baseline="0" dirty="0"/>
              <a:t>Know why we use Pay Bills instead of Check when paying bills.</a:t>
            </a:r>
          </a:p>
        </p:txBody>
      </p:sp>
      <p:sp>
        <p:nvSpPr>
          <p:cNvPr id="4" name="Slide Number Placeholder 3"/>
          <p:cNvSpPr>
            <a:spLocks noGrp="1"/>
          </p:cNvSpPr>
          <p:nvPr>
            <p:ph type="sldNum" sz="quarter" idx="10"/>
          </p:nvPr>
        </p:nvSpPr>
        <p:spPr/>
        <p:txBody>
          <a:bodyPr/>
          <a:lstStyle/>
          <a:p>
            <a:fld id="{E2DE14E9-89A5-4E6F-B442-F797FE62D1E5}" type="slidenum">
              <a:rPr lang="en-US" smtClean="0"/>
              <a:t>166</a:t>
            </a:fld>
            <a:endParaRPr lang="en-US"/>
          </a:p>
        </p:txBody>
      </p:sp>
    </p:spTree>
    <p:extLst>
      <p:ext uri="{BB962C8B-B14F-4D97-AF65-F5344CB8AC3E}">
        <p14:creationId xmlns:p14="http://schemas.microsoft.com/office/powerpoint/2010/main" val="239275018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Now that we have reviewed the bill pay process and how to setup checks to print later, </a:t>
            </a:r>
          </a:p>
          <a:p>
            <a:pPr eaLnBrk="1" hangingPunct="1"/>
            <a:r>
              <a:rPr lang="en-US" dirty="0"/>
              <a:t>we need to complete the printer setup.</a:t>
            </a:r>
            <a:br>
              <a:rPr lang="en-US" dirty="0"/>
            </a:b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167</a:t>
            </a:fld>
            <a:endParaRPr lang="en-US"/>
          </a:p>
        </p:txBody>
      </p:sp>
    </p:spTree>
    <p:extLst>
      <p:ext uri="{BB962C8B-B14F-4D97-AF65-F5344CB8AC3E}">
        <p14:creationId xmlns:p14="http://schemas.microsoft.com/office/powerpoint/2010/main" val="254116135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View</a:t>
            </a:r>
            <a:r>
              <a:rPr lang="en-US" baseline="0" dirty="0"/>
              <a:t> and print checks. It is important to select the correct bank account and check number when printing checks.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168</a:t>
            </a:fld>
            <a:endParaRPr lang="en-US"/>
          </a:p>
        </p:txBody>
      </p:sp>
    </p:spTree>
    <p:extLst>
      <p:ext uri="{BB962C8B-B14F-4D97-AF65-F5344CB8AC3E}">
        <p14:creationId xmlns:p14="http://schemas.microsoft.com/office/powerpoint/2010/main" val="338495302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list of recommended reports used to manage Accounts Payable.</a:t>
            </a:r>
            <a:endParaRPr lang="en-US" baseline="0" dirty="0"/>
          </a:p>
          <a:p>
            <a:r>
              <a:rPr lang="en-US" baseline="0" dirty="0"/>
              <a:t>You can use the Unpaid Bills report to help budget and plan for the next time you plan to pay bills.</a:t>
            </a:r>
          </a:p>
          <a:p>
            <a:r>
              <a:rPr lang="en-US" baseline="0" dirty="0"/>
              <a:t>You can view the Vendor Expense report to determine how much you spent per vendor.</a:t>
            </a:r>
          </a:p>
          <a:p>
            <a:endParaRPr lang="en-US" baseline="0" dirty="0"/>
          </a:p>
          <a:p>
            <a:r>
              <a:rPr lang="en-US" baseline="0" dirty="0"/>
              <a:t>Hint:</a:t>
            </a:r>
          </a:p>
          <a:p>
            <a:r>
              <a:rPr lang="en-US" baseline="0" dirty="0"/>
              <a:t>Unpaid Bills Report is used to view outstanding bills by vendor.</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169</a:t>
            </a:fld>
            <a:endParaRPr lang="en-US"/>
          </a:p>
        </p:txBody>
      </p:sp>
    </p:spTree>
    <p:extLst>
      <p:ext uri="{BB962C8B-B14F-4D97-AF65-F5344CB8AC3E}">
        <p14:creationId xmlns:p14="http://schemas.microsoft.com/office/powerpoint/2010/main" val="2042311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Multiple windows is a great feature that allows you to work in two different areas of the application on separate monitors.</a:t>
            </a:r>
          </a:p>
          <a:p>
            <a:r>
              <a:rPr lang="en-US" sz="1200" kern="1200" dirty="0">
                <a:solidFill>
                  <a:schemeClr val="tx1"/>
                </a:solidFill>
                <a:effectLst/>
                <a:latin typeface="+mn-lt"/>
                <a:ea typeface="+mn-ea"/>
                <a:cs typeface="+mn-cs"/>
              </a:rPr>
              <a:t>This feature can save a lot of time.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dirty="0"/>
              <a:t>Hint:</a:t>
            </a:r>
          </a:p>
          <a:p>
            <a:r>
              <a:rPr lang="en-US" dirty="0"/>
              <a:t>Know how to duplicate a window.</a:t>
            </a:r>
          </a:p>
        </p:txBody>
      </p:sp>
      <p:sp>
        <p:nvSpPr>
          <p:cNvPr id="4" name="Slide Number Placeholder 3"/>
          <p:cNvSpPr>
            <a:spLocks noGrp="1"/>
          </p:cNvSpPr>
          <p:nvPr>
            <p:ph type="sldNum" sz="quarter" idx="10"/>
          </p:nvPr>
        </p:nvSpPr>
        <p:spPr/>
        <p:txBody>
          <a:bodyPr/>
          <a:lstStyle/>
          <a:p>
            <a:fld id="{E2DE14E9-89A5-4E6F-B442-F797FE62D1E5}" type="slidenum">
              <a:rPr lang="en-US" smtClean="0"/>
              <a:t>17</a:t>
            </a:fld>
            <a:endParaRPr lang="en-US"/>
          </a:p>
        </p:txBody>
      </p:sp>
    </p:spTree>
    <p:extLst>
      <p:ext uri="{BB962C8B-B14F-4D97-AF65-F5344CB8AC3E}">
        <p14:creationId xmlns:p14="http://schemas.microsoft.com/office/powerpoint/2010/main" val="173162314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5 Practice Test Answers: </a:t>
            </a:r>
          </a:p>
          <a:p>
            <a:pPr marL="228600" indent="-228600">
              <a:buAutoNum type="arabicPeriod"/>
            </a:pPr>
            <a:r>
              <a:rPr lang="en-US" dirty="0"/>
              <a:t>C  </a:t>
            </a:r>
          </a:p>
          <a:p>
            <a:pPr marL="228600" indent="-228600">
              <a:buAutoNum type="arabicPeriod"/>
            </a:pPr>
            <a:r>
              <a:rPr lang="en-US" dirty="0"/>
              <a:t>D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t>A</a:t>
            </a:r>
          </a:p>
        </p:txBody>
      </p:sp>
      <p:sp>
        <p:nvSpPr>
          <p:cNvPr id="4" name="Slide Number Placeholder 3"/>
          <p:cNvSpPr>
            <a:spLocks noGrp="1"/>
          </p:cNvSpPr>
          <p:nvPr>
            <p:ph type="sldNum" sz="quarter" idx="10"/>
          </p:nvPr>
        </p:nvSpPr>
        <p:spPr/>
        <p:txBody>
          <a:bodyPr/>
          <a:lstStyle/>
          <a:p>
            <a:fld id="{E2DE14E9-89A5-4E6F-B442-F797FE62D1E5}" type="slidenum">
              <a:rPr lang="en-US" smtClean="0"/>
              <a:t>170</a:t>
            </a:fld>
            <a:endParaRPr lang="en-US"/>
          </a:p>
        </p:txBody>
      </p:sp>
    </p:spTree>
    <p:extLst>
      <p:ext uri="{BB962C8B-B14F-4D97-AF65-F5344CB8AC3E}">
        <p14:creationId xmlns:p14="http://schemas.microsoft.com/office/powerpoint/2010/main" val="320683453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5 Test Your Knowledge Answers:</a:t>
            </a:r>
          </a:p>
          <a:p>
            <a:r>
              <a:rPr lang="en-US" dirty="0">
                <a:latin typeface="Calibri"/>
                <a:cs typeface="Calibri"/>
              </a:rPr>
              <a:t>1. </a:t>
            </a:r>
            <a:r>
              <a:rPr lang="en-US" dirty="0"/>
              <a:t>Payroll-&gt;Contractors </a:t>
            </a:r>
          </a:p>
          <a:p>
            <a:r>
              <a:rPr lang="en-US" dirty="0"/>
              <a:t>2. Merge</a:t>
            </a:r>
          </a:p>
          <a:p>
            <a:r>
              <a:rPr lang="en-US" dirty="0"/>
              <a:t>3. + New-&gt;Expense</a:t>
            </a:r>
          </a:p>
          <a:p>
            <a:r>
              <a:rPr lang="en-US" dirty="0"/>
              <a:t>4. + New-&gt;Bill</a:t>
            </a:r>
          </a:p>
          <a:p>
            <a:r>
              <a:rPr lang="en-US" dirty="0">
                <a:latin typeface="AvenirNext forINTUIT "/>
                <a:cs typeface="Calibri"/>
              </a:rPr>
              <a:t>5. Unpaid Bills Report</a:t>
            </a:r>
          </a:p>
        </p:txBody>
      </p:sp>
      <p:sp>
        <p:nvSpPr>
          <p:cNvPr id="4" name="Slide Number Placeholder 3"/>
          <p:cNvSpPr>
            <a:spLocks noGrp="1"/>
          </p:cNvSpPr>
          <p:nvPr>
            <p:ph type="sldNum" sz="quarter" idx="5"/>
          </p:nvPr>
        </p:nvSpPr>
        <p:spPr/>
        <p:txBody>
          <a:bodyPr/>
          <a:lstStyle/>
          <a:p>
            <a:fld id="{E2DE14E9-89A5-4E6F-B442-F797FE62D1E5}" type="slidenum">
              <a:rPr lang="en-US" smtClean="0"/>
              <a:t>171</a:t>
            </a:fld>
            <a:endParaRPr lang="en-US"/>
          </a:p>
        </p:txBody>
      </p:sp>
    </p:spTree>
    <p:extLst>
      <p:ext uri="{BB962C8B-B14F-4D97-AF65-F5344CB8AC3E}">
        <p14:creationId xmlns:p14="http://schemas.microsoft.com/office/powerpoint/2010/main" val="40279256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Managing Accounts Payable is also vital to a growing a healthy business.</a:t>
            </a:r>
          </a:p>
          <a:p>
            <a:r>
              <a:rPr lang="en-US" dirty="0"/>
              <a:t>Keeping the cash in the bank for as long as possible and staying lean on expenses is key.</a:t>
            </a:r>
          </a:p>
          <a:p>
            <a:r>
              <a:rPr lang="en-US" dirty="0"/>
              <a:t>The trick is to avoid late payment interest or penalties or take advantage of discounts when you have available cash.</a:t>
            </a:r>
          </a:p>
          <a:p>
            <a:r>
              <a:rPr lang="en-US" dirty="0"/>
              <a:t>You can choose to import the vendor list or enter them manually.</a:t>
            </a:r>
          </a:p>
        </p:txBody>
      </p:sp>
      <p:sp>
        <p:nvSpPr>
          <p:cNvPr id="4" name="Slide Number Placeholder 3"/>
          <p:cNvSpPr>
            <a:spLocks noGrp="1"/>
          </p:cNvSpPr>
          <p:nvPr>
            <p:ph type="sldNum" sz="quarter" idx="5"/>
          </p:nvPr>
        </p:nvSpPr>
        <p:spPr/>
        <p:txBody>
          <a:bodyPr/>
          <a:lstStyle/>
          <a:p>
            <a:fld id="{E2DE14E9-89A5-4E6F-B442-F797FE62D1E5}" type="slidenum">
              <a:rPr lang="en-US" smtClean="0"/>
              <a:t>172</a:t>
            </a:fld>
            <a:endParaRPr lang="en-US" dirty="0"/>
          </a:p>
        </p:txBody>
      </p:sp>
    </p:spTree>
    <p:extLst>
      <p:ext uri="{BB962C8B-B14F-4D97-AF65-F5344CB8AC3E}">
        <p14:creationId xmlns:p14="http://schemas.microsoft.com/office/powerpoint/2010/main" val="90081684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 screen shots to complete the mapping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173</a:t>
            </a:fld>
            <a:endParaRPr lang="en-US" dirty="0"/>
          </a:p>
        </p:txBody>
      </p:sp>
    </p:spTree>
    <p:extLst>
      <p:ext uri="{BB962C8B-B14F-4D97-AF65-F5344CB8AC3E}">
        <p14:creationId xmlns:p14="http://schemas.microsoft.com/office/powerpoint/2010/main" val="26230663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any issues with the import process, you can enter the vendor list manually.</a:t>
            </a:r>
          </a:p>
          <a:p>
            <a:r>
              <a:rPr lang="en-US" dirty="0"/>
              <a:t>Or unselect the vendors with errors and complete the import process. Compare your list </a:t>
            </a:r>
          </a:p>
          <a:p>
            <a:r>
              <a:rPr lang="en-US" dirty="0"/>
              <a:t>to the list provided and manually add vendors as needed.</a:t>
            </a:r>
          </a:p>
        </p:txBody>
      </p:sp>
      <p:sp>
        <p:nvSpPr>
          <p:cNvPr id="4" name="Slide Number Placeholder 3"/>
          <p:cNvSpPr>
            <a:spLocks noGrp="1"/>
          </p:cNvSpPr>
          <p:nvPr>
            <p:ph type="sldNum" sz="quarter" idx="5"/>
          </p:nvPr>
        </p:nvSpPr>
        <p:spPr/>
        <p:txBody>
          <a:bodyPr/>
          <a:lstStyle/>
          <a:p>
            <a:fld id="{E2DE14E9-89A5-4E6F-B442-F797FE62D1E5}" type="slidenum">
              <a:rPr lang="en-US" smtClean="0"/>
              <a:t>174</a:t>
            </a:fld>
            <a:endParaRPr lang="en-US" dirty="0"/>
          </a:p>
        </p:txBody>
      </p:sp>
    </p:spTree>
    <p:extLst>
      <p:ext uri="{BB962C8B-B14F-4D97-AF65-F5344CB8AC3E}">
        <p14:creationId xmlns:p14="http://schemas.microsoft.com/office/powerpoint/2010/main" val="341215986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any issues with the import process, you can enter the vendor list manually.</a:t>
            </a:r>
          </a:p>
          <a:p>
            <a:r>
              <a:rPr lang="en-US" dirty="0"/>
              <a:t>Or unselect the vendors with errors and complete the import process. Compare your list </a:t>
            </a:r>
          </a:p>
          <a:p>
            <a:r>
              <a:rPr lang="en-US" dirty="0"/>
              <a:t>to the list provided and manually add vendors as needed.</a:t>
            </a:r>
          </a:p>
        </p:txBody>
      </p:sp>
      <p:sp>
        <p:nvSpPr>
          <p:cNvPr id="4" name="Slide Number Placeholder 3"/>
          <p:cNvSpPr>
            <a:spLocks noGrp="1"/>
          </p:cNvSpPr>
          <p:nvPr>
            <p:ph type="sldNum" sz="quarter" idx="5"/>
          </p:nvPr>
        </p:nvSpPr>
        <p:spPr/>
        <p:txBody>
          <a:bodyPr/>
          <a:lstStyle/>
          <a:p>
            <a:fld id="{E2DE14E9-89A5-4E6F-B442-F797FE62D1E5}" type="slidenum">
              <a:rPr lang="en-US" smtClean="0"/>
              <a:t>175</a:t>
            </a:fld>
            <a:endParaRPr lang="en-US" dirty="0"/>
          </a:p>
        </p:txBody>
      </p:sp>
    </p:spTree>
    <p:extLst>
      <p:ext uri="{BB962C8B-B14F-4D97-AF65-F5344CB8AC3E}">
        <p14:creationId xmlns:p14="http://schemas.microsoft.com/office/powerpoint/2010/main" val="311644261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sample bill to create your first bill.</a:t>
            </a:r>
          </a:p>
        </p:txBody>
      </p:sp>
      <p:sp>
        <p:nvSpPr>
          <p:cNvPr id="4" name="Slide Number Placeholder 3"/>
          <p:cNvSpPr>
            <a:spLocks noGrp="1"/>
          </p:cNvSpPr>
          <p:nvPr>
            <p:ph type="sldNum" sz="quarter" idx="5"/>
          </p:nvPr>
        </p:nvSpPr>
        <p:spPr/>
        <p:txBody>
          <a:bodyPr/>
          <a:lstStyle/>
          <a:p>
            <a:fld id="{E2DE14E9-89A5-4E6F-B442-F797FE62D1E5}" type="slidenum">
              <a:rPr lang="en-US" smtClean="0"/>
              <a:t>176</a:t>
            </a:fld>
            <a:endParaRPr lang="en-US" dirty="0"/>
          </a:p>
        </p:txBody>
      </p:sp>
    </p:spTree>
    <p:extLst>
      <p:ext uri="{BB962C8B-B14F-4D97-AF65-F5344CB8AC3E}">
        <p14:creationId xmlns:p14="http://schemas.microsoft.com/office/powerpoint/2010/main" val="254899255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is to pay the bill you created. Use the details in the screen shot.</a:t>
            </a:r>
          </a:p>
        </p:txBody>
      </p:sp>
      <p:sp>
        <p:nvSpPr>
          <p:cNvPr id="4" name="Slide Number Placeholder 3"/>
          <p:cNvSpPr>
            <a:spLocks noGrp="1"/>
          </p:cNvSpPr>
          <p:nvPr>
            <p:ph type="sldNum" sz="quarter" idx="5"/>
          </p:nvPr>
        </p:nvSpPr>
        <p:spPr/>
        <p:txBody>
          <a:bodyPr/>
          <a:lstStyle/>
          <a:p>
            <a:fld id="{E2DE14E9-89A5-4E6F-B442-F797FE62D1E5}" type="slidenum">
              <a:rPr lang="en-US" smtClean="0"/>
              <a:t>177</a:t>
            </a:fld>
            <a:endParaRPr lang="en-US" dirty="0"/>
          </a:p>
        </p:txBody>
      </p:sp>
    </p:spTree>
    <p:extLst>
      <p:ext uri="{BB962C8B-B14F-4D97-AF65-F5344CB8AC3E}">
        <p14:creationId xmlns:p14="http://schemas.microsoft.com/office/powerpoint/2010/main" val="419171306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enter the following bills. Remind them to pay attention to detail and </a:t>
            </a:r>
          </a:p>
          <a:p>
            <a:r>
              <a:rPr lang="en-US" dirty="0"/>
              <a:t>the order they must use to enter the transactions.</a:t>
            </a:r>
          </a:p>
        </p:txBody>
      </p:sp>
      <p:sp>
        <p:nvSpPr>
          <p:cNvPr id="4" name="Slide Number Placeholder 3"/>
          <p:cNvSpPr>
            <a:spLocks noGrp="1"/>
          </p:cNvSpPr>
          <p:nvPr>
            <p:ph type="sldNum" sz="quarter" idx="5"/>
          </p:nvPr>
        </p:nvSpPr>
        <p:spPr/>
        <p:txBody>
          <a:bodyPr/>
          <a:lstStyle/>
          <a:p>
            <a:fld id="{E2DE14E9-89A5-4E6F-B442-F797FE62D1E5}" type="slidenum">
              <a:rPr lang="en-US" smtClean="0"/>
              <a:t>178</a:t>
            </a:fld>
            <a:endParaRPr lang="en-US" dirty="0"/>
          </a:p>
        </p:txBody>
      </p:sp>
    </p:spTree>
    <p:extLst>
      <p:ext uri="{BB962C8B-B14F-4D97-AF65-F5344CB8AC3E}">
        <p14:creationId xmlns:p14="http://schemas.microsoft.com/office/powerpoint/2010/main" val="178855734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information provided to pay the following bills. Pay attention to detail.</a:t>
            </a:r>
          </a:p>
        </p:txBody>
      </p:sp>
      <p:sp>
        <p:nvSpPr>
          <p:cNvPr id="4" name="Slide Number Placeholder 3"/>
          <p:cNvSpPr>
            <a:spLocks noGrp="1"/>
          </p:cNvSpPr>
          <p:nvPr>
            <p:ph type="sldNum" sz="quarter" idx="5"/>
          </p:nvPr>
        </p:nvSpPr>
        <p:spPr/>
        <p:txBody>
          <a:bodyPr/>
          <a:lstStyle/>
          <a:p>
            <a:fld id="{E2DE14E9-89A5-4E6F-B442-F797FE62D1E5}" type="slidenum">
              <a:rPr lang="en-US" smtClean="0"/>
              <a:t>179</a:t>
            </a:fld>
            <a:endParaRPr lang="en-US" dirty="0"/>
          </a:p>
        </p:txBody>
      </p:sp>
    </p:spTree>
    <p:extLst>
      <p:ext uri="{BB962C8B-B14F-4D97-AF65-F5344CB8AC3E}">
        <p14:creationId xmlns:p14="http://schemas.microsoft.com/office/powerpoint/2010/main" val="2612427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mobile app is very popular.</a:t>
            </a:r>
          </a:p>
          <a:p>
            <a:endParaRPr lang="en-US" dirty="0"/>
          </a:p>
          <a:p>
            <a:r>
              <a:rPr lang="en-US" dirty="0"/>
              <a:t>Note: There are differences between the mobile app and online version of QuickBooks Online.</a:t>
            </a:r>
          </a:p>
          <a:p>
            <a:r>
              <a:rPr lang="en-US" dirty="0"/>
              <a:t>View the videos and tutorials for a better understanding of how it works.</a:t>
            </a:r>
          </a:p>
        </p:txBody>
      </p:sp>
      <p:sp>
        <p:nvSpPr>
          <p:cNvPr id="4" name="Slide Number Placeholder 3"/>
          <p:cNvSpPr>
            <a:spLocks noGrp="1"/>
          </p:cNvSpPr>
          <p:nvPr>
            <p:ph type="sldNum" sz="quarter" idx="5"/>
          </p:nvPr>
        </p:nvSpPr>
        <p:spPr/>
        <p:txBody>
          <a:bodyPr/>
          <a:lstStyle/>
          <a:p>
            <a:fld id="{E2DE14E9-89A5-4E6F-B442-F797FE62D1E5}" type="slidenum">
              <a:rPr lang="en-US" smtClean="0"/>
              <a:t>18</a:t>
            </a:fld>
            <a:endParaRPr lang="en-US" dirty="0"/>
          </a:p>
        </p:txBody>
      </p:sp>
    </p:spTree>
    <p:extLst>
      <p:ext uri="{BB962C8B-B14F-4D97-AF65-F5344CB8AC3E}">
        <p14:creationId xmlns:p14="http://schemas.microsoft.com/office/powerpoint/2010/main" val="1378840663"/>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the power of reports and the story they tell.</a:t>
            </a:r>
          </a:p>
          <a:p>
            <a:r>
              <a:rPr lang="en-US" dirty="0"/>
              <a:t>Let’s review the A/P Aging Detail report, this is an important report used to manage Accounts Payable, monies the company owes their vendors. </a:t>
            </a:r>
          </a:p>
          <a:p>
            <a:r>
              <a:rPr lang="en-US" dirty="0"/>
              <a:t>Many companies offer discounts if paid within a certain time frame and this information needs to be tracked.</a:t>
            </a:r>
          </a:p>
          <a:p>
            <a:r>
              <a:rPr lang="en-US" dirty="0"/>
              <a:t>The A/P Aging Detail report tells us the age of the vendor balances due.</a:t>
            </a:r>
          </a:p>
          <a:p>
            <a:r>
              <a:rPr lang="en-US" dirty="0"/>
              <a:t>Your custom reports need to match the screen shots.</a:t>
            </a:r>
          </a:p>
          <a:p>
            <a:endParaRPr lang="en-US" dirty="0"/>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180</a:t>
            </a:fld>
            <a:endParaRPr lang="en-US" dirty="0"/>
          </a:p>
        </p:txBody>
      </p:sp>
    </p:spTree>
    <p:extLst>
      <p:ext uri="{BB962C8B-B14F-4D97-AF65-F5344CB8AC3E}">
        <p14:creationId xmlns:p14="http://schemas.microsoft.com/office/powerpoint/2010/main" val="382150797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Unpaid Bills Report is a great way for bookkeepers to review their work and make corrections as needed. </a:t>
            </a:r>
          </a:p>
          <a:p>
            <a:r>
              <a:rPr lang="en-US" dirty="0"/>
              <a:t>This report shows you the detail for all outstanding bills.</a:t>
            </a:r>
          </a:p>
        </p:txBody>
      </p:sp>
      <p:sp>
        <p:nvSpPr>
          <p:cNvPr id="4" name="Slide Number Placeholder 3"/>
          <p:cNvSpPr>
            <a:spLocks noGrp="1"/>
          </p:cNvSpPr>
          <p:nvPr>
            <p:ph type="sldNum" sz="quarter" idx="5"/>
          </p:nvPr>
        </p:nvSpPr>
        <p:spPr/>
        <p:txBody>
          <a:bodyPr/>
          <a:lstStyle/>
          <a:p>
            <a:fld id="{E2DE14E9-89A5-4E6F-B442-F797FE62D1E5}" type="slidenum">
              <a:rPr lang="en-US" smtClean="0"/>
              <a:t>181</a:t>
            </a:fld>
            <a:endParaRPr lang="en-US" dirty="0"/>
          </a:p>
        </p:txBody>
      </p:sp>
    </p:spTree>
    <p:extLst>
      <p:ext uri="{BB962C8B-B14F-4D97-AF65-F5344CB8AC3E}">
        <p14:creationId xmlns:p14="http://schemas.microsoft.com/office/powerpoint/2010/main" val="70024491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track of how much is spent per vendor can be very useful.</a:t>
            </a:r>
          </a:p>
          <a:p>
            <a:r>
              <a:rPr lang="en-US" dirty="0"/>
              <a:t>This also supports the 80/20 rule.</a:t>
            </a:r>
          </a:p>
          <a:p>
            <a:r>
              <a:rPr lang="en-US" dirty="0"/>
              <a:t>We might negotiate price, search for a less expensive vendor or</a:t>
            </a:r>
          </a:p>
          <a:p>
            <a:r>
              <a:rPr lang="en-US" dirty="0"/>
              <a:t>eliminate the expense. This is how we manage our cash going out.</a:t>
            </a:r>
          </a:p>
        </p:txBody>
      </p:sp>
      <p:sp>
        <p:nvSpPr>
          <p:cNvPr id="4" name="Slide Number Placeholder 3"/>
          <p:cNvSpPr>
            <a:spLocks noGrp="1"/>
          </p:cNvSpPr>
          <p:nvPr>
            <p:ph type="sldNum" sz="quarter" idx="5"/>
          </p:nvPr>
        </p:nvSpPr>
        <p:spPr/>
        <p:txBody>
          <a:bodyPr/>
          <a:lstStyle/>
          <a:p>
            <a:fld id="{E2DE14E9-89A5-4E6F-B442-F797FE62D1E5}" type="slidenum">
              <a:rPr lang="en-US" smtClean="0"/>
              <a:t>182</a:t>
            </a:fld>
            <a:endParaRPr lang="en-US" dirty="0"/>
          </a:p>
        </p:txBody>
      </p:sp>
    </p:spTree>
    <p:extLst>
      <p:ext uri="{BB962C8B-B14F-4D97-AF65-F5344CB8AC3E}">
        <p14:creationId xmlns:p14="http://schemas.microsoft.com/office/powerpoint/2010/main" val="3395529710"/>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In this exercise we are unable to process 1099’s without a real FEIN </a:t>
            </a:r>
          </a:p>
          <a:p>
            <a:r>
              <a:rPr lang="en-US" dirty="0"/>
              <a:t>or invite contractors via email. </a:t>
            </a:r>
          </a:p>
        </p:txBody>
      </p:sp>
      <p:sp>
        <p:nvSpPr>
          <p:cNvPr id="4" name="Slide Number Placeholder 3"/>
          <p:cNvSpPr>
            <a:spLocks noGrp="1"/>
          </p:cNvSpPr>
          <p:nvPr>
            <p:ph type="sldNum" sz="quarter" idx="5"/>
          </p:nvPr>
        </p:nvSpPr>
        <p:spPr/>
        <p:txBody>
          <a:bodyPr/>
          <a:lstStyle/>
          <a:p>
            <a:fld id="{E2DE14E9-89A5-4E6F-B442-F797FE62D1E5}" type="slidenum">
              <a:rPr lang="en-US" smtClean="0"/>
              <a:t>183</a:t>
            </a:fld>
            <a:endParaRPr lang="en-US" dirty="0"/>
          </a:p>
        </p:txBody>
      </p:sp>
    </p:spTree>
    <p:extLst>
      <p:ext uri="{BB962C8B-B14F-4D97-AF65-F5344CB8AC3E}">
        <p14:creationId xmlns:p14="http://schemas.microsoft.com/office/powerpoint/2010/main" val="241754679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Looks like we did not collect 1099s from these vendors.</a:t>
            </a:r>
          </a:p>
          <a:p>
            <a:r>
              <a:rPr lang="en-US" dirty="0"/>
              <a:t>We will need to track them down to complete the required filing with the IRS.</a:t>
            </a:r>
          </a:p>
        </p:txBody>
      </p:sp>
      <p:sp>
        <p:nvSpPr>
          <p:cNvPr id="4" name="Slide Number Placeholder 3"/>
          <p:cNvSpPr>
            <a:spLocks noGrp="1"/>
          </p:cNvSpPr>
          <p:nvPr>
            <p:ph type="sldNum" sz="quarter" idx="5"/>
          </p:nvPr>
        </p:nvSpPr>
        <p:spPr/>
        <p:txBody>
          <a:bodyPr/>
          <a:lstStyle/>
          <a:p>
            <a:fld id="{E2DE14E9-89A5-4E6F-B442-F797FE62D1E5}" type="slidenum">
              <a:rPr lang="en-US" smtClean="0"/>
              <a:t>184</a:t>
            </a:fld>
            <a:endParaRPr lang="en-US" dirty="0"/>
          </a:p>
        </p:txBody>
      </p:sp>
    </p:spTree>
    <p:extLst>
      <p:ext uri="{BB962C8B-B14F-4D97-AF65-F5344CB8AC3E}">
        <p14:creationId xmlns:p14="http://schemas.microsoft.com/office/powerpoint/2010/main" val="84496150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6 – Now that we understand how transactions are entered manually.</a:t>
            </a:r>
          </a:p>
          <a:p>
            <a:r>
              <a:rPr lang="en-US" baseline="0" dirty="0"/>
              <a:t>Let’s discuss how the Banking </a:t>
            </a:r>
            <a:r>
              <a:rPr lang="en-US" baseline="0"/>
              <a:t>Center works.</a:t>
            </a:r>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185</a:t>
            </a:fld>
            <a:endParaRPr lang="en-US"/>
          </a:p>
        </p:txBody>
      </p:sp>
    </p:spTree>
    <p:extLst>
      <p:ext uri="{BB962C8B-B14F-4D97-AF65-F5344CB8AC3E}">
        <p14:creationId xmlns:p14="http://schemas.microsoft.com/office/powerpoint/2010/main" val="15192112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6: </a:t>
            </a:r>
          </a:p>
          <a:p>
            <a:pPr defTabSz="925546">
              <a:defRPr/>
            </a:pPr>
            <a:r>
              <a:rPr lang="en-US" dirty="0"/>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186</a:t>
            </a:fld>
            <a:endParaRPr lang="en-US" dirty="0"/>
          </a:p>
        </p:txBody>
      </p:sp>
    </p:spTree>
    <p:extLst>
      <p:ext uri="{BB962C8B-B14F-4D97-AF65-F5344CB8AC3E}">
        <p14:creationId xmlns:p14="http://schemas.microsoft.com/office/powerpoint/2010/main" val="126831799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Instructors: Remind students that we will not actually be </a:t>
            </a:r>
          </a:p>
          <a:p>
            <a:pPr defTabSz="925546">
              <a:defRPr/>
            </a:pPr>
            <a:r>
              <a:rPr lang="en-US" dirty="0"/>
              <a:t>connecting to bank or credit card accounts.</a:t>
            </a:r>
          </a:p>
          <a:p>
            <a:pPr defTabSz="925546">
              <a:defRPr/>
            </a:pPr>
            <a:r>
              <a:rPr lang="en-US" dirty="0"/>
              <a:t>If you are using the Case Study Activities, students will import a list of bank and </a:t>
            </a:r>
          </a:p>
          <a:p>
            <a:pPr defTabSz="925546">
              <a:defRPr/>
            </a:pPr>
            <a:r>
              <a:rPr lang="en-US" dirty="0"/>
              <a:t>card transactions from a .csv file provided. This allows the student to experience </a:t>
            </a:r>
          </a:p>
          <a:p>
            <a:pPr defTabSz="925546">
              <a:defRPr/>
            </a:pPr>
            <a:r>
              <a:rPr lang="en-US" dirty="0"/>
              <a:t>the Banking Center, without having to connect to a real bank account.</a:t>
            </a:r>
          </a:p>
          <a:p>
            <a:pPr defTabSz="925546">
              <a:defRPr/>
            </a:pPr>
            <a:endParaRPr lang="en-US" dirty="0"/>
          </a:p>
          <a:p>
            <a:pPr defTabSz="925546">
              <a:defRPr/>
            </a:pPr>
            <a:r>
              <a:rPr lang="en-US" dirty="0"/>
              <a:t>If you choose, you can demonstrate features of the Banking Center in the test drive company</a:t>
            </a:r>
          </a:p>
          <a:p>
            <a:pPr defTabSz="925546">
              <a:defRPr/>
            </a:pPr>
            <a:r>
              <a:rPr lang="en-US" dirty="0"/>
              <a:t>referenced on this slide. (REMINDER – the test drive company is for demonstration purposes only and is optional.</a:t>
            </a:r>
          </a:p>
          <a:p>
            <a:pPr defTabSz="925546">
              <a:defRPr/>
            </a:pPr>
            <a:r>
              <a:rPr lang="en-US" dirty="0"/>
              <a:t>It is not populated with TAD data, but does provides data to practice with, in order to gain a full understanding</a:t>
            </a:r>
          </a:p>
          <a:p>
            <a:pPr defTabSz="925546">
              <a:defRPr/>
            </a:pPr>
            <a:r>
              <a:rPr lang="en-US" dirty="0"/>
              <a:t>of the Banking Center features. We are not connecting to a real bank account in this training.)</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187</a:t>
            </a:fld>
            <a:endParaRPr lang="en-US" dirty="0"/>
          </a:p>
        </p:txBody>
      </p:sp>
    </p:spTree>
    <p:extLst>
      <p:ext uri="{BB962C8B-B14F-4D97-AF65-F5344CB8AC3E}">
        <p14:creationId xmlns:p14="http://schemas.microsoft.com/office/powerpoint/2010/main" val="363698103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setup a new company</a:t>
            </a:r>
            <a:r>
              <a:rPr lang="en-US" baseline="0" dirty="0"/>
              <a:t> file, QuickBooks® Online  will ask you to connect your bank accounts.  </a:t>
            </a:r>
          </a:p>
          <a:p>
            <a:r>
              <a:rPr lang="en-US" baseline="0" dirty="0"/>
              <a:t>What are the two ways to connect bank and credit card accounts? Dashboard and Banking.</a:t>
            </a:r>
          </a:p>
          <a:p>
            <a:r>
              <a:rPr lang="en-US" baseline="0" dirty="0"/>
              <a:t>Instructors expand on manual downloads and uploads.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188</a:t>
            </a:fld>
            <a:endParaRPr lang="en-US"/>
          </a:p>
        </p:txBody>
      </p:sp>
    </p:spTree>
    <p:extLst>
      <p:ext uri="{BB962C8B-B14F-4D97-AF65-F5344CB8AC3E}">
        <p14:creationId xmlns:p14="http://schemas.microsoft.com/office/powerpoint/2010/main" val="289378695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Next, select the bank and follow the steps. You will be asked to login using your bank credentials.</a:t>
            </a:r>
          </a:p>
          <a:p>
            <a:pPr eaLnBrk="1" hangingPunct="1"/>
            <a:r>
              <a:rPr lang="en-US" dirty="0"/>
              <a:t>Change the order of the way the bank accounts are displayed in the banking center.</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189</a:t>
            </a:fld>
            <a:endParaRPr lang="en-US" dirty="0"/>
          </a:p>
        </p:txBody>
      </p:sp>
    </p:spTree>
    <p:extLst>
      <p:ext uri="{BB962C8B-B14F-4D97-AF65-F5344CB8AC3E}">
        <p14:creationId xmlns:p14="http://schemas.microsoft.com/office/powerpoint/2010/main" val="3770948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6842">
              <a:defRPr/>
            </a:pPr>
            <a:r>
              <a:rPr lang="en-US" dirty="0"/>
              <a:t>It is important to select the correct version to best meet a company’s specific needs. </a:t>
            </a:r>
          </a:p>
          <a:p>
            <a:pPr defTabSz="926842">
              <a:defRPr/>
            </a:pPr>
            <a:r>
              <a:rPr lang="en-US" baseline="0" dirty="0"/>
              <a:t>Use this link </a:t>
            </a:r>
            <a:r>
              <a:rPr lang="en-US" dirty="0"/>
              <a:t>https://quickbooks.intuit.com/pricing to simplify the process and review features available in each subscription.</a:t>
            </a:r>
          </a:p>
          <a:p>
            <a:pPr defTabSz="926842">
              <a:defRPr/>
            </a:pPr>
            <a:endParaRPr lang="en-US" dirty="0"/>
          </a:p>
          <a:p>
            <a:pPr defTabSz="926842">
              <a:defRPr/>
            </a:pPr>
            <a:r>
              <a:rPr lang="en-US" dirty="0"/>
              <a:t>The test drive link referenced in this slide is a great option if you want to practice using the training in a pre-populated company</a:t>
            </a:r>
          </a:p>
          <a:p>
            <a:pPr defTabSz="926842">
              <a:defRPr/>
            </a:pPr>
            <a:r>
              <a:rPr lang="en-US" dirty="0"/>
              <a:t>and you are not using the case study activities. </a:t>
            </a:r>
          </a:p>
          <a:p>
            <a:pPr defTabSz="926842">
              <a:defRPr/>
            </a:pPr>
            <a:endParaRPr lang="en-US" dirty="0"/>
          </a:p>
          <a:p>
            <a:pPr defTabSz="926842">
              <a:defRPr/>
            </a:pPr>
            <a:r>
              <a:rPr lang="en-US" dirty="0"/>
              <a:t>Hint! There are five subscriptions available: Self-Employed, Simple Start, Essentials, Plus and Advanced. </a:t>
            </a:r>
          </a:p>
          <a:p>
            <a:pPr defTabSz="926842">
              <a:defRPr/>
            </a:pPr>
            <a:r>
              <a:rPr lang="en-US" dirty="0"/>
              <a:t>PLUS is the most popular.</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19</a:t>
            </a:fld>
            <a:endParaRPr lang="en-US"/>
          </a:p>
        </p:txBody>
      </p:sp>
    </p:spTree>
    <p:extLst>
      <p:ext uri="{BB962C8B-B14F-4D97-AF65-F5344CB8AC3E}">
        <p14:creationId xmlns:p14="http://schemas.microsoft.com/office/powerpoint/2010/main" val="161601016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features available in the Bank Center: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Occasionally, a duplicate transaction will appear in the banking center. It is important to know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to use the exclude feature to avoid posting a duplicate to the bank register.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Know when to exclude transactions.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190</a:t>
            </a:fld>
            <a:endParaRPr lang="en-US" dirty="0"/>
          </a:p>
        </p:txBody>
      </p:sp>
    </p:spTree>
    <p:extLst>
      <p:ext uri="{BB962C8B-B14F-4D97-AF65-F5344CB8AC3E}">
        <p14:creationId xmlns:p14="http://schemas.microsoft.com/office/powerpoint/2010/main" val="383769665"/>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order of operations when posting Bank Center transactions.</a:t>
            </a:r>
          </a:p>
          <a:p>
            <a:r>
              <a:rPr lang="en-US" dirty="0"/>
              <a:t>Adding display columns for Check No. and Bank Details can be very helpful.</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191</a:t>
            </a:fld>
            <a:endParaRPr lang="en-US" dirty="0"/>
          </a:p>
        </p:txBody>
      </p:sp>
    </p:spTree>
    <p:extLst>
      <p:ext uri="{BB962C8B-B14F-4D97-AF65-F5344CB8AC3E}">
        <p14:creationId xmlns:p14="http://schemas.microsoft.com/office/powerpoint/2010/main" val="155874097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post payments from a checking account to pay a credit card use the categorize option;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simply change the account category to the credit card account.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match feature works when we follow order of operations.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When we receive payments against customer invoices and finish the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deposit process, deposits will match the Bank Center feeds and avoid duplicate transactions.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recommend changing transactions from “record as transfer” to categorize. This provides more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category options when posting transactions. It also, gives us the option to change categories later,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transfers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192</a:t>
            </a:fld>
            <a:endParaRPr lang="en-US" dirty="0"/>
          </a:p>
        </p:txBody>
      </p:sp>
    </p:spTree>
    <p:extLst>
      <p:ext uri="{BB962C8B-B14F-4D97-AF65-F5344CB8AC3E}">
        <p14:creationId xmlns:p14="http://schemas.microsoft.com/office/powerpoint/2010/main" val="3612998296"/>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Create rules with specific information and conditions.</a:t>
            </a:r>
          </a:p>
          <a:p>
            <a:r>
              <a:rPr lang="en-US" dirty="0"/>
              <a:t>This will help eliminate errors and save time when posting transactions.</a:t>
            </a:r>
          </a:p>
          <a:p>
            <a:r>
              <a:rPr lang="en-US" dirty="0"/>
              <a:t>We recommend new users turn off the auto add feature. This automatically posts to the register and can </a:t>
            </a:r>
          </a:p>
          <a:p>
            <a:r>
              <a:rPr lang="en-US" dirty="0"/>
              <a:t>cause unnecessary cleanup. Once you master rules and know how to check for accuracy, it is a great feature.</a:t>
            </a:r>
          </a:p>
          <a:p>
            <a:endParaRPr lang="en-US" dirty="0"/>
          </a:p>
          <a:p>
            <a:r>
              <a:rPr lang="en-US" dirty="0"/>
              <a:t>Hint:</a:t>
            </a:r>
          </a:p>
          <a:p>
            <a:r>
              <a:rPr lang="en-US" dirty="0"/>
              <a:t>Bank Rules are used to set default information when transactions are imported to the banking center.</a:t>
            </a:r>
          </a:p>
        </p:txBody>
      </p:sp>
      <p:sp>
        <p:nvSpPr>
          <p:cNvPr id="4" name="Slide Number Placeholder 3"/>
          <p:cNvSpPr>
            <a:spLocks noGrp="1"/>
          </p:cNvSpPr>
          <p:nvPr>
            <p:ph type="sldNum" sz="quarter" idx="5"/>
          </p:nvPr>
        </p:nvSpPr>
        <p:spPr/>
        <p:txBody>
          <a:bodyPr/>
          <a:lstStyle/>
          <a:p>
            <a:fld id="{E2DE14E9-89A5-4E6F-B442-F797FE62D1E5}" type="slidenum">
              <a:rPr lang="en-US" smtClean="0"/>
              <a:t>193</a:t>
            </a:fld>
            <a:endParaRPr lang="en-US" dirty="0"/>
          </a:p>
        </p:txBody>
      </p:sp>
    </p:spTree>
    <p:extLst>
      <p:ext uri="{BB962C8B-B14F-4D97-AF65-F5344CB8AC3E}">
        <p14:creationId xmlns:p14="http://schemas.microsoft.com/office/powerpoint/2010/main" val="2189544018"/>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Receipt capture is a cool feature. It provides a way to attach receipts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our company file which can be turned into transactions,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feature small business owners are beginning to use on a regular basis.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review the different ways to attach a receipt.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194</a:t>
            </a:fld>
            <a:endParaRPr lang="en-US" dirty="0"/>
          </a:p>
        </p:txBody>
      </p:sp>
    </p:spTree>
    <p:extLst>
      <p:ext uri="{BB962C8B-B14F-4D97-AF65-F5344CB8AC3E}">
        <p14:creationId xmlns:p14="http://schemas.microsoft.com/office/powerpoint/2010/main" val="1055146196"/>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mobile app provides features that allow us to scan and send receipts to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195</a:t>
            </a:fld>
            <a:endParaRPr lang="en-US" dirty="0"/>
          </a:p>
        </p:txBody>
      </p:sp>
    </p:spTree>
    <p:extLst>
      <p:ext uri="{BB962C8B-B14F-4D97-AF65-F5344CB8AC3E}">
        <p14:creationId xmlns:p14="http://schemas.microsoft.com/office/powerpoint/2010/main" val="155750506"/>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help students understand that Transfers require Balance Sheet account categories,</a:t>
            </a:r>
          </a:p>
          <a:p>
            <a:r>
              <a:rPr lang="en-US" dirty="0"/>
              <a:t>and do not allow for payee or vendor names. </a:t>
            </a:r>
          </a:p>
          <a:p>
            <a:r>
              <a:rPr lang="en-US" dirty="0"/>
              <a:t>If you are transferring funds to a contractor or professional (requires a category related </a:t>
            </a:r>
          </a:p>
          <a:p>
            <a:r>
              <a:rPr lang="en-US" dirty="0"/>
              <a:t>to an expense category), we recommend the transaction be entered as an expense.</a:t>
            </a:r>
          </a:p>
          <a:p>
            <a:r>
              <a:rPr lang="en-US" dirty="0"/>
              <a:t>In the Banking Center you will need to change the transaction from transfer to categorize.</a:t>
            </a:r>
          </a:p>
        </p:txBody>
      </p:sp>
      <p:sp>
        <p:nvSpPr>
          <p:cNvPr id="4" name="Slide Number Placeholder 3"/>
          <p:cNvSpPr>
            <a:spLocks noGrp="1"/>
          </p:cNvSpPr>
          <p:nvPr>
            <p:ph type="sldNum" sz="quarter" idx="10"/>
          </p:nvPr>
        </p:nvSpPr>
        <p:spPr/>
        <p:txBody>
          <a:bodyPr/>
          <a:lstStyle/>
          <a:p>
            <a:fld id="{E2DE14E9-89A5-4E6F-B442-F797FE62D1E5}" type="slidenum">
              <a:rPr lang="en-US" smtClean="0"/>
              <a:t>196</a:t>
            </a:fld>
            <a:endParaRPr lang="en-US"/>
          </a:p>
        </p:txBody>
      </p:sp>
    </p:spTree>
    <p:extLst>
      <p:ext uri="{BB962C8B-B14F-4D97-AF65-F5344CB8AC3E}">
        <p14:creationId xmlns:p14="http://schemas.microsoft.com/office/powerpoint/2010/main" val="113345365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As you walk students through the reconciliation process, stress its importance.</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The process ensures all transactions passing through the bank and credit cards accounts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are accounted for. Many business owners ignore this process and find out later they had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duplicate, missing, or incorrect transactions in their company file. This is our checks and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balances system to ensure all transactions have been posted correctly.</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It allows us to trust our financial statements</a:t>
            </a:r>
            <a:r>
              <a:rPr lang="en-US"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eaLnBrk="1" hangingPunct="1"/>
            <a:endParaRPr lang="en-US" baseline="0" dirty="0"/>
          </a:p>
          <a:p>
            <a:pPr eaLnBrk="1" hangingPunct="1"/>
            <a:r>
              <a:rPr lang="en-US" baseline="0" dirty="0"/>
              <a:t>Emphasize the importance of order of operations. Always verify beginning balance, </a:t>
            </a:r>
          </a:p>
          <a:p>
            <a:pPr eaLnBrk="1" hangingPunct="1"/>
            <a:r>
              <a:rPr lang="en-US" baseline="0" dirty="0"/>
              <a:t>which is the ending balance from the prior months statement. </a:t>
            </a:r>
          </a:p>
          <a:p>
            <a:pPr eaLnBrk="1" hangingPunct="1"/>
            <a:r>
              <a:rPr lang="en-US" baseline="0" dirty="0"/>
              <a:t>If this balance does not match, determine if a transaction has been deleted or </a:t>
            </a:r>
          </a:p>
          <a:p>
            <a:pPr eaLnBrk="1" hangingPunct="1"/>
            <a:r>
              <a:rPr lang="en-US" baseline="0" dirty="0"/>
              <a:t>changed, and what created the discrepancy.</a:t>
            </a:r>
            <a:br>
              <a:rPr lang="en-US" dirty="0"/>
            </a:br>
            <a:endParaRPr lang="en-US" dirty="0"/>
          </a:p>
          <a:p>
            <a:pPr eaLnBrk="1" hangingPunct="1"/>
            <a:r>
              <a:rPr lang="en-US" dirty="0"/>
              <a:t>Hint:</a:t>
            </a:r>
          </a:p>
          <a:p>
            <a:pPr eaLnBrk="1" hangingPunct="1"/>
            <a:r>
              <a:rPr lang="en-US" dirty="0"/>
              <a:t>To start the reconciliation process, you need the Statement ending balance and ending date.</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197</a:t>
            </a:fld>
            <a:endParaRPr lang="en-US"/>
          </a:p>
        </p:txBody>
      </p:sp>
    </p:spTree>
    <p:extLst>
      <p:ext uri="{BB962C8B-B14F-4D97-AF65-F5344CB8AC3E}">
        <p14:creationId xmlns:p14="http://schemas.microsoft.com/office/powerpoint/2010/main" val="199585129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a:p>
            <a:r>
              <a:rPr lang="en-US" sz="1800" dirty="0"/>
              <a:t>Verify outstanding transactions and make corrections to address transactions that may never clear the bank.</a:t>
            </a:r>
          </a:p>
          <a:p>
            <a:r>
              <a:rPr lang="en-US" sz="1800" dirty="0"/>
              <a:t>This is a great checks and balances process to ensure accurate data. It is important to address any outstanding </a:t>
            </a:r>
          </a:p>
          <a:p>
            <a:r>
              <a:rPr lang="en-US" sz="1800" dirty="0"/>
              <a:t>transactions that are two months old.</a:t>
            </a:r>
          </a:p>
          <a:p>
            <a:r>
              <a:rPr lang="en-US" sz="1800" dirty="0"/>
              <a:t>It is possible duplicate transactions are posted through the bank feeds or manually entered.</a:t>
            </a:r>
          </a:p>
          <a:p>
            <a:pPr marL="0" marR="0" indent="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Arial" panose="020B0604020202020204" pitchFamily="34" charset="0"/>
              </a:rPr>
              <a:t>Reconciliation Tips &amp; Tricks</a:t>
            </a:r>
          </a:p>
          <a:p>
            <a:pPr marL="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Start with the deposit side and verify the balance matches the statements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Once you clear the checks/ACH/debits side, confirm the balance matches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Verify the difference is zero</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You can sort transactions using the headers: date, type, ref. no., payee, etc.</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Click the Deposits button to display and sort deposits only</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Click the Payments button to display and sort payments only</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As a QBOA user, you can undo a bank reconciliation - click Gear -&gt; Reconcile -&gt; History by Account </a:t>
            </a:r>
          </a:p>
          <a:p>
            <a:pPr marL="0" marR="0" lvl="0" indent="0">
              <a:lnSpc>
                <a:spcPct val="107000"/>
              </a:lnSpc>
              <a:spcBef>
                <a:spcPts val="0"/>
              </a:spcBef>
              <a:spcAft>
                <a:spcPts val="800"/>
              </a:spcAft>
              <a:buFont typeface="Symbol" panose="05050102010706020507" pitchFamily="18" charset="2"/>
              <a:buNone/>
            </a:pPr>
            <a:r>
              <a:rPr lang="en-US" sz="1800" dirty="0">
                <a:effectLst/>
                <a:latin typeface="Calibri" panose="020F0502020204030204" pitchFamily="34" charset="0"/>
                <a:ea typeface="Calibri" panose="020F0502020204030204" pitchFamily="34" charset="0"/>
                <a:cs typeface="Arial" panose="020B0604020202020204" pitchFamily="34" charset="0"/>
              </a:rPr>
              <a:t>        (students do not have this feature)</a:t>
            </a:r>
          </a:p>
        </p:txBody>
      </p:sp>
      <p:sp>
        <p:nvSpPr>
          <p:cNvPr id="4" name="Slide Number Placeholder 3"/>
          <p:cNvSpPr>
            <a:spLocks noGrp="1"/>
          </p:cNvSpPr>
          <p:nvPr>
            <p:ph type="sldNum" sz="quarter" idx="10"/>
          </p:nvPr>
        </p:nvSpPr>
        <p:spPr/>
        <p:txBody>
          <a:bodyPr/>
          <a:lstStyle/>
          <a:p>
            <a:fld id="{E2DE14E9-89A5-4E6F-B442-F797FE62D1E5}" type="slidenum">
              <a:rPr lang="en-US" smtClean="0"/>
              <a:t>198</a:t>
            </a:fld>
            <a:endParaRPr lang="en-US"/>
          </a:p>
        </p:txBody>
      </p:sp>
    </p:spTree>
    <p:extLst>
      <p:ext uri="{BB962C8B-B14F-4D97-AF65-F5344CB8AC3E}">
        <p14:creationId xmlns:p14="http://schemas.microsoft.com/office/powerpoint/2010/main" val="985277722"/>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Point out the options to click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Finish now</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Save for later</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 or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Close without saving</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t>
            </a:r>
          </a:p>
          <a:p>
            <a:pPr marL="0" marR="0">
              <a:lnSpc>
                <a:spcPct val="107000"/>
              </a:lnSpc>
              <a:spcBef>
                <a:spcPts val="0"/>
              </a:spcBef>
              <a:spcAft>
                <a:spcPts val="0"/>
              </a:spcAft>
            </a:pPr>
            <a:endPar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Hint:</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Review a bank reconciliation summary report. </a:t>
            </a:r>
            <a:endParaRPr lang="en-US" sz="1800" u="none"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2DE14E9-89A5-4E6F-B442-F797FE62D1E5}" type="slidenum">
              <a:rPr lang="en-US" smtClean="0"/>
              <a:t>199</a:t>
            </a:fld>
            <a:endParaRPr lang="en-US"/>
          </a:p>
        </p:txBody>
      </p:sp>
    </p:spTree>
    <p:extLst>
      <p:ext uri="{BB962C8B-B14F-4D97-AF65-F5344CB8AC3E}">
        <p14:creationId xmlns:p14="http://schemas.microsoft.com/office/powerpoint/2010/main" val="3183384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FF0000"/>
                </a:solidFill>
              </a:rPr>
              <a:t>Instructors - You must review the Instructor Overview prior to proceeding to gain a full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FF0000"/>
                </a:solidFill>
              </a:rPr>
              <a:t>understanding of the structure of this course. It will clarify a lot!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Enter your name, school and other contact information.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a:t>
            </a:fld>
            <a:endParaRPr lang="en-US" dirty="0"/>
          </a:p>
        </p:txBody>
      </p:sp>
    </p:spTree>
    <p:extLst>
      <p:ext uri="{BB962C8B-B14F-4D97-AF65-F5344CB8AC3E}">
        <p14:creationId xmlns:p14="http://schemas.microsoft.com/office/powerpoint/2010/main" val="854726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chose Option 1, Lecture style training (where you are not using the Case Study Activities), students still receive a free 12-month </a:t>
            </a:r>
          </a:p>
          <a:p>
            <a:r>
              <a:rPr lang="en-US" dirty="0"/>
              <a:t>subscription to QuickBooks Online Plus. You may want to encourage them to setup their individual free subscription</a:t>
            </a:r>
          </a:p>
          <a:p>
            <a:r>
              <a:rPr lang="en-US" dirty="0"/>
              <a:t>and complete Case Study Activities on their own. They will learn a lot from the hands-on experience!</a:t>
            </a:r>
          </a:p>
        </p:txBody>
      </p:sp>
      <p:sp>
        <p:nvSpPr>
          <p:cNvPr id="4" name="Slide Number Placeholder 3"/>
          <p:cNvSpPr>
            <a:spLocks noGrp="1"/>
          </p:cNvSpPr>
          <p:nvPr>
            <p:ph type="sldNum" sz="quarter" idx="5"/>
          </p:nvPr>
        </p:nvSpPr>
        <p:spPr/>
        <p:txBody>
          <a:bodyPr/>
          <a:lstStyle/>
          <a:p>
            <a:fld id="{E2DE14E9-89A5-4E6F-B442-F797FE62D1E5}" type="slidenum">
              <a:rPr lang="en-US" smtClean="0"/>
              <a:t>20</a:t>
            </a:fld>
            <a:endParaRPr lang="en-US" dirty="0"/>
          </a:p>
        </p:txBody>
      </p:sp>
    </p:spTree>
    <p:extLst>
      <p:ext uri="{BB962C8B-B14F-4D97-AF65-F5344CB8AC3E}">
        <p14:creationId xmlns:p14="http://schemas.microsoft.com/office/powerpoint/2010/main" val="137943325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6 Test Your Knowledge Answers: </a:t>
            </a:r>
          </a:p>
          <a:p>
            <a:pPr marL="228600" indent="-228600">
              <a:buAutoNum type="arabicPeriod"/>
            </a:pPr>
            <a:r>
              <a:rPr lang="en-US" dirty="0"/>
              <a:t>D </a:t>
            </a:r>
          </a:p>
          <a:p>
            <a:pPr marL="228600" indent="-228600">
              <a:buAutoNum type="arabicPeriod"/>
            </a:pPr>
            <a:r>
              <a:rPr lang="en-US" dirty="0"/>
              <a:t>B  </a:t>
            </a:r>
          </a:p>
          <a:p>
            <a:pPr marL="228600" indent="-228600">
              <a:buAutoNum type="arabicPeriod"/>
            </a:pPr>
            <a:r>
              <a:rPr lang="en-US" dirty="0"/>
              <a:t>B  </a:t>
            </a:r>
          </a:p>
          <a:p>
            <a:pPr marL="228600" indent="-228600">
              <a:buAutoNum type="arabicPeriod"/>
            </a:pPr>
            <a:r>
              <a:rPr lang="en-US" dirty="0"/>
              <a:t>C</a:t>
            </a:r>
          </a:p>
          <a:p>
            <a:pPr marL="228600" indent="-228600">
              <a:buAutoNum type="arabicPeriod"/>
            </a:pPr>
            <a:r>
              <a:rPr lang="en-US" dirty="0"/>
              <a:t>D</a:t>
            </a:r>
          </a:p>
        </p:txBody>
      </p:sp>
      <p:sp>
        <p:nvSpPr>
          <p:cNvPr id="4" name="Slide Number Placeholder 3"/>
          <p:cNvSpPr>
            <a:spLocks noGrp="1"/>
          </p:cNvSpPr>
          <p:nvPr>
            <p:ph type="sldNum" sz="quarter" idx="10"/>
          </p:nvPr>
        </p:nvSpPr>
        <p:spPr/>
        <p:txBody>
          <a:bodyPr/>
          <a:lstStyle/>
          <a:p>
            <a:fld id="{E2DE14E9-89A5-4E6F-B442-F797FE62D1E5}" type="slidenum">
              <a:rPr lang="en-US" smtClean="0"/>
              <a:t>200</a:t>
            </a:fld>
            <a:endParaRPr lang="en-US" dirty="0"/>
          </a:p>
        </p:txBody>
      </p:sp>
    </p:spTree>
    <p:extLst>
      <p:ext uri="{BB962C8B-B14F-4D97-AF65-F5344CB8AC3E}">
        <p14:creationId xmlns:p14="http://schemas.microsoft.com/office/powerpoint/2010/main" val="3534753796"/>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6 Test Your Knowledge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Statement ending balance and date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Exclude transactions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Bank Rules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Reconcile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Reconciliation Summary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201</a:t>
            </a:fld>
            <a:endParaRPr lang="en-US" dirty="0"/>
          </a:p>
        </p:txBody>
      </p:sp>
    </p:spTree>
    <p:extLst>
      <p:ext uri="{BB962C8B-B14F-4D97-AF65-F5344CB8AC3E}">
        <p14:creationId xmlns:p14="http://schemas.microsoft.com/office/powerpoint/2010/main" val="405182843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complete the Banking Center activities, be sure to complete Sections 2-5 </a:t>
            </a:r>
          </a:p>
          <a:p>
            <a:r>
              <a:rPr lang="en-US" dirty="0"/>
              <a:t>of the Case Study Activities. </a:t>
            </a:r>
          </a:p>
          <a:p>
            <a:endParaRPr lang="en-US" dirty="0"/>
          </a:p>
          <a:p>
            <a:r>
              <a:rPr lang="en-US" dirty="0"/>
              <a:t>Instructors: Provide students the TAD Gaming Checking Transactions .csv file used to </a:t>
            </a:r>
          </a:p>
          <a:p>
            <a:r>
              <a:rPr lang="en-US" dirty="0"/>
              <a:t>import ACH/debit transactions for the checking account.</a:t>
            </a:r>
          </a:p>
          <a:p>
            <a:r>
              <a:rPr lang="en-US" dirty="0"/>
              <a:t>Follow the steps. </a:t>
            </a:r>
          </a:p>
        </p:txBody>
      </p:sp>
      <p:sp>
        <p:nvSpPr>
          <p:cNvPr id="4" name="Slide Number Placeholder 3"/>
          <p:cNvSpPr>
            <a:spLocks noGrp="1"/>
          </p:cNvSpPr>
          <p:nvPr>
            <p:ph type="sldNum" sz="quarter" idx="5"/>
          </p:nvPr>
        </p:nvSpPr>
        <p:spPr/>
        <p:txBody>
          <a:bodyPr/>
          <a:lstStyle/>
          <a:p>
            <a:fld id="{E2DE14E9-89A5-4E6F-B442-F797FE62D1E5}" type="slidenum">
              <a:rPr lang="en-US" smtClean="0"/>
              <a:t>202</a:t>
            </a:fld>
            <a:endParaRPr lang="en-US" dirty="0"/>
          </a:p>
        </p:txBody>
      </p:sp>
    </p:spTree>
    <p:extLst>
      <p:ext uri="{BB962C8B-B14F-4D97-AF65-F5344CB8AC3E}">
        <p14:creationId xmlns:p14="http://schemas.microsoft.com/office/powerpoint/2010/main" val="1749198882"/>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 screen shots to map the transactions and correctly import them to the Bank Center.</a:t>
            </a:r>
          </a:p>
        </p:txBody>
      </p:sp>
      <p:sp>
        <p:nvSpPr>
          <p:cNvPr id="4" name="Slide Number Placeholder 3"/>
          <p:cNvSpPr>
            <a:spLocks noGrp="1"/>
          </p:cNvSpPr>
          <p:nvPr>
            <p:ph type="sldNum" sz="quarter" idx="5"/>
          </p:nvPr>
        </p:nvSpPr>
        <p:spPr/>
        <p:txBody>
          <a:bodyPr/>
          <a:lstStyle/>
          <a:p>
            <a:fld id="{E2DE14E9-89A5-4E6F-B442-F797FE62D1E5}" type="slidenum">
              <a:rPr lang="en-US" smtClean="0"/>
              <a:t>203</a:t>
            </a:fld>
            <a:endParaRPr lang="en-US" dirty="0"/>
          </a:p>
        </p:txBody>
      </p:sp>
    </p:spTree>
    <p:extLst>
      <p:ext uri="{BB962C8B-B14F-4D97-AF65-F5344CB8AC3E}">
        <p14:creationId xmlns:p14="http://schemas.microsoft.com/office/powerpoint/2010/main" val="4240160445"/>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Stress the importance of accuracy. This is where mistakes happen – </a:t>
            </a:r>
          </a:p>
          <a:p>
            <a:r>
              <a:rPr lang="en-US" dirty="0"/>
              <a:t>when transactions are posted to the wrong category. </a:t>
            </a:r>
          </a:p>
          <a:p>
            <a:r>
              <a:rPr lang="en-US" dirty="0"/>
              <a:t>Locate the transaction and change the category. </a:t>
            </a:r>
          </a:p>
        </p:txBody>
      </p:sp>
      <p:sp>
        <p:nvSpPr>
          <p:cNvPr id="4" name="Slide Number Placeholder 3"/>
          <p:cNvSpPr>
            <a:spLocks noGrp="1"/>
          </p:cNvSpPr>
          <p:nvPr>
            <p:ph type="sldNum" sz="quarter" idx="5"/>
          </p:nvPr>
        </p:nvSpPr>
        <p:spPr/>
        <p:txBody>
          <a:bodyPr/>
          <a:lstStyle/>
          <a:p>
            <a:fld id="{E2DE14E9-89A5-4E6F-B442-F797FE62D1E5}" type="slidenum">
              <a:rPr lang="en-US" smtClean="0"/>
              <a:t>204</a:t>
            </a:fld>
            <a:endParaRPr lang="en-US" dirty="0"/>
          </a:p>
        </p:txBody>
      </p:sp>
    </p:spTree>
    <p:extLst>
      <p:ext uri="{BB962C8B-B14F-4D97-AF65-F5344CB8AC3E}">
        <p14:creationId xmlns:p14="http://schemas.microsoft.com/office/powerpoint/2010/main" val="972445484"/>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guide as you post transactions.</a:t>
            </a:r>
          </a:p>
        </p:txBody>
      </p:sp>
      <p:sp>
        <p:nvSpPr>
          <p:cNvPr id="4" name="Slide Number Placeholder 3"/>
          <p:cNvSpPr>
            <a:spLocks noGrp="1"/>
          </p:cNvSpPr>
          <p:nvPr>
            <p:ph type="sldNum" sz="quarter" idx="5"/>
          </p:nvPr>
        </p:nvSpPr>
        <p:spPr/>
        <p:txBody>
          <a:bodyPr/>
          <a:lstStyle/>
          <a:p>
            <a:fld id="{E2DE14E9-89A5-4E6F-B442-F797FE62D1E5}" type="slidenum">
              <a:rPr lang="en-US" smtClean="0"/>
              <a:t>205</a:t>
            </a:fld>
            <a:endParaRPr lang="en-US" dirty="0"/>
          </a:p>
        </p:txBody>
      </p:sp>
    </p:spTree>
    <p:extLst>
      <p:ext uri="{BB962C8B-B14F-4D97-AF65-F5344CB8AC3E}">
        <p14:creationId xmlns:p14="http://schemas.microsoft.com/office/powerpoint/2010/main" val="21911079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now you understand the importance of the reconciliation process; a checks and </a:t>
            </a:r>
          </a:p>
          <a:p>
            <a:r>
              <a:rPr lang="en-US" dirty="0"/>
              <a:t>balance system that verifies all transactions that have touched the bank or credit card </a:t>
            </a:r>
          </a:p>
          <a:p>
            <a:r>
              <a:rPr lang="en-US" dirty="0"/>
              <a:t>Accounts, have been accounted for. This is where we cleanup any outstanding transactions </a:t>
            </a:r>
          </a:p>
          <a:p>
            <a:r>
              <a:rPr lang="en-US" dirty="0"/>
              <a:t>and find mistakes or duplicate transactions from the Banking Center.</a:t>
            </a:r>
          </a:p>
          <a:p>
            <a:endParaRPr lang="en-US" dirty="0"/>
          </a:p>
          <a:p>
            <a:r>
              <a:rPr lang="en-US" dirty="0"/>
              <a:t>Reconcile Jan-March 2025. Follow the screen shots and compare your work.</a:t>
            </a:r>
          </a:p>
        </p:txBody>
      </p:sp>
      <p:sp>
        <p:nvSpPr>
          <p:cNvPr id="4" name="Slide Number Placeholder 3"/>
          <p:cNvSpPr>
            <a:spLocks noGrp="1"/>
          </p:cNvSpPr>
          <p:nvPr>
            <p:ph type="sldNum" sz="quarter" idx="5"/>
          </p:nvPr>
        </p:nvSpPr>
        <p:spPr/>
        <p:txBody>
          <a:bodyPr/>
          <a:lstStyle/>
          <a:p>
            <a:fld id="{E2DE14E9-89A5-4E6F-B442-F797FE62D1E5}" type="slidenum">
              <a:rPr lang="en-US" smtClean="0"/>
              <a:t>206</a:t>
            </a:fld>
            <a:endParaRPr lang="en-US" dirty="0"/>
          </a:p>
        </p:txBody>
      </p:sp>
    </p:spTree>
    <p:extLst>
      <p:ext uri="{BB962C8B-B14F-4D97-AF65-F5344CB8AC3E}">
        <p14:creationId xmlns:p14="http://schemas.microsoft.com/office/powerpoint/2010/main" val="83696704"/>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with the reconciliation process for February.</a:t>
            </a:r>
          </a:p>
        </p:txBody>
      </p:sp>
      <p:sp>
        <p:nvSpPr>
          <p:cNvPr id="4" name="Slide Number Placeholder 3"/>
          <p:cNvSpPr>
            <a:spLocks noGrp="1"/>
          </p:cNvSpPr>
          <p:nvPr>
            <p:ph type="sldNum" sz="quarter" idx="5"/>
          </p:nvPr>
        </p:nvSpPr>
        <p:spPr/>
        <p:txBody>
          <a:bodyPr/>
          <a:lstStyle/>
          <a:p>
            <a:fld id="{E2DE14E9-89A5-4E6F-B442-F797FE62D1E5}" type="slidenum">
              <a:rPr lang="en-US" smtClean="0"/>
              <a:t>207</a:t>
            </a:fld>
            <a:endParaRPr lang="en-US" dirty="0"/>
          </a:p>
        </p:txBody>
      </p:sp>
    </p:spTree>
    <p:extLst>
      <p:ext uri="{BB962C8B-B14F-4D97-AF65-F5344CB8AC3E}">
        <p14:creationId xmlns:p14="http://schemas.microsoft.com/office/powerpoint/2010/main" val="622299756"/>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 for March.</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208</a:t>
            </a:fld>
            <a:endParaRPr lang="en-US" dirty="0"/>
          </a:p>
        </p:txBody>
      </p:sp>
    </p:spTree>
    <p:extLst>
      <p:ext uri="{BB962C8B-B14F-4D97-AF65-F5344CB8AC3E}">
        <p14:creationId xmlns:p14="http://schemas.microsoft.com/office/powerpoint/2010/main" val="4223600090"/>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Reconcile the Savings Account for Jan-March 2025.</a:t>
            </a:r>
          </a:p>
        </p:txBody>
      </p:sp>
      <p:sp>
        <p:nvSpPr>
          <p:cNvPr id="4" name="Slide Number Placeholder 3"/>
          <p:cNvSpPr>
            <a:spLocks noGrp="1"/>
          </p:cNvSpPr>
          <p:nvPr>
            <p:ph type="sldNum" sz="quarter" idx="5"/>
          </p:nvPr>
        </p:nvSpPr>
        <p:spPr/>
        <p:txBody>
          <a:bodyPr/>
          <a:lstStyle/>
          <a:p>
            <a:fld id="{E2DE14E9-89A5-4E6F-B442-F797FE62D1E5}" type="slidenum">
              <a:rPr lang="en-US" smtClean="0"/>
              <a:t>209</a:t>
            </a:fld>
            <a:endParaRPr lang="en-US" dirty="0"/>
          </a:p>
        </p:txBody>
      </p:sp>
    </p:spTree>
    <p:extLst>
      <p:ext uri="{BB962C8B-B14F-4D97-AF65-F5344CB8AC3E}">
        <p14:creationId xmlns:p14="http://schemas.microsoft.com/office/powerpoint/2010/main" val="1298529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chose Option 1, Lecture style training (where you are not using the Case Study Activities), students still receive a free 12-month </a:t>
            </a:r>
          </a:p>
          <a:p>
            <a:r>
              <a:rPr lang="en-US" dirty="0"/>
              <a:t>subscription to QuickBooks Online Plus. You may want to encourage them to setup their individual free subscription</a:t>
            </a:r>
          </a:p>
          <a:p>
            <a:r>
              <a:rPr lang="en-US" dirty="0"/>
              <a:t>and complete Case Study Activities on their own. They will learn a lot from the hands-on experience!</a:t>
            </a:r>
          </a:p>
        </p:txBody>
      </p:sp>
      <p:sp>
        <p:nvSpPr>
          <p:cNvPr id="4" name="Slide Number Placeholder 3"/>
          <p:cNvSpPr>
            <a:spLocks noGrp="1"/>
          </p:cNvSpPr>
          <p:nvPr>
            <p:ph type="sldNum" sz="quarter" idx="5"/>
          </p:nvPr>
        </p:nvSpPr>
        <p:spPr/>
        <p:txBody>
          <a:bodyPr/>
          <a:lstStyle/>
          <a:p>
            <a:fld id="{E2DE14E9-89A5-4E6F-B442-F797FE62D1E5}" type="slidenum">
              <a:rPr lang="en-US" smtClean="0"/>
              <a:t>21</a:t>
            </a:fld>
            <a:endParaRPr lang="en-US" dirty="0"/>
          </a:p>
        </p:txBody>
      </p:sp>
    </p:spTree>
    <p:extLst>
      <p:ext uri="{BB962C8B-B14F-4D97-AF65-F5344CB8AC3E}">
        <p14:creationId xmlns:p14="http://schemas.microsoft.com/office/powerpoint/2010/main" val="137943325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210</a:t>
            </a:fld>
            <a:endParaRPr lang="en-US" dirty="0"/>
          </a:p>
        </p:txBody>
      </p:sp>
    </p:spTree>
    <p:extLst>
      <p:ext uri="{BB962C8B-B14F-4D97-AF65-F5344CB8AC3E}">
        <p14:creationId xmlns:p14="http://schemas.microsoft.com/office/powerpoint/2010/main" val="398810880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211</a:t>
            </a:fld>
            <a:endParaRPr lang="en-US" dirty="0"/>
          </a:p>
        </p:txBody>
      </p:sp>
    </p:spTree>
    <p:extLst>
      <p:ext uri="{BB962C8B-B14F-4D97-AF65-F5344CB8AC3E}">
        <p14:creationId xmlns:p14="http://schemas.microsoft.com/office/powerpoint/2010/main" val="2790227893"/>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populate transactions for the credit card. </a:t>
            </a:r>
          </a:p>
          <a:p>
            <a:r>
              <a:rPr lang="en-US" dirty="0"/>
              <a:t>Instructors: Ensure students have received the Tad Gaming Credit Card Transactions .csv file provided.</a:t>
            </a:r>
          </a:p>
        </p:txBody>
      </p:sp>
      <p:sp>
        <p:nvSpPr>
          <p:cNvPr id="4" name="Slide Number Placeholder 3"/>
          <p:cNvSpPr>
            <a:spLocks noGrp="1"/>
          </p:cNvSpPr>
          <p:nvPr>
            <p:ph type="sldNum" sz="quarter" idx="5"/>
          </p:nvPr>
        </p:nvSpPr>
        <p:spPr/>
        <p:txBody>
          <a:bodyPr/>
          <a:lstStyle/>
          <a:p>
            <a:fld id="{E2DE14E9-89A5-4E6F-B442-F797FE62D1E5}" type="slidenum">
              <a:rPr lang="en-US" smtClean="0"/>
              <a:t>212</a:t>
            </a:fld>
            <a:endParaRPr lang="en-US" dirty="0"/>
          </a:p>
        </p:txBody>
      </p:sp>
    </p:spTree>
    <p:extLst>
      <p:ext uri="{BB962C8B-B14F-4D97-AF65-F5344CB8AC3E}">
        <p14:creationId xmlns:p14="http://schemas.microsoft.com/office/powerpoint/2010/main" val="3827205589"/>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map the fields between QBO and the .csv file properly.</a:t>
            </a:r>
          </a:p>
        </p:txBody>
      </p:sp>
      <p:sp>
        <p:nvSpPr>
          <p:cNvPr id="4" name="Slide Number Placeholder 3"/>
          <p:cNvSpPr>
            <a:spLocks noGrp="1"/>
          </p:cNvSpPr>
          <p:nvPr>
            <p:ph type="sldNum" sz="quarter" idx="5"/>
          </p:nvPr>
        </p:nvSpPr>
        <p:spPr/>
        <p:txBody>
          <a:bodyPr/>
          <a:lstStyle/>
          <a:p>
            <a:fld id="{E2DE14E9-89A5-4E6F-B442-F797FE62D1E5}" type="slidenum">
              <a:rPr lang="en-US" smtClean="0"/>
              <a:t>213</a:t>
            </a:fld>
            <a:endParaRPr lang="en-US" dirty="0"/>
          </a:p>
        </p:txBody>
      </p:sp>
    </p:spTree>
    <p:extLst>
      <p:ext uri="{BB962C8B-B14F-4D97-AF65-F5344CB8AC3E}">
        <p14:creationId xmlns:p14="http://schemas.microsoft.com/office/powerpoint/2010/main" val="2372287716"/>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Stress the importance of accuracy. This is where mistakes happen if</a:t>
            </a:r>
          </a:p>
          <a:p>
            <a:r>
              <a:rPr lang="en-US" dirty="0"/>
              <a:t>a transaction is posted to the wrong category. Locate the transaction and </a:t>
            </a:r>
          </a:p>
          <a:p>
            <a:r>
              <a:rPr lang="en-US" dirty="0"/>
              <a:t>simply change the category. </a:t>
            </a:r>
          </a:p>
        </p:txBody>
      </p:sp>
      <p:sp>
        <p:nvSpPr>
          <p:cNvPr id="4" name="Slide Number Placeholder 3"/>
          <p:cNvSpPr>
            <a:spLocks noGrp="1"/>
          </p:cNvSpPr>
          <p:nvPr>
            <p:ph type="sldNum" sz="quarter" idx="5"/>
          </p:nvPr>
        </p:nvSpPr>
        <p:spPr/>
        <p:txBody>
          <a:bodyPr/>
          <a:lstStyle/>
          <a:p>
            <a:fld id="{E2DE14E9-89A5-4E6F-B442-F797FE62D1E5}" type="slidenum">
              <a:rPr lang="en-US" smtClean="0"/>
              <a:t>214</a:t>
            </a:fld>
            <a:endParaRPr lang="en-US" dirty="0"/>
          </a:p>
        </p:txBody>
      </p:sp>
    </p:spTree>
    <p:extLst>
      <p:ext uri="{BB962C8B-B14F-4D97-AF65-F5344CB8AC3E}">
        <p14:creationId xmlns:p14="http://schemas.microsoft.com/office/powerpoint/2010/main" val="2260243458"/>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guide as you are posting transactions.</a:t>
            </a:r>
          </a:p>
          <a:p>
            <a:r>
              <a:rPr lang="en-US" dirty="0"/>
              <a:t>If you encounter any issues, you can manually input the transactions </a:t>
            </a:r>
          </a:p>
          <a:p>
            <a:r>
              <a:rPr lang="en-US" dirty="0"/>
              <a:t>using the expense feature.</a:t>
            </a:r>
          </a:p>
        </p:txBody>
      </p:sp>
      <p:sp>
        <p:nvSpPr>
          <p:cNvPr id="4" name="Slide Number Placeholder 3"/>
          <p:cNvSpPr>
            <a:spLocks noGrp="1"/>
          </p:cNvSpPr>
          <p:nvPr>
            <p:ph type="sldNum" sz="quarter" idx="5"/>
          </p:nvPr>
        </p:nvSpPr>
        <p:spPr/>
        <p:txBody>
          <a:bodyPr/>
          <a:lstStyle/>
          <a:p>
            <a:fld id="{E2DE14E9-89A5-4E6F-B442-F797FE62D1E5}" type="slidenum">
              <a:rPr lang="en-US" smtClean="0"/>
              <a:t>215</a:t>
            </a:fld>
            <a:endParaRPr lang="en-US" dirty="0"/>
          </a:p>
        </p:txBody>
      </p:sp>
    </p:spTree>
    <p:extLst>
      <p:ext uri="{BB962C8B-B14F-4D97-AF65-F5344CB8AC3E}">
        <p14:creationId xmlns:p14="http://schemas.microsoft.com/office/powerpoint/2010/main" val="3833187108"/>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Reconcile the credit card for Jan-March 2025. </a:t>
            </a:r>
          </a:p>
          <a:p>
            <a:r>
              <a:rPr lang="en-US" dirty="0"/>
              <a:t>Verify you have all transactions posted and address any errors you find.</a:t>
            </a:r>
          </a:p>
        </p:txBody>
      </p:sp>
      <p:sp>
        <p:nvSpPr>
          <p:cNvPr id="4" name="Slide Number Placeholder 3"/>
          <p:cNvSpPr>
            <a:spLocks noGrp="1"/>
          </p:cNvSpPr>
          <p:nvPr>
            <p:ph type="sldNum" sz="quarter" idx="5"/>
          </p:nvPr>
        </p:nvSpPr>
        <p:spPr/>
        <p:txBody>
          <a:bodyPr/>
          <a:lstStyle/>
          <a:p>
            <a:fld id="{E2DE14E9-89A5-4E6F-B442-F797FE62D1E5}" type="slidenum">
              <a:rPr lang="en-US" smtClean="0"/>
              <a:t>216</a:t>
            </a:fld>
            <a:endParaRPr lang="en-US" dirty="0"/>
          </a:p>
        </p:txBody>
      </p:sp>
    </p:spTree>
    <p:extLst>
      <p:ext uri="{BB962C8B-B14F-4D97-AF65-F5344CB8AC3E}">
        <p14:creationId xmlns:p14="http://schemas.microsoft.com/office/powerpoint/2010/main" val="27749880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the reconciliation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217</a:t>
            </a:fld>
            <a:endParaRPr lang="en-US" dirty="0"/>
          </a:p>
        </p:txBody>
      </p:sp>
    </p:spTree>
    <p:extLst>
      <p:ext uri="{BB962C8B-B14F-4D97-AF65-F5344CB8AC3E}">
        <p14:creationId xmlns:p14="http://schemas.microsoft.com/office/powerpoint/2010/main" val="4024013746"/>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218</a:t>
            </a:fld>
            <a:endParaRPr lang="en-US" dirty="0"/>
          </a:p>
        </p:txBody>
      </p:sp>
    </p:spTree>
    <p:extLst>
      <p:ext uri="{BB962C8B-B14F-4D97-AF65-F5344CB8AC3E}">
        <p14:creationId xmlns:p14="http://schemas.microsoft.com/office/powerpoint/2010/main" val="535287535"/>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Provide students with the TAD Gaming Transaction List with Splits Report.pdf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219</a:t>
            </a:fld>
            <a:endParaRPr lang="en-US" dirty="0"/>
          </a:p>
        </p:txBody>
      </p:sp>
    </p:spTree>
    <p:extLst>
      <p:ext uri="{BB962C8B-B14F-4D97-AF65-F5344CB8AC3E}">
        <p14:creationId xmlns:p14="http://schemas.microsoft.com/office/powerpoint/2010/main" val="847061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highlight>
                  <a:srgbClr val="FFFF00"/>
                </a:highlight>
              </a:rPr>
              <a:t>Whether or not you are using Case Study Activities, students need to walk through</a:t>
            </a:r>
          </a:p>
          <a:p>
            <a:r>
              <a:rPr lang="en-US" b="0" dirty="0">
                <a:highlight>
                  <a:srgbClr val="FFFF00"/>
                </a:highlight>
              </a:rPr>
              <a:t>the setup process in the free subscription they receive from Intuit. These instructions</a:t>
            </a:r>
          </a:p>
          <a:p>
            <a:r>
              <a:rPr lang="en-US" b="0" dirty="0">
                <a:highlight>
                  <a:srgbClr val="FFFF00"/>
                </a:highlight>
              </a:rPr>
              <a:t>are in reference to the student’s initial setup. </a:t>
            </a:r>
          </a:p>
          <a:p>
            <a:endParaRPr lang="en-US" b="1" dirty="0">
              <a:highlight>
                <a:srgbClr val="FFFF00"/>
              </a:highlight>
            </a:endParaRPr>
          </a:p>
          <a:p>
            <a:r>
              <a:rPr lang="en-US" b="1" dirty="0">
                <a:highlight>
                  <a:srgbClr val="FFFF00"/>
                </a:highlight>
              </a:rPr>
              <a:t>Important! Leaving the industry type field empty will reduce the number of account categories that </a:t>
            </a:r>
          </a:p>
          <a:p>
            <a:r>
              <a:rPr lang="en-US" b="1" dirty="0">
                <a:highlight>
                  <a:srgbClr val="FFFF00"/>
                </a:highlight>
              </a:rPr>
              <a:t>auto-populate. This will reduce the amount of work needed to complete the Chart of Accounts later in this training.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multiple entity types, TAD Gaming is a Partnership.</a:t>
            </a:r>
          </a:p>
          <a:p>
            <a:endParaRPr lang="en-US" b="0" dirty="0">
              <a:highlight>
                <a:srgbClr val="FFFF00"/>
              </a:highlight>
            </a:endParaRPr>
          </a:p>
          <a:p>
            <a:endParaRPr lang="en-US" b="0" dirty="0">
              <a:highlight>
                <a:srgbClr val="FFFF00"/>
              </a:highlight>
            </a:endParaRPr>
          </a:p>
          <a:p>
            <a:r>
              <a:rPr lang="en-US" b="0" dirty="0">
                <a:highlight>
                  <a:srgbClr val="FFFF00"/>
                </a:highlight>
              </a:rPr>
              <a:t>You can assign this as homework or leave time </a:t>
            </a:r>
          </a:p>
          <a:p>
            <a:r>
              <a:rPr lang="en-US" b="0" dirty="0">
                <a:highlight>
                  <a:srgbClr val="FFFF00"/>
                </a:highlight>
              </a:rPr>
              <a:t>in the classroom for them to complete this activity with your guidance.</a:t>
            </a:r>
          </a:p>
          <a:p>
            <a:endParaRPr lang="en-US" b="0" dirty="0">
              <a:highlight>
                <a:srgbClr val="FFFF00"/>
              </a:highlight>
            </a:endParaRPr>
          </a:p>
          <a:p>
            <a:endParaRPr lang="en-US" b="0" dirty="0">
              <a:highlight>
                <a:srgbClr val="FFFF00"/>
              </a:highlight>
            </a:endParaRPr>
          </a:p>
        </p:txBody>
      </p:sp>
      <p:sp>
        <p:nvSpPr>
          <p:cNvPr id="4" name="Slide Number Placeholder 3"/>
          <p:cNvSpPr>
            <a:spLocks noGrp="1"/>
          </p:cNvSpPr>
          <p:nvPr>
            <p:ph type="sldNum" sz="quarter" idx="5"/>
          </p:nvPr>
        </p:nvSpPr>
        <p:spPr/>
        <p:txBody>
          <a:bodyPr/>
          <a:lstStyle/>
          <a:p>
            <a:fld id="{E2DE14E9-89A5-4E6F-B442-F797FE62D1E5}" type="slidenum">
              <a:rPr lang="en-US" smtClean="0"/>
              <a:t>22</a:t>
            </a:fld>
            <a:endParaRPr lang="en-US" dirty="0"/>
          </a:p>
        </p:txBody>
      </p:sp>
    </p:spTree>
    <p:extLst>
      <p:ext uri="{BB962C8B-B14F-4D97-AF65-F5344CB8AC3E}">
        <p14:creationId xmlns:p14="http://schemas.microsoft.com/office/powerpoint/2010/main" val="2639173638"/>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is optional if you have time to incorporate it into your course.</a:t>
            </a:r>
          </a:p>
          <a:p>
            <a:r>
              <a:rPr lang="en-US" dirty="0"/>
              <a:t>Students can review the training on their own or as a group activity.</a:t>
            </a:r>
          </a:p>
          <a:p>
            <a:r>
              <a:rPr lang="en-US" dirty="0"/>
              <a:t>Students can create their own Budget. The budget does not impact the financials.</a:t>
            </a:r>
          </a:p>
          <a:p>
            <a:r>
              <a:rPr lang="en-US" dirty="0"/>
              <a:t>This can be a fun addition to the training.</a:t>
            </a:r>
          </a:p>
        </p:txBody>
      </p:sp>
      <p:sp>
        <p:nvSpPr>
          <p:cNvPr id="4" name="Slide Number Placeholder 3"/>
          <p:cNvSpPr>
            <a:spLocks noGrp="1"/>
          </p:cNvSpPr>
          <p:nvPr>
            <p:ph type="sldNum" sz="quarter" idx="5"/>
          </p:nvPr>
        </p:nvSpPr>
        <p:spPr/>
        <p:txBody>
          <a:bodyPr/>
          <a:lstStyle/>
          <a:p>
            <a:fld id="{E2DE14E9-89A5-4E6F-B442-F797FE62D1E5}" type="slidenum">
              <a:rPr lang="en-US" smtClean="0"/>
              <a:t>220</a:t>
            </a:fld>
            <a:endParaRPr lang="en-US" dirty="0"/>
          </a:p>
        </p:txBody>
      </p:sp>
    </p:spTree>
    <p:extLst>
      <p:ext uri="{BB962C8B-B14F-4D97-AF65-F5344CB8AC3E}">
        <p14:creationId xmlns:p14="http://schemas.microsoft.com/office/powerpoint/2010/main" val="3684951586"/>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6: </a:t>
            </a:r>
          </a:p>
          <a:p>
            <a:pPr defTabSz="925546">
              <a:defRPr/>
            </a:pPr>
            <a:r>
              <a:rPr lang="en-US" dirty="0"/>
              <a:t>Note: Budgeting is included in the Plus and Advanced subscriptions.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221</a:t>
            </a:fld>
            <a:endParaRPr lang="en-US" dirty="0"/>
          </a:p>
        </p:txBody>
      </p:sp>
    </p:spTree>
    <p:extLst>
      <p:ext uri="{BB962C8B-B14F-4D97-AF65-F5344CB8AC3E}">
        <p14:creationId xmlns:p14="http://schemas.microsoft.com/office/powerpoint/2010/main" val="2842006508"/>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“How does a budget help business owners manage their income and expenses”?</a:t>
            </a:r>
          </a:p>
        </p:txBody>
      </p:sp>
      <p:sp>
        <p:nvSpPr>
          <p:cNvPr id="4" name="Slide Number Placeholder 3"/>
          <p:cNvSpPr>
            <a:spLocks noGrp="1"/>
          </p:cNvSpPr>
          <p:nvPr>
            <p:ph type="sldNum" sz="quarter" idx="5"/>
          </p:nvPr>
        </p:nvSpPr>
        <p:spPr/>
        <p:txBody>
          <a:bodyPr/>
          <a:lstStyle/>
          <a:p>
            <a:fld id="{E2DE14E9-89A5-4E6F-B442-F797FE62D1E5}" type="slidenum">
              <a:rPr lang="en-US" smtClean="0"/>
              <a:t>222</a:t>
            </a:fld>
            <a:endParaRPr lang="en-US" dirty="0"/>
          </a:p>
        </p:txBody>
      </p:sp>
    </p:spTree>
    <p:extLst>
      <p:ext uri="{BB962C8B-B14F-4D97-AF65-F5344CB8AC3E}">
        <p14:creationId xmlns:p14="http://schemas.microsoft.com/office/powerpoint/2010/main" val="388299620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two ways you can create a budget?</a:t>
            </a:r>
          </a:p>
          <a:p>
            <a:pPr marL="228600" indent="-228600">
              <a:buAutoNum type="arabicPeriod"/>
            </a:pPr>
            <a:r>
              <a:rPr lang="en-US" dirty="0"/>
              <a:t>Populate income and expenses from previous years transactions.</a:t>
            </a:r>
          </a:p>
          <a:p>
            <a:pPr marL="228600" indent="-228600">
              <a:buAutoNum type="arabicPeriod"/>
            </a:pPr>
            <a:r>
              <a:rPr lang="en-US" dirty="0"/>
              <a:t>Create from scratch.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223</a:t>
            </a:fld>
            <a:endParaRPr lang="en-US" dirty="0"/>
          </a:p>
        </p:txBody>
      </p:sp>
    </p:spTree>
    <p:extLst>
      <p:ext uri="{BB962C8B-B14F-4D97-AF65-F5344CB8AC3E}">
        <p14:creationId xmlns:p14="http://schemas.microsoft.com/office/powerpoint/2010/main" val="3277770860"/>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budget vs actual report compares the amounts we budgeted to the actual amounts we received or spent.</a:t>
            </a:r>
          </a:p>
          <a:p>
            <a:r>
              <a:rPr lang="en-US" dirty="0"/>
              <a:t>This report shows us the change in both dollars and percentages. This report provides a checks and balance process</a:t>
            </a:r>
          </a:p>
          <a:p>
            <a:r>
              <a:rPr lang="en-US" dirty="0"/>
              <a:t>to keep business owners inline with their spending and sales targets. It is a great accountability report and process.</a:t>
            </a:r>
          </a:p>
          <a:p>
            <a:endParaRPr lang="en-US" dirty="0"/>
          </a:p>
          <a:p>
            <a:endParaRPr lang="en-US" dirty="0"/>
          </a:p>
          <a:p>
            <a:r>
              <a:rPr lang="en-US" dirty="0"/>
              <a:t>Hint:</a:t>
            </a:r>
          </a:p>
          <a:p>
            <a:r>
              <a:rPr lang="en-US" dirty="0"/>
              <a:t>Know this report and notice the change between dollars verses percentages.</a:t>
            </a:r>
          </a:p>
        </p:txBody>
      </p:sp>
      <p:sp>
        <p:nvSpPr>
          <p:cNvPr id="4" name="Slide Number Placeholder 3"/>
          <p:cNvSpPr>
            <a:spLocks noGrp="1"/>
          </p:cNvSpPr>
          <p:nvPr>
            <p:ph type="sldNum" sz="quarter" idx="5"/>
          </p:nvPr>
        </p:nvSpPr>
        <p:spPr/>
        <p:txBody>
          <a:bodyPr/>
          <a:lstStyle/>
          <a:p>
            <a:fld id="{E2DE14E9-89A5-4E6F-B442-F797FE62D1E5}" type="slidenum">
              <a:rPr lang="en-US" smtClean="0"/>
              <a:t>224</a:t>
            </a:fld>
            <a:endParaRPr lang="en-US" dirty="0"/>
          </a:p>
        </p:txBody>
      </p:sp>
    </p:spTree>
    <p:extLst>
      <p:ext uri="{BB962C8B-B14F-4D97-AF65-F5344CB8AC3E}">
        <p14:creationId xmlns:p14="http://schemas.microsoft.com/office/powerpoint/2010/main" val="873560297"/>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7 Test Your Knowledge Answers: </a:t>
            </a:r>
          </a:p>
          <a:p>
            <a:pPr marL="228600" indent="-228600">
              <a:buAutoNum type="arabicPeriod"/>
            </a:pPr>
            <a:r>
              <a:rPr lang="en-US" dirty="0"/>
              <a:t>A  </a:t>
            </a:r>
          </a:p>
          <a:p>
            <a:pPr marL="228600" indent="-228600">
              <a:buAutoNum type="arabicPeriod"/>
            </a:pPr>
            <a:r>
              <a:rPr lang="en-US" dirty="0"/>
              <a:t>B  </a:t>
            </a:r>
          </a:p>
          <a:p>
            <a:pPr marL="228600" indent="-228600">
              <a:buAutoNum type="arabicPeriod"/>
            </a:pPr>
            <a:r>
              <a:rPr lang="en-US" dirty="0"/>
              <a:t>A&amp;B</a:t>
            </a:r>
          </a:p>
        </p:txBody>
      </p:sp>
      <p:sp>
        <p:nvSpPr>
          <p:cNvPr id="4" name="Slide Number Placeholder 3"/>
          <p:cNvSpPr>
            <a:spLocks noGrp="1"/>
          </p:cNvSpPr>
          <p:nvPr>
            <p:ph type="sldNum" sz="quarter" idx="10"/>
          </p:nvPr>
        </p:nvSpPr>
        <p:spPr/>
        <p:txBody>
          <a:bodyPr/>
          <a:lstStyle/>
          <a:p>
            <a:fld id="{E2DE14E9-89A5-4E6F-B442-F797FE62D1E5}" type="slidenum">
              <a:rPr lang="en-US" smtClean="0"/>
              <a:t>225</a:t>
            </a:fld>
            <a:endParaRPr lang="en-US" dirty="0"/>
          </a:p>
        </p:txBody>
      </p:sp>
    </p:spTree>
    <p:extLst>
      <p:ext uri="{BB962C8B-B14F-4D97-AF65-F5344CB8AC3E}">
        <p14:creationId xmlns:p14="http://schemas.microsoft.com/office/powerpoint/2010/main" val="2891348766"/>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7 Test Your Knowledge Answers:</a:t>
            </a:r>
          </a:p>
          <a:p>
            <a:r>
              <a:rPr lang="en-US" dirty="0"/>
              <a:t>1. To keep track of budgeted amounts for income and expense, compared to actual</a:t>
            </a:r>
          </a:p>
          <a:p>
            <a:r>
              <a:rPr lang="en-US" dirty="0"/>
              <a:t>2. Budget vs Actual</a:t>
            </a:r>
          </a:p>
          <a:p>
            <a:r>
              <a:rPr lang="en-US" dirty="0"/>
              <a:t>3. How much over or under budget based on amounts and percentages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226</a:t>
            </a:fld>
            <a:endParaRPr lang="en-US" dirty="0"/>
          </a:p>
        </p:txBody>
      </p:sp>
    </p:spTree>
    <p:extLst>
      <p:ext uri="{BB962C8B-B14F-4D97-AF65-F5344CB8AC3E}">
        <p14:creationId xmlns:p14="http://schemas.microsoft.com/office/powerpoint/2010/main" val="3987507095"/>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227</a:t>
            </a:fld>
            <a:endParaRPr lang="en-US" dirty="0"/>
          </a:p>
        </p:txBody>
      </p:sp>
    </p:spTree>
    <p:extLst>
      <p:ext uri="{BB962C8B-B14F-4D97-AF65-F5344CB8AC3E}">
        <p14:creationId xmlns:p14="http://schemas.microsoft.com/office/powerpoint/2010/main" val="4217106547"/>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entering the expense section of the Budget.</a:t>
            </a:r>
          </a:p>
        </p:txBody>
      </p:sp>
      <p:sp>
        <p:nvSpPr>
          <p:cNvPr id="4" name="Slide Number Placeholder 3"/>
          <p:cNvSpPr>
            <a:spLocks noGrp="1"/>
          </p:cNvSpPr>
          <p:nvPr>
            <p:ph type="sldNum" sz="quarter" idx="5"/>
          </p:nvPr>
        </p:nvSpPr>
        <p:spPr/>
        <p:txBody>
          <a:bodyPr/>
          <a:lstStyle/>
          <a:p>
            <a:fld id="{E2DE14E9-89A5-4E6F-B442-F797FE62D1E5}" type="slidenum">
              <a:rPr lang="en-US" smtClean="0"/>
              <a:t>228</a:t>
            </a:fld>
            <a:endParaRPr lang="en-US" dirty="0"/>
          </a:p>
        </p:txBody>
      </p:sp>
    </p:spTree>
    <p:extLst>
      <p:ext uri="{BB962C8B-B14F-4D97-AF65-F5344CB8AC3E}">
        <p14:creationId xmlns:p14="http://schemas.microsoft.com/office/powerpoint/2010/main" val="608585201"/>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story this Budget is telling you. How much over or under budget are you in each category?</a:t>
            </a:r>
          </a:p>
          <a:p>
            <a:r>
              <a:rPr lang="en-US" dirty="0"/>
              <a:t>Notice the difference between the over budget amount and percentage of budget.</a:t>
            </a:r>
          </a:p>
          <a:p>
            <a:r>
              <a:rPr lang="en-US" dirty="0"/>
              <a:t>Explore the comparison options.</a:t>
            </a:r>
          </a:p>
        </p:txBody>
      </p:sp>
      <p:sp>
        <p:nvSpPr>
          <p:cNvPr id="4" name="Slide Number Placeholder 3"/>
          <p:cNvSpPr>
            <a:spLocks noGrp="1"/>
          </p:cNvSpPr>
          <p:nvPr>
            <p:ph type="sldNum" sz="quarter" idx="5"/>
          </p:nvPr>
        </p:nvSpPr>
        <p:spPr/>
        <p:txBody>
          <a:bodyPr/>
          <a:lstStyle/>
          <a:p>
            <a:fld id="{E2DE14E9-89A5-4E6F-B442-F797FE62D1E5}" type="slidenum">
              <a:rPr lang="en-US" smtClean="0"/>
              <a:t>229</a:t>
            </a:fld>
            <a:endParaRPr lang="en-US" dirty="0"/>
          </a:p>
        </p:txBody>
      </p:sp>
    </p:spTree>
    <p:extLst>
      <p:ext uri="{BB962C8B-B14F-4D97-AF65-F5344CB8AC3E}">
        <p14:creationId xmlns:p14="http://schemas.microsoft.com/office/powerpoint/2010/main" val="32055257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each student select the Bookkeeper/Accountant’s view. This keeps all students </a:t>
            </a:r>
          </a:p>
          <a:p>
            <a:r>
              <a:rPr lang="en-US" dirty="0"/>
              <a:t>on the same page with terminology and navigation titles.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a:t>
            </a:fld>
            <a:endParaRPr lang="en-US" dirty="0"/>
          </a:p>
        </p:txBody>
      </p:sp>
    </p:spTree>
    <p:extLst>
      <p:ext uri="{BB962C8B-B14F-4D97-AF65-F5344CB8AC3E}">
        <p14:creationId xmlns:p14="http://schemas.microsoft.com/office/powerpoint/2010/main" val="34997339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 columns “Over Budget” and “% of Budget”</a:t>
            </a:r>
          </a:p>
        </p:txBody>
      </p:sp>
      <p:sp>
        <p:nvSpPr>
          <p:cNvPr id="4" name="Slide Number Placeholder 3"/>
          <p:cNvSpPr>
            <a:spLocks noGrp="1"/>
          </p:cNvSpPr>
          <p:nvPr>
            <p:ph type="sldNum" sz="quarter" idx="5"/>
          </p:nvPr>
        </p:nvSpPr>
        <p:spPr/>
        <p:txBody>
          <a:bodyPr/>
          <a:lstStyle/>
          <a:p>
            <a:fld id="{E2DE14E9-89A5-4E6F-B442-F797FE62D1E5}" type="slidenum">
              <a:rPr lang="en-US" smtClean="0"/>
              <a:t>230</a:t>
            </a:fld>
            <a:endParaRPr lang="en-US" dirty="0"/>
          </a:p>
        </p:txBody>
      </p:sp>
    </p:spTree>
    <p:extLst>
      <p:ext uri="{BB962C8B-B14F-4D97-AF65-F5344CB8AC3E}">
        <p14:creationId xmlns:p14="http://schemas.microsoft.com/office/powerpoint/2010/main" val="2795069549"/>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Section 8 is all about the results. Our recommendation is to review as a group.</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This section provides insight and great discussion points.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This training is designed to provide a strong foundational understanding of the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QuickBooks Online application. The practical approach was intended to give students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a more hands on experience and expose them to the reality of industry.</a:t>
            </a:r>
          </a:p>
          <a:p>
            <a:pPr marL="0" marR="0" lvl="0" indent="0" algn="l" defTabSz="925313"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231</a:t>
            </a:fld>
            <a:endParaRPr lang="en-US"/>
          </a:p>
        </p:txBody>
      </p:sp>
    </p:spTree>
    <p:extLst>
      <p:ext uri="{BB962C8B-B14F-4D97-AF65-F5344CB8AC3E}">
        <p14:creationId xmlns:p14="http://schemas.microsoft.com/office/powerpoint/2010/main" val="1527131187"/>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final Balance Sheet and the story it tells. All bank and credit cards have been reconciled. </a:t>
            </a:r>
          </a:p>
          <a:p>
            <a:r>
              <a:rPr lang="en-US" dirty="0"/>
              <a:t>Cash on Hand is positive, and they can save each month.</a:t>
            </a:r>
          </a:p>
          <a:p>
            <a:r>
              <a:rPr lang="en-US" dirty="0"/>
              <a:t>Accounts Receivable is current and well managed.</a:t>
            </a:r>
          </a:p>
          <a:p>
            <a:r>
              <a:rPr lang="en-US" dirty="0"/>
              <a:t>Fixed Assets are accounted for and more.</a:t>
            </a:r>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232</a:t>
            </a:fld>
            <a:endParaRPr lang="en-US" dirty="0"/>
          </a:p>
        </p:txBody>
      </p:sp>
    </p:spTree>
    <p:extLst>
      <p:ext uri="{BB962C8B-B14F-4D97-AF65-F5344CB8AC3E}">
        <p14:creationId xmlns:p14="http://schemas.microsoft.com/office/powerpoint/2010/main" val="2645079516"/>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Accounts Payable is low</a:t>
            </a:r>
            <a:r>
              <a:rPr lang="en-US" dirty="0"/>
              <a:t>. Maybe they can stretch out the bills a little more and </a:t>
            </a:r>
          </a:p>
          <a:p>
            <a:r>
              <a:rPr lang="en-US" dirty="0"/>
              <a:t>keep cash in the bank longer. They keep the </a:t>
            </a:r>
            <a:r>
              <a:rPr lang="en-US" b="1" dirty="0"/>
              <a:t>credit card balance less than 30% </a:t>
            </a:r>
          </a:p>
          <a:p>
            <a:r>
              <a:rPr lang="en-US" dirty="0"/>
              <a:t>of their credit limit. This helps their credit score.</a:t>
            </a:r>
          </a:p>
          <a:p>
            <a:r>
              <a:rPr lang="en-US" b="1" dirty="0"/>
              <a:t>Long-Term debt is reasonable</a:t>
            </a:r>
            <a:r>
              <a:rPr lang="en-US" dirty="0"/>
              <a:t>. There is good debt and bad debt, good interest </a:t>
            </a:r>
          </a:p>
          <a:p>
            <a:r>
              <a:rPr lang="en-US" dirty="0"/>
              <a:t>and bad interest. </a:t>
            </a:r>
            <a:r>
              <a:rPr lang="en-US" b="1" dirty="0"/>
              <a:t>They are showing a net profit </a:t>
            </a:r>
            <a:r>
              <a:rPr lang="en-US" dirty="0"/>
              <a:t>and will need to discuss a tax </a:t>
            </a:r>
          </a:p>
          <a:p>
            <a:r>
              <a:rPr lang="en-US" dirty="0"/>
              <a:t>strategy with their tax professional.</a:t>
            </a:r>
          </a:p>
          <a:p>
            <a:r>
              <a:rPr lang="en-US" b="1" dirty="0"/>
              <a:t>Total Assets are much greater than total liabilities</a:t>
            </a:r>
            <a:r>
              <a:rPr lang="en-US" dirty="0"/>
              <a:t>. This means they are liquid and </a:t>
            </a:r>
          </a:p>
          <a:p>
            <a:r>
              <a:rPr lang="en-US" dirty="0"/>
              <a:t>have the means to pay all their debt. </a:t>
            </a:r>
          </a:p>
          <a:p>
            <a:r>
              <a:rPr lang="en-US" b="1" dirty="0"/>
              <a:t>Current Assets are greater than current liabilities</a:t>
            </a:r>
            <a:r>
              <a:rPr lang="en-US" dirty="0"/>
              <a:t>, the banks love to see this.</a:t>
            </a:r>
          </a:p>
          <a:p>
            <a:r>
              <a:rPr lang="en-US" b="1" dirty="0"/>
              <a:t>Total Assets match Total Liabilities and Equity</a:t>
            </a:r>
            <a:r>
              <a:rPr lang="en-US"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233</a:t>
            </a:fld>
            <a:endParaRPr lang="en-US" dirty="0"/>
          </a:p>
        </p:txBody>
      </p:sp>
    </p:spTree>
    <p:extLst>
      <p:ext uri="{BB962C8B-B14F-4D97-AF65-F5344CB8AC3E}">
        <p14:creationId xmlns:p14="http://schemas.microsoft.com/office/powerpoint/2010/main" val="2251876205"/>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discussion points. You can add your own.</a:t>
            </a:r>
          </a:p>
        </p:txBody>
      </p:sp>
      <p:sp>
        <p:nvSpPr>
          <p:cNvPr id="4" name="Slide Number Placeholder 3"/>
          <p:cNvSpPr>
            <a:spLocks noGrp="1"/>
          </p:cNvSpPr>
          <p:nvPr>
            <p:ph type="sldNum" sz="quarter" idx="5"/>
          </p:nvPr>
        </p:nvSpPr>
        <p:spPr/>
        <p:txBody>
          <a:bodyPr/>
          <a:lstStyle/>
          <a:p>
            <a:fld id="{E2DE14E9-89A5-4E6F-B442-F797FE62D1E5}" type="slidenum">
              <a:rPr lang="en-US" smtClean="0"/>
              <a:t>234</a:t>
            </a:fld>
            <a:endParaRPr lang="en-US" dirty="0"/>
          </a:p>
        </p:txBody>
      </p:sp>
    </p:spTree>
    <p:extLst>
      <p:ext uri="{BB962C8B-B14F-4D97-AF65-F5344CB8AC3E}">
        <p14:creationId xmlns:p14="http://schemas.microsoft.com/office/powerpoint/2010/main" val="2579746469"/>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Revenue is healthy.</a:t>
            </a:r>
          </a:p>
          <a:p>
            <a:r>
              <a:rPr lang="en-US" dirty="0"/>
              <a:t>Total direct costs are 12.18%. Direct costs are directly related to their services provided,</a:t>
            </a:r>
          </a:p>
          <a:p>
            <a:r>
              <a:rPr lang="en-US" dirty="0"/>
              <a:t>leaving a gross profit margin of 87.82%. This is the amount left to cover all other </a:t>
            </a:r>
          </a:p>
          <a:p>
            <a:r>
              <a:rPr lang="en-US" dirty="0"/>
              <a:t>expenses related to running their business.</a:t>
            </a:r>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235</a:t>
            </a:fld>
            <a:endParaRPr lang="en-US" dirty="0"/>
          </a:p>
        </p:txBody>
      </p:sp>
    </p:spTree>
    <p:extLst>
      <p:ext uri="{BB962C8B-B14F-4D97-AF65-F5344CB8AC3E}">
        <p14:creationId xmlns:p14="http://schemas.microsoft.com/office/powerpoint/2010/main" val="1606658174"/>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total for each category as a percentage of revenue.</a:t>
            </a:r>
          </a:p>
          <a:p>
            <a:r>
              <a:rPr lang="en-US" dirty="0"/>
              <a:t>Advertising is a little high for the first quarter in business. </a:t>
            </a:r>
          </a:p>
          <a:p>
            <a:r>
              <a:rPr lang="en-US" dirty="0"/>
              <a:t>They spent more on advertising to ramp up.</a:t>
            </a:r>
          </a:p>
          <a:p>
            <a:r>
              <a:rPr lang="en-US" dirty="0"/>
              <a:t>The partners were able to pay themselves in the form of guaranteed payments.</a:t>
            </a:r>
          </a:p>
          <a:p>
            <a:r>
              <a:rPr lang="en-US" dirty="0"/>
              <a:t>They see their accounting needs as an investment instead of an expense and</a:t>
            </a:r>
          </a:p>
          <a:p>
            <a:r>
              <a:rPr lang="en-US" dirty="0"/>
              <a:t>are willing to invest in the bookkeeping/accounting process for accurate information.</a:t>
            </a:r>
          </a:p>
          <a:p>
            <a:r>
              <a:rPr lang="en-US" dirty="0"/>
              <a:t>Net income is 59.24% which is outstanding for a young business. </a:t>
            </a:r>
          </a:p>
          <a:p>
            <a:r>
              <a:rPr lang="en-US" dirty="0"/>
              <a:t>How will they continue to maintain a healthy business?</a:t>
            </a:r>
          </a:p>
          <a:p>
            <a:r>
              <a:rPr lang="en-US" dirty="0"/>
              <a:t>Net income on the Profit &amp; Loss matches the Equity section of the Balance Sheet.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236</a:t>
            </a:fld>
            <a:endParaRPr lang="en-US" dirty="0"/>
          </a:p>
        </p:txBody>
      </p:sp>
    </p:spTree>
    <p:extLst>
      <p:ext uri="{BB962C8B-B14F-4D97-AF65-F5344CB8AC3E}">
        <p14:creationId xmlns:p14="http://schemas.microsoft.com/office/powerpoint/2010/main" val="3437601643"/>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your own additional discussion points!</a:t>
            </a:r>
          </a:p>
        </p:txBody>
      </p:sp>
      <p:sp>
        <p:nvSpPr>
          <p:cNvPr id="4" name="Slide Number Placeholder 3"/>
          <p:cNvSpPr>
            <a:spLocks noGrp="1"/>
          </p:cNvSpPr>
          <p:nvPr>
            <p:ph type="sldNum" sz="quarter" idx="5"/>
          </p:nvPr>
        </p:nvSpPr>
        <p:spPr/>
        <p:txBody>
          <a:bodyPr/>
          <a:lstStyle/>
          <a:p>
            <a:fld id="{E2DE14E9-89A5-4E6F-B442-F797FE62D1E5}" type="slidenum">
              <a:rPr lang="en-US" smtClean="0"/>
              <a:t>237</a:t>
            </a:fld>
            <a:endParaRPr lang="en-US" dirty="0"/>
          </a:p>
        </p:txBody>
      </p:sp>
    </p:spTree>
    <p:extLst>
      <p:ext uri="{BB962C8B-B14F-4D97-AF65-F5344CB8AC3E}">
        <p14:creationId xmlns:p14="http://schemas.microsoft.com/office/powerpoint/2010/main" val="1351135134"/>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Appendix</a:t>
            </a:r>
            <a:r>
              <a:rPr lang="en-US" baseline="0" dirty="0"/>
              <a:t> A is all about managing lists, recurring transactions, attachments and mileage.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238</a:t>
            </a:fld>
            <a:endParaRPr lang="en-US"/>
          </a:p>
        </p:txBody>
      </p:sp>
    </p:spTree>
    <p:extLst>
      <p:ext uri="{BB962C8B-B14F-4D97-AF65-F5344CB8AC3E}">
        <p14:creationId xmlns:p14="http://schemas.microsoft.com/office/powerpoint/2010/main" val="4195286208"/>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There are several lists to manage in QuickBooks® Online.</a:t>
            </a:r>
          </a:p>
          <a:p>
            <a:pPr eaLnBrk="1" hangingPunct="1"/>
            <a:r>
              <a:rPr lang="en-US" dirty="0"/>
              <a:t>Managing lists helps to make your input process more efficient.</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239</a:t>
            </a:fld>
            <a:endParaRPr lang="en-US"/>
          </a:p>
        </p:txBody>
      </p:sp>
    </p:spTree>
    <p:extLst>
      <p:ext uri="{BB962C8B-B14F-4D97-AF65-F5344CB8AC3E}">
        <p14:creationId xmlns:p14="http://schemas.microsoft.com/office/powerpoint/2010/main" val="2022823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Important! </a:t>
            </a:r>
            <a:r>
              <a:rPr lang="en-US" b="0" dirty="0"/>
              <a:t>We will not link accounts. Click </a:t>
            </a:r>
            <a:r>
              <a:rPr lang="en-US" b="1" dirty="0"/>
              <a:t>Skip for now.</a:t>
            </a:r>
          </a:p>
          <a:p>
            <a:r>
              <a:rPr lang="en-US" dirty="0"/>
              <a:t>Once you complete the setup process the application will navigate to the Dashboard.</a:t>
            </a:r>
          </a:p>
        </p:txBody>
      </p:sp>
      <p:sp>
        <p:nvSpPr>
          <p:cNvPr id="4" name="Slide Number Placeholder 3"/>
          <p:cNvSpPr>
            <a:spLocks noGrp="1"/>
          </p:cNvSpPr>
          <p:nvPr>
            <p:ph type="sldNum" sz="quarter" idx="5"/>
          </p:nvPr>
        </p:nvSpPr>
        <p:spPr/>
        <p:txBody>
          <a:bodyPr/>
          <a:lstStyle/>
          <a:p>
            <a:fld id="{E2DE14E9-89A5-4E6F-B442-F797FE62D1E5}" type="slidenum">
              <a:rPr lang="en-US" smtClean="0"/>
              <a:t>24</a:t>
            </a:fld>
            <a:endParaRPr lang="en-US" dirty="0"/>
          </a:p>
        </p:txBody>
      </p:sp>
    </p:spTree>
    <p:extLst>
      <p:ext uri="{BB962C8B-B14F-4D97-AF65-F5344CB8AC3E}">
        <p14:creationId xmlns:p14="http://schemas.microsoft.com/office/powerpoint/2010/main" val="946817857"/>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memorize a Bill, go to Recurring Transactions. Choose Bill as your transaction type. </a:t>
            </a:r>
          </a:p>
          <a:p>
            <a:r>
              <a:rPr lang="en-US" dirty="0"/>
              <a:t>How is this helpful?</a:t>
            </a:r>
          </a:p>
          <a:p>
            <a:r>
              <a:rPr lang="en-US" dirty="0"/>
              <a:t>In the Recurring Template window, we will name the memorized transaction, </a:t>
            </a:r>
          </a:p>
          <a:p>
            <a:r>
              <a:rPr lang="en-US" dirty="0"/>
              <a:t>choose whether to automate transaction entry, enter the Bill’s frequency and the next </a:t>
            </a:r>
          </a:p>
          <a:p>
            <a:r>
              <a:rPr lang="en-US" dirty="0"/>
              <a:t>transaction date. We can specify the number of payments remaining or the days in </a:t>
            </a:r>
          </a:p>
          <a:p>
            <a:r>
              <a:rPr lang="en-US" dirty="0"/>
              <a:t>advance to enter.  </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240</a:t>
            </a:fld>
            <a:endParaRPr lang="en-US"/>
          </a:p>
        </p:txBody>
      </p:sp>
    </p:spTree>
    <p:extLst>
      <p:ext uri="{BB962C8B-B14F-4D97-AF65-F5344CB8AC3E}">
        <p14:creationId xmlns:p14="http://schemas.microsoft.com/office/powerpoint/2010/main" val="203307533"/>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new recurring</a:t>
            </a:r>
            <a:r>
              <a:rPr lang="en-US" baseline="0" dirty="0"/>
              <a:t> transaction.</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241</a:t>
            </a:fld>
            <a:endParaRPr lang="en-US"/>
          </a:p>
        </p:txBody>
      </p:sp>
    </p:spTree>
    <p:extLst>
      <p:ext uri="{BB962C8B-B14F-4D97-AF65-F5344CB8AC3E}">
        <p14:creationId xmlns:p14="http://schemas.microsoft.com/office/powerpoint/2010/main" val="3348696940"/>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attach documents to most transactions.  </a:t>
            </a:r>
          </a:p>
        </p:txBody>
      </p:sp>
      <p:sp>
        <p:nvSpPr>
          <p:cNvPr id="4" name="Slide Number Placeholder 3"/>
          <p:cNvSpPr>
            <a:spLocks noGrp="1"/>
          </p:cNvSpPr>
          <p:nvPr>
            <p:ph type="sldNum" sz="quarter" idx="10"/>
          </p:nvPr>
        </p:nvSpPr>
        <p:spPr/>
        <p:txBody>
          <a:bodyPr/>
          <a:lstStyle/>
          <a:p>
            <a:fld id="{E2DE14E9-89A5-4E6F-B442-F797FE62D1E5}" type="slidenum">
              <a:rPr lang="en-US" smtClean="0"/>
              <a:t>242</a:t>
            </a:fld>
            <a:endParaRPr lang="en-US"/>
          </a:p>
        </p:txBody>
      </p:sp>
    </p:spTree>
    <p:extLst>
      <p:ext uri="{BB962C8B-B14F-4D97-AF65-F5344CB8AC3E}">
        <p14:creationId xmlns:p14="http://schemas.microsoft.com/office/powerpoint/2010/main" val="3232078656"/>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Mileage is a new feature added in 2019.</a:t>
            </a:r>
          </a:p>
          <a:p>
            <a:r>
              <a:rPr lang="en-US" dirty="0"/>
              <a:t>Point out that mileage can be automatically tracked using the </a:t>
            </a:r>
          </a:p>
          <a:p>
            <a:r>
              <a:rPr lang="en-US" dirty="0"/>
              <a:t>QuickBooks Online mobile app.</a:t>
            </a:r>
          </a:p>
        </p:txBody>
      </p:sp>
      <p:sp>
        <p:nvSpPr>
          <p:cNvPr id="4" name="Slide Number Placeholder 3"/>
          <p:cNvSpPr>
            <a:spLocks noGrp="1"/>
          </p:cNvSpPr>
          <p:nvPr>
            <p:ph type="sldNum" sz="quarter" idx="5"/>
          </p:nvPr>
        </p:nvSpPr>
        <p:spPr/>
        <p:txBody>
          <a:bodyPr/>
          <a:lstStyle/>
          <a:p>
            <a:fld id="{E2DE14E9-89A5-4E6F-B442-F797FE62D1E5}" type="slidenum">
              <a:rPr lang="en-US" smtClean="0"/>
              <a:t>243</a:t>
            </a:fld>
            <a:endParaRPr lang="en-US" dirty="0"/>
          </a:p>
        </p:txBody>
      </p:sp>
    </p:spTree>
    <p:extLst>
      <p:ext uri="{BB962C8B-B14F-4D97-AF65-F5344CB8AC3E}">
        <p14:creationId xmlns:p14="http://schemas.microsoft.com/office/powerpoint/2010/main" val="2981849658"/>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Appendix B refers to the Glossary of terms and keyboard shortcuts.</a:t>
            </a:r>
          </a:p>
        </p:txBody>
      </p:sp>
      <p:sp>
        <p:nvSpPr>
          <p:cNvPr id="4" name="Slide Number Placeholder 3"/>
          <p:cNvSpPr>
            <a:spLocks noGrp="1"/>
          </p:cNvSpPr>
          <p:nvPr>
            <p:ph type="sldNum" sz="quarter" idx="10"/>
          </p:nvPr>
        </p:nvSpPr>
        <p:spPr/>
        <p:txBody>
          <a:bodyPr/>
          <a:lstStyle/>
          <a:p>
            <a:fld id="{E2DE14E9-89A5-4E6F-B442-F797FE62D1E5}" type="slidenum">
              <a:rPr lang="en-US" smtClean="0"/>
              <a:t>244</a:t>
            </a:fld>
            <a:endParaRPr lang="en-US"/>
          </a:p>
        </p:txBody>
      </p:sp>
    </p:spTree>
    <p:extLst>
      <p:ext uri="{BB962C8B-B14F-4D97-AF65-F5344CB8AC3E}">
        <p14:creationId xmlns:p14="http://schemas.microsoft.com/office/powerpoint/2010/main" val="758225629"/>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glossary of commonly used accounting and reporting terms.</a:t>
            </a:r>
          </a:p>
        </p:txBody>
      </p:sp>
      <p:sp>
        <p:nvSpPr>
          <p:cNvPr id="4" name="Slide Number Placeholder 3"/>
          <p:cNvSpPr>
            <a:spLocks noGrp="1"/>
          </p:cNvSpPr>
          <p:nvPr>
            <p:ph type="sldNum" sz="quarter" idx="10"/>
          </p:nvPr>
        </p:nvSpPr>
        <p:spPr/>
        <p:txBody>
          <a:bodyPr/>
          <a:lstStyle/>
          <a:p>
            <a:fld id="{E2DE14E9-89A5-4E6F-B442-F797FE62D1E5}" type="slidenum">
              <a:rPr lang="en-US" smtClean="0"/>
              <a:t>245</a:t>
            </a:fld>
            <a:endParaRPr lang="en-US" dirty="0"/>
          </a:p>
        </p:txBody>
      </p:sp>
    </p:spTree>
    <p:extLst>
      <p:ext uri="{BB962C8B-B14F-4D97-AF65-F5344CB8AC3E}">
        <p14:creationId xmlns:p14="http://schemas.microsoft.com/office/powerpoint/2010/main" val="2590194805"/>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246</a:t>
            </a:fld>
            <a:endParaRPr lang="en-US" dirty="0"/>
          </a:p>
        </p:txBody>
      </p:sp>
    </p:spTree>
    <p:extLst>
      <p:ext uri="{BB962C8B-B14F-4D97-AF65-F5344CB8AC3E}">
        <p14:creationId xmlns:p14="http://schemas.microsoft.com/office/powerpoint/2010/main" val="2900639712"/>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247</a:t>
            </a:fld>
            <a:endParaRPr lang="en-US" dirty="0"/>
          </a:p>
        </p:txBody>
      </p:sp>
    </p:spTree>
    <p:extLst>
      <p:ext uri="{BB962C8B-B14F-4D97-AF65-F5344CB8AC3E}">
        <p14:creationId xmlns:p14="http://schemas.microsoft.com/office/powerpoint/2010/main" val="1181366531"/>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keyboard shortcuts to quickly navigate or use specific functions.  </a:t>
            </a:r>
          </a:p>
          <a:p>
            <a:r>
              <a:rPr lang="en-US" dirty="0"/>
              <a:t>Note:  The shortcuts are browser dependent and may not function </a:t>
            </a:r>
          </a:p>
          <a:p>
            <a:r>
              <a:rPr lang="en-US" dirty="0"/>
              <a:t>with certain browsers.</a:t>
            </a:r>
          </a:p>
        </p:txBody>
      </p:sp>
      <p:sp>
        <p:nvSpPr>
          <p:cNvPr id="4" name="Slide Number Placeholder 3"/>
          <p:cNvSpPr>
            <a:spLocks noGrp="1"/>
          </p:cNvSpPr>
          <p:nvPr>
            <p:ph type="sldNum" sz="quarter" idx="10"/>
          </p:nvPr>
        </p:nvSpPr>
        <p:spPr/>
        <p:txBody>
          <a:bodyPr/>
          <a:lstStyle/>
          <a:p>
            <a:fld id="{E2DE14E9-89A5-4E6F-B442-F797FE62D1E5}" type="slidenum">
              <a:rPr lang="en-US" smtClean="0"/>
              <a:t>248</a:t>
            </a:fld>
            <a:endParaRPr lang="en-US"/>
          </a:p>
        </p:txBody>
      </p:sp>
    </p:spTree>
    <p:extLst>
      <p:ext uri="{BB962C8B-B14F-4D97-AF65-F5344CB8AC3E}">
        <p14:creationId xmlns:p14="http://schemas.microsoft.com/office/powerpoint/2010/main" val="720138485"/>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Appendix C provides several resources including quick accounting reviews.</a:t>
            </a:r>
          </a:p>
        </p:txBody>
      </p:sp>
      <p:sp>
        <p:nvSpPr>
          <p:cNvPr id="4" name="Slide Number Placeholder 3"/>
          <p:cNvSpPr>
            <a:spLocks noGrp="1"/>
          </p:cNvSpPr>
          <p:nvPr>
            <p:ph type="sldNum" sz="quarter" idx="5"/>
          </p:nvPr>
        </p:nvSpPr>
        <p:spPr/>
        <p:txBody>
          <a:bodyPr/>
          <a:lstStyle/>
          <a:p>
            <a:fld id="{E2DE14E9-89A5-4E6F-B442-F797FE62D1E5}" type="slidenum">
              <a:rPr lang="en-US" smtClean="0"/>
              <a:t>249</a:t>
            </a:fld>
            <a:endParaRPr lang="en-US" dirty="0"/>
          </a:p>
        </p:txBody>
      </p:sp>
    </p:spTree>
    <p:extLst>
      <p:ext uri="{BB962C8B-B14F-4D97-AF65-F5344CB8AC3E}">
        <p14:creationId xmlns:p14="http://schemas.microsoft.com/office/powerpoint/2010/main" val="302682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little background about TAD Gaming and its owners. Whether you use the Case Study Activities or not, students will be</a:t>
            </a:r>
          </a:p>
          <a:p>
            <a:r>
              <a:rPr lang="en-US" dirty="0"/>
              <a:t>more engaged if they have a story to follow and understand how each function relates to a real business.</a:t>
            </a:r>
          </a:p>
        </p:txBody>
      </p:sp>
      <p:sp>
        <p:nvSpPr>
          <p:cNvPr id="4" name="Slide Number Placeholder 3"/>
          <p:cNvSpPr>
            <a:spLocks noGrp="1"/>
          </p:cNvSpPr>
          <p:nvPr>
            <p:ph type="sldNum" sz="quarter" idx="5"/>
          </p:nvPr>
        </p:nvSpPr>
        <p:spPr/>
        <p:txBody>
          <a:bodyPr/>
          <a:lstStyle/>
          <a:p>
            <a:fld id="{E2DE14E9-89A5-4E6F-B442-F797FE62D1E5}" type="slidenum">
              <a:rPr lang="en-US" smtClean="0"/>
              <a:t>25</a:t>
            </a:fld>
            <a:endParaRPr lang="en-US" dirty="0"/>
          </a:p>
        </p:txBody>
      </p:sp>
    </p:spTree>
    <p:extLst>
      <p:ext uri="{BB962C8B-B14F-4D97-AF65-F5344CB8AC3E}">
        <p14:creationId xmlns:p14="http://schemas.microsoft.com/office/powerpoint/2010/main" val="1566790627"/>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T-accounts help us to understand debits and credits. </a:t>
            </a:r>
          </a:p>
          <a:p>
            <a:r>
              <a:rPr lang="en-US" dirty="0"/>
              <a:t>Assets, Liabilities, Equity = Balance Sheet Report</a:t>
            </a:r>
          </a:p>
          <a:p>
            <a:r>
              <a:rPr lang="en-US" dirty="0"/>
              <a:t>Income, Expense = Profit &amp; Loss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250</a:t>
            </a:fld>
            <a:endParaRPr lang="en-US" dirty="0"/>
          </a:p>
        </p:txBody>
      </p:sp>
    </p:spTree>
    <p:extLst>
      <p:ext uri="{BB962C8B-B14F-4D97-AF65-F5344CB8AC3E}">
        <p14:creationId xmlns:p14="http://schemas.microsoft.com/office/powerpoint/2010/main" val="2686928133"/>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quick account review about assets, liabilities and equity.</a:t>
            </a:r>
          </a:p>
          <a:p>
            <a:r>
              <a:rPr lang="en-US" dirty="0"/>
              <a:t>This can be used to tie the Chart of Accounts to the different categories.</a:t>
            </a:r>
          </a:p>
          <a:p>
            <a:r>
              <a:rPr lang="en-US" dirty="0"/>
              <a:t>The Chart of Accounts populates the Balance Sheet and Profit &amp; Loss reports.</a:t>
            </a:r>
          </a:p>
        </p:txBody>
      </p:sp>
      <p:sp>
        <p:nvSpPr>
          <p:cNvPr id="4" name="Slide Number Placeholder 3"/>
          <p:cNvSpPr>
            <a:spLocks noGrp="1"/>
          </p:cNvSpPr>
          <p:nvPr>
            <p:ph type="sldNum" sz="quarter" idx="5"/>
          </p:nvPr>
        </p:nvSpPr>
        <p:spPr/>
        <p:txBody>
          <a:bodyPr/>
          <a:lstStyle/>
          <a:p>
            <a:fld id="{E2DE14E9-89A5-4E6F-B442-F797FE62D1E5}" type="slidenum">
              <a:rPr lang="en-US" smtClean="0"/>
              <a:t>251</a:t>
            </a:fld>
            <a:endParaRPr lang="en-US" dirty="0"/>
          </a:p>
        </p:txBody>
      </p:sp>
    </p:spTree>
    <p:extLst>
      <p:ext uri="{BB962C8B-B14F-4D97-AF65-F5344CB8AC3E}">
        <p14:creationId xmlns:p14="http://schemas.microsoft.com/office/powerpoint/2010/main" val="1061956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TAD Gaming is a Multiple Member LLC and files taxes as a partnership.</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26</a:t>
            </a:fld>
            <a:endParaRPr lang="en-US" dirty="0"/>
          </a:p>
        </p:txBody>
      </p:sp>
    </p:spTree>
    <p:extLst>
      <p:ext uri="{BB962C8B-B14F-4D97-AF65-F5344CB8AC3E}">
        <p14:creationId xmlns:p14="http://schemas.microsoft.com/office/powerpoint/2010/main" val="1601446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information how partners receive payments. </a:t>
            </a:r>
          </a:p>
        </p:txBody>
      </p:sp>
      <p:sp>
        <p:nvSpPr>
          <p:cNvPr id="4" name="Slide Number Placeholder 3"/>
          <p:cNvSpPr>
            <a:spLocks noGrp="1"/>
          </p:cNvSpPr>
          <p:nvPr>
            <p:ph type="sldNum" sz="quarter" idx="5"/>
          </p:nvPr>
        </p:nvSpPr>
        <p:spPr/>
        <p:txBody>
          <a:bodyPr/>
          <a:lstStyle/>
          <a:p>
            <a:fld id="{E2DE14E9-89A5-4E6F-B442-F797FE62D1E5}" type="slidenum">
              <a:rPr lang="en-US" smtClean="0"/>
              <a:t>27</a:t>
            </a:fld>
            <a:endParaRPr lang="en-US" dirty="0"/>
          </a:p>
        </p:txBody>
      </p:sp>
    </p:spTree>
    <p:extLst>
      <p:ext uri="{BB962C8B-B14F-4D97-AF65-F5344CB8AC3E}">
        <p14:creationId xmlns:p14="http://schemas.microsoft.com/office/powerpoint/2010/main" val="3257635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00"/>
                </a:highlight>
              </a:rPr>
              <a:t>When in industry, you may need to import data from existing accounting software. We will not </a:t>
            </a:r>
          </a:p>
          <a:p>
            <a:r>
              <a:rPr lang="en-US" dirty="0">
                <a:highlight>
                  <a:srgbClr val="FFFF00"/>
                </a:highlight>
              </a:rPr>
              <a:t>do this during this training, but it is an important feature students need to be aware of.</a:t>
            </a:r>
          </a:p>
          <a:p>
            <a:endParaRPr lang="en-US" dirty="0">
              <a:highlight>
                <a:srgbClr val="FFFF00"/>
              </a:highlight>
            </a:endParaRPr>
          </a:p>
          <a:p>
            <a:r>
              <a:rPr lang="en-US" dirty="0">
                <a:highlight>
                  <a:srgbClr val="FFFF00"/>
                </a:highlight>
              </a:rPr>
              <a:t>If you are using a desktop version of QuickBooks®, you can import data automatically into QuickBooks® Online.</a:t>
            </a:r>
            <a:r>
              <a:rPr lang="en-US" baseline="0" dirty="0">
                <a:highlight>
                  <a:srgbClr val="FFFF00"/>
                </a:highlight>
              </a:rPr>
              <a:t> </a:t>
            </a:r>
          </a:p>
          <a:p>
            <a:r>
              <a:rPr lang="en-US" baseline="0" dirty="0">
                <a:highlight>
                  <a:srgbClr val="FFFF00"/>
                </a:highlight>
              </a:rPr>
              <a:t>Caution, read the step-by-step instructions carefully. </a:t>
            </a:r>
          </a:p>
          <a:p>
            <a:r>
              <a:rPr lang="en-US" baseline="0" dirty="0">
                <a:highlight>
                  <a:srgbClr val="FFFF00"/>
                </a:highlight>
              </a:rPr>
              <a:t>Review the list of transaction types that do not automatically convert, how to check the data integrity, and </a:t>
            </a:r>
          </a:p>
          <a:p>
            <a:r>
              <a:rPr lang="en-US" baseline="0" dirty="0">
                <a:highlight>
                  <a:srgbClr val="FFFF00"/>
                </a:highlight>
              </a:rPr>
              <a:t>what to do if the conversion does not work. </a:t>
            </a:r>
          </a:p>
          <a:p>
            <a:r>
              <a:rPr lang="en-US" b="1" baseline="0" dirty="0">
                <a:highlight>
                  <a:srgbClr val="FFFF00"/>
                </a:highlight>
              </a:rPr>
              <a:t>(Inform students  we will not import from desktop when using the Case Study Activities. This is informational only.)</a:t>
            </a:r>
          </a:p>
          <a:p>
            <a:r>
              <a:rPr lang="en-US" dirty="0">
                <a:highlight>
                  <a:srgbClr val="FFFF00"/>
                </a:highlight>
              </a:rPr>
              <a:t>Instructors! This is an important skill set and feature to know about. Many business owners</a:t>
            </a:r>
          </a:p>
          <a:p>
            <a:r>
              <a:rPr lang="en-US" dirty="0">
                <a:highlight>
                  <a:srgbClr val="FFFF00"/>
                </a:highlight>
              </a:rPr>
              <a:t>are transitioning from QB Desktop to QBO or start their business with QuickBooks Online.</a:t>
            </a:r>
          </a:p>
          <a:p>
            <a:endParaRPr lang="en-US" dirty="0">
              <a:highlight>
                <a:srgbClr val="FFFF00"/>
              </a:highlight>
            </a:endParaRPr>
          </a:p>
          <a:p>
            <a:r>
              <a:rPr lang="en-US" dirty="0">
                <a:highlight>
                  <a:srgbClr val="FFFF00"/>
                </a:highlight>
              </a:rPr>
              <a:t>Hint: Know how to access this feature.</a:t>
            </a:r>
          </a:p>
          <a:p>
            <a:r>
              <a:rPr lang="en-US" dirty="0">
                <a:highlight>
                  <a:srgbClr val="FFFF00"/>
                </a:highlight>
              </a:rPr>
              <a:t>Once we create a new company</a:t>
            </a:r>
            <a:r>
              <a:rPr lang="en-US" baseline="0" dirty="0">
                <a:highlight>
                  <a:srgbClr val="FFFF00"/>
                </a:highlight>
              </a:rPr>
              <a:t> </a:t>
            </a:r>
            <a:r>
              <a:rPr lang="en-US" dirty="0">
                <a:highlight>
                  <a:srgbClr val="FFFF00"/>
                </a:highlight>
              </a:rPr>
              <a:t>from scratch, some additional setup will be necessary.</a:t>
            </a:r>
          </a:p>
          <a:p>
            <a:endParaRPr lang="en-US" dirty="0">
              <a:highlight>
                <a:srgbClr val="FFFF00"/>
              </a:highlight>
            </a:endParaRPr>
          </a:p>
          <a:p>
            <a:endParaRPr lang="en-US" dirty="0">
              <a:highlight>
                <a:srgbClr val="FFFF00"/>
              </a:highlight>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28</a:t>
            </a:fld>
            <a:endParaRPr lang="en-US"/>
          </a:p>
        </p:txBody>
      </p:sp>
    </p:spTree>
    <p:extLst>
      <p:ext uri="{BB962C8B-B14F-4D97-AF65-F5344CB8AC3E}">
        <p14:creationId xmlns:p14="http://schemas.microsoft.com/office/powerpoint/2010/main" val="1508071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option to watch a short video. It should address any questions you may have </a:t>
            </a:r>
          </a:p>
          <a:p>
            <a:r>
              <a:rPr lang="en-US" dirty="0"/>
              <a:t>about importing data from an existing QuickBooks Desktop file.</a:t>
            </a:r>
          </a:p>
        </p:txBody>
      </p:sp>
      <p:sp>
        <p:nvSpPr>
          <p:cNvPr id="4" name="Slide Number Placeholder 3"/>
          <p:cNvSpPr>
            <a:spLocks noGrp="1"/>
          </p:cNvSpPr>
          <p:nvPr>
            <p:ph type="sldNum" sz="quarter" idx="10"/>
          </p:nvPr>
        </p:nvSpPr>
        <p:spPr/>
        <p:txBody>
          <a:bodyPr/>
          <a:lstStyle/>
          <a:p>
            <a:fld id="{E2DE14E9-89A5-4E6F-B442-F797FE62D1E5}" type="slidenum">
              <a:rPr lang="en-US" smtClean="0"/>
              <a:t>29</a:t>
            </a:fld>
            <a:endParaRPr lang="en-US"/>
          </a:p>
        </p:txBody>
      </p:sp>
    </p:spTree>
    <p:extLst>
      <p:ext uri="{BB962C8B-B14F-4D97-AF65-F5344CB8AC3E}">
        <p14:creationId xmlns:p14="http://schemas.microsoft.com/office/powerpoint/2010/main" val="1316881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Copyright. The student guide .pdf is the students to keep and not to share.</a:t>
            </a:r>
          </a:p>
        </p:txBody>
      </p:sp>
      <p:sp>
        <p:nvSpPr>
          <p:cNvPr id="4" name="Slide Number Placeholder 3"/>
          <p:cNvSpPr>
            <a:spLocks noGrp="1"/>
          </p:cNvSpPr>
          <p:nvPr>
            <p:ph type="sldNum" sz="quarter" idx="10"/>
          </p:nvPr>
        </p:nvSpPr>
        <p:spPr/>
        <p:txBody>
          <a:bodyPr/>
          <a:lstStyle/>
          <a:p>
            <a:fld id="{E2DE14E9-89A5-4E6F-B442-F797FE62D1E5}" type="slidenum">
              <a:rPr lang="en-US" smtClean="0"/>
              <a:t>3</a:t>
            </a:fld>
            <a:endParaRPr lang="en-US" dirty="0"/>
          </a:p>
        </p:txBody>
      </p:sp>
    </p:spTree>
    <p:extLst>
      <p:ext uri="{BB962C8B-B14F-4D97-AF65-F5344CB8AC3E}">
        <p14:creationId xmlns:p14="http://schemas.microsoft.com/office/powerpoint/2010/main" val="37905890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Importing data can be a seamless process; however, problems may occur. It is essential that data integrity be confirmed. </a:t>
            </a:r>
          </a:p>
        </p:txBody>
      </p:sp>
      <p:sp>
        <p:nvSpPr>
          <p:cNvPr id="4" name="Slide Number Placeholder 3"/>
          <p:cNvSpPr>
            <a:spLocks noGrp="1"/>
          </p:cNvSpPr>
          <p:nvPr>
            <p:ph type="sldNum" sz="quarter" idx="10"/>
          </p:nvPr>
        </p:nvSpPr>
        <p:spPr/>
        <p:txBody>
          <a:bodyPr/>
          <a:lstStyle/>
          <a:p>
            <a:fld id="{E2DE14E9-89A5-4E6F-B442-F797FE62D1E5}" type="slidenum">
              <a:rPr lang="en-US" smtClean="0"/>
              <a:t>30</a:t>
            </a:fld>
            <a:endParaRPr lang="en-US"/>
          </a:p>
        </p:txBody>
      </p:sp>
    </p:spTree>
    <p:extLst>
      <p:ext uri="{BB962C8B-B14F-4D97-AF65-F5344CB8AC3E}">
        <p14:creationId xmlns:p14="http://schemas.microsoft.com/office/powerpoint/2010/main" val="15651078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that the left navigation bar remains constant when changing windows. </a:t>
            </a:r>
          </a:p>
          <a:p>
            <a:pPr fontAlgn="base"/>
            <a:r>
              <a:rPr lang="en-US" dirty="0"/>
              <a:t>Centers to maintain customer and vendor information, track sales, access reports, </a:t>
            </a:r>
          </a:p>
          <a:p>
            <a:pPr fontAlgn="base"/>
            <a:r>
              <a:rPr lang="en-US" dirty="0"/>
              <a:t>etc. are accessed from this location. Remind students that they cannot hurt anything </a:t>
            </a:r>
          </a:p>
          <a:p>
            <a:pPr fontAlgn="base"/>
            <a:r>
              <a:rPr lang="en-US" dirty="0"/>
              <a:t>by clicking and checking out the various centers in their individual subscriptions</a:t>
            </a:r>
          </a:p>
          <a:p>
            <a:pPr fontAlgn="base"/>
            <a:r>
              <a:rPr lang="en-US" dirty="0"/>
              <a:t>(or using Intuit’s test drive company </a:t>
            </a:r>
            <a:r>
              <a:rPr lang="en-US" sz="1200" b="1" dirty="0">
                <a:solidFill>
                  <a:srgbClr val="0000FF"/>
                </a:solidFill>
                <a:hlinkClick r:id="rId3">
                  <a:extLst>
                    <a:ext uri="{A12FA001-AC4F-418D-AE19-62706E023703}">
                      <ahyp:hlinkClr xmlns:ahyp="http://schemas.microsoft.com/office/drawing/2018/hyperlinkcolor" val="tx"/>
                    </a:ext>
                  </a:extLst>
                </a:hlinkClick>
              </a:rPr>
              <a:t>http://qbo.intuit.com/redir/testdrive</a:t>
            </a:r>
            <a:r>
              <a:rPr lang="en-US" sz="1200" b="1" dirty="0">
                <a:solidFill>
                  <a:srgbClr val="0000FF"/>
                </a:solidFill>
              </a:rPr>
              <a:t>)</a:t>
            </a:r>
            <a:r>
              <a:rPr lang="en-US" dirty="0"/>
              <a:t>. </a:t>
            </a:r>
          </a:p>
          <a:p>
            <a:pPr fontAlgn="base"/>
            <a:r>
              <a:rPr lang="en-US" dirty="0"/>
              <a:t>The key areas to focus on for this training are Dashboard, Transactions, Expenses, </a:t>
            </a:r>
          </a:p>
          <a:p>
            <a:pPr fontAlgn="base"/>
            <a:r>
              <a:rPr lang="en-US" dirty="0"/>
              <a:t>Invoicing, and Reports.</a:t>
            </a:r>
          </a:p>
          <a:p>
            <a:pPr fontAlgn="base"/>
            <a:r>
              <a:rPr lang="en-US" b="1" dirty="0"/>
              <a:t>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31</a:t>
            </a:fld>
            <a:endParaRPr lang="en-US"/>
          </a:p>
        </p:txBody>
      </p:sp>
    </p:spTree>
    <p:extLst>
      <p:ext uri="{BB962C8B-B14F-4D97-AF65-F5344CB8AC3E}">
        <p14:creationId xmlns:p14="http://schemas.microsoft.com/office/powerpoint/2010/main" val="29767912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the + New menu remains constant when changing windows in the application. </a:t>
            </a:r>
          </a:p>
          <a:p>
            <a:pPr fontAlgn="base"/>
            <a:r>
              <a:rPr lang="en-US" dirty="0"/>
              <a:t>Explain that this is where transactions are entered manually in a company file. </a:t>
            </a:r>
          </a:p>
          <a:p>
            <a:r>
              <a:rPr lang="en-US" dirty="0"/>
              <a:t>(Students need to know how to access various features and this knowledge will be</a:t>
            </a:r>
          </a:p>
          <a:p>
            <a:r>
              <a:rPr lang="en-US" dirty="0"/>
              <a:t>necessary when using the Case Study Activities.)</a:t>
            </a:r>
          </a:p>
        </p:txBody>
      </p:sp>
      <p:sp>
        <p:nvSpPr>
          <p:cNvPr id="4" name="Slide Number Placeholder 3"/>
          <p:cNvSpPr>
            <a:spLocks noGrp="1"/>
          </p:cNvSpPr>
          <p:nvPr>
            <p:ph type="sldNum" sz="quarter" idx="5"/>
          </p:nvPr>
        </p:nvSpPr>
        <p:spPr/>
        <p:txBody>
          <a:bodyPr/>
          <a:lstStyle/>
          <a:p>
            <a:fld id="{E2DE14E9-89A5-4E6F-B442-F797FE62D1E5}" type="slidenum">
              <a:rPr lang="en-US" smtClean="0"/>
              <a:t>32</a:t>
            </a:fld>
            <a:endParaRPr lang="en-US" dirty="0"/>
          </a:p>
        </p:txBody>
      </p:sp>
    </p:spTree>
    <p:extLst>
      <p:ext uri="{BB962C8B-B14F-4D97-AF65-F5344CB8AC3E}">
        <p14:creationId xmlns:p14="http://schemas.microsoft.com/office/powerpoint/2010/main" val="14573922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the search feature and discuss how it is used to locate transactions and </a:t>
            </a:r>
          </a:p>
          <a:p>
            <a:pPr fontAlgn="base"/>
            <a:r>
              <a:rPr lang="en-US" dirty="0"/>
              <a:t>information within the company file. One common use of the search feature is to </a:t>
            </a:r>
          </a:p>
          <a:p>
            <a:pPr fontAlgn="base"/>
            <a:r>
              <a:rPr lang="en-US" dirty="0"/>
              <a:t>pull up a list of recent transactions for easy access. </a:t>
            </a:r>
          </a:p>
          <a:p>
            <a:pPr fontAlgn="base"/>
            <a:r>
              <a:rPr lang="en-US" dirty="0"/>
              <a:t>Use the advanced search to quickly find transactions using filters. </a:t>
            </a:r>
          </a:p>
          <a:p>
            <a:pPr fontAlgn="base"/>
            <a:r>
              <a:rPr lang="en-US" dirty="0"/>
              <a:t>This feature is widely used by bookkeepers and business owners.</a:t>
            </a:r>
          </a:p>
          <a:p>
            <a:endParaRPr lang="en-US" dirty="0"/>
          </a:p>
          <a:p>
            <a:r>
              <a:rPr lang="en-US" dirty="0"/>
              <a:t>Hint:</a:t>
            </a:r>
          </a:p>
          <a:p>
            <a:r>
              <a:rPr lang="en-US" dirty="0"/>
              <a:t>Know how to locate this feature.</a:t>
            </a:r>
          </a:p>
        </p:txBody>
      </p:sp>
      <p:sp>
        <p:nvSpPr>
          <p:cNvPr id="4" name="Slide Number Placeholder 3"/>
          <p:cNvSpPr>
            <a:spLocks noGrp="1"/>
          </p:cNvSpPr>
          <p:nvPr>
            <p:ph type="sldNum" sz="quarter" idx="5"/>
          </p:nvPr>
        </p:nvSpPr>
        <p:spPr/>
        <p:txBody>
          <a:bodyPr/>
          <a:lstStyle/>
          <a:p>
            <a:fld id="{E2DE14E9-89A5-4E6F-B442-F797FE62D1E5}" type="slidenum">
              <a:rPr lang="en-US" smtClean="0"/>
              <a:t>33</a:t>
            </a:fld>
            <a:endParaRPr lang="en-US" dirty="0"/>
          </a:p>
        </p:txBody>
      </p:sp>
    </p:spTree>
    <p:extLst>
      <p:ext uri="{BB962C8B-B14F-4D97-AF65-F5344CB8AC3E}">
        <p14:creationId xmlns:p14="http://schemas.microsoft.com/office/powerpoint/2010/main" val="29569481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that the Gear settings icon is where we access company settings, maintain </a:t>
            </a:r>
          </a:p>
          <a:p>
            <a:r>
              <a:rPr lang="en-US" sz="1200" kern="1200" dirty="0">
                <a:solidFill>
                  <a:schemeClr val="tx1"/>
                </a:solidFill>
                <a:effectLst/>
                <a:latin typeface="+mn-lt"/>
                <a:ea typeface="+mn-ea"/>
                <a:cs typeface="+mn-cs"/>
              </a:rPr>
              <a:t>default information, manage users and lists, and reconcile our accounts. </a:t>
            </a:r>
          </a:p>
          <a:p>
            <a:r>
              <a:rPr lang="en-US" sz="1200" kern="1200" dirty="0">
                <a:solidFill>
                  <a:schemeClr val="tx1"/>
                </a:solidFill>
                <a:effectLst/>
                <a:latin typeface="+mn-lt"/>
                <a:ea typeface="+mn-ea"/>
                <a:cs typeface="+mn-cs"/>
              </a:rPr>
              <a:t>Students will need to know how to access these features when using the</a:t>
            </a:r>
          </a:p>
          <a:p>
            <a:r>
              <a:rPr lang="en-US" sz="1200" kern="1200" dirty="0">
                <a:solidFill>
                  <a:schemeClr val="tx1"/>
                </a:solidFill>
                <a:effectLst/>
                <a:latin typeface="+mn-lt"/>
                <a:ea typeface="+mn-ea"/>
                <a:cs typeface="+mn-cs"/>
              </a:rPr>
              <a:t>Case Study Activities.</a:t>
            </a:r>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34</a:t>
            </a:fld>
            <a:endParaRPr lang="en-US" dirty="0"/>
          </a:p>
        </p:txBody>
      </p:sp>
    </p:spTree>
    <p:extLst>
      <p:ext uri="{BB962C8B-B14F-4D97-AF65-F5344CB8AC3E}">
        <p14:creationId xmlns:p14="http://schemas.microsoft.com/office/powerpoint/2010/main" val="4291712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the basic functionality of each area of the dashboard. The manual expands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this if you need additional assistance.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how to move around in the software to provide a visual of where to 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explore. (You can use your free QBO subscription to demo navigation or the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Intuit test drive company, which has data populated.)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how QuickBooks uses graphs to help track information about the company.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endParaRPr lang="en-US" dirty="0"/>
          </a:p>
          <a:p>
            <a:r>
              <a:rPr lang="en-US" dirty="0"/>
              <a:t>Hint: </a:t>
            </a:r>
          </a:p>
          <a:p>
            <a:r>
              <a:rPr lang="en-US" dirty="0"/>
              <a:t>Identify graphs and features found on the Dashboard including Invoices, </a:t>
            </a:r>
          </a:p>
          <a:p>
            <a:r>
              <a:rPr lang="en-US" dirty="0"/>
              <a:t>Expenses, Sales info, etc. This is where you can see an overview of your company.</a:t>
            </a:r>
          </a:p>
        </p:txBody>
      </p:sp>
      <p:sp>
        <p:nvSpPr>
          <p:cNvPr id="4" name="Slide Number Placeholder 3"/>
          <p:cNvSpPr>
            <a:spLocks noGrp="1"/>
          </p:cNvSpPr>
          <p:nvPr>
            <p:ph type="sldNum" sz="quarter" idx="5"/>
          </p:nvPr>
        </p:nvSpPr>
        <p:spPr/>
        <p:txBody>
          <a:bodyPr/>
          <a:lstStyle/>
          <a:p>
            <a:fld id="{E2DE14E9-89A5-4E6F-B442-F797FE62D1E5}" type="slidenum">
              <a:rPr lang="en-US" smtClean="0"/>
              <a:t>35</a:t>
            </a:fld>
            <a:endParaRPr lang="en-US" dirty="0"/>
          </a:p>
        </p:txBody>
      </p:sp>
    </p:spTree>
    <p:extLst>
      <p:ext uri="{BB962C8B-B14F-4D97-AF65-F5344CB8AC3E}">
        <p14:creationId xmlns:p14="http://schemas.microsoft.com/office/powerpoint/2010/main" val="38885288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and where to add a Logo.</a:t>
            </a:r>
          </a:p>
          <a:p>
            <a:r>
              <a:rPr lang="en-US" dirty="0"/>
              <a:t>This is where to establish preferences on how you view bank and credit card </a:t>
            </a:r>
          </a:p>
          <a:p>
            <a:r>
              <a:rPr lang="en-US" dirty="0"/>
              <a:t>information from the dashboard. </a:t>
            </a:r>
            <a:r>
              <a:rPr lang="en-US" baseline="0" dirty="0"/>
              <a:t>Click the pencil to change the order of how </a:t>
            </a:r>
          </a:p>
          <a:p>
            <a:r>
              <a:rPr lang="en-US" baseline="0" dirty="0"/>
              <a:t>your accounts are displayed. This will change the order in the bank center.</a:t>
            </a:r>
          </a:p>
          <a:p>
            <a:r>
              <a:rPr lang="en-US" baseline="0"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36</a:t>
            </a:fld>
            <a:endParaRPr lang="en-US" dirty="0"/>
          </a:p>
        </p:txBody>
      </p:sp>
    </p:spTree>
    <p:extLst>
      <p:ext uri="{BB962C8B-B14F-4D97-AF65-F5344CB8AC3E}">
        <p14:creationId xmlns:p14="http://schemas.microsoft.com/office/powerpoint/2010/main" val="10240141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6842">
              <a:defRPr/>
            </a:pPr>
            <a:r>
              <a:rPr lang="en-US" dirty="0"/>
              <a:t>The income and expense sections of the dashboard provide a snapshot of total </a:t>
            </a:r>
          </a:p>
          <a:p>
            <a:pPr defTabSz="926842">
              <a:defRPr/>
            </a:pPr>
            <a:r>
              <a:rPr lang="en-US" dirty="0"/>
              <a:t>unpaid invoices, payments that have not been deposited and deposits that have </a:t>
            </a:r>
          </a:p>
          <a:p>
            <a:pPr defTabSz="926842">
              <a:defRPr/>
            </a:pPr>
            <a:r>
              <a:rPr lang="en-US" dirty="0"/>
              <a:t>been made over the last 30 days. Here you can see total expenses for a period. </a:t>
            </a:r>
          </a:p>
          <a:p>
            <a:pPr defTabSz="926842">
              <a:defRPr/>
            </a:pPr>
            <a:r>
              <a:rPr lang="en-US" dirty="0"/>
              <a:t>This will change as transactions are entered or posted.</a:t>
            </a:r>
          </a:p>
          <a:p>
            <a:pPr defTabSz="926842">
              <a:defRPr/>
            </a:pP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37</a:t>
            </a:fld>
            <a:endParaRPr lang="en-US"/>
          </a:p>
        </p:txBody>
      </p:sp>
    </p:spTree>
    <p:extLst>
      <p:ext uri="{BB962C8B-B14F-4D97-AF65-F5344CB8AC3E}">
        <p14:creationId xmlns:p14="http://schemas.microsoft.com/office/powerpoint/2010/main" val="20347602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can change the period in which you view graphics related to the Profit &amp; Loss report.</a:t>
            </a:r>
          </a:p>
          <a:p>
            <a:r>
              <a:rPr lang="en-US" baseline="0" dirty="0"/>
              <a:t>Track sales by period and monitor sales trends.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38</a:t>
            </a:fld>
            <a:endParaRPr lang="en-US"/>
          </a:p>
        </p:txBody>
      </p:sp>
    </p:spTree>
    <p:extLst>
      <p:ext uri="{BB962C8B-B14F-4D97-AF65-F5344CB8AC3E}">
        <p14:creationId xmlns:p14="http://schemas.microsoft.com/office/powerpoint/2010/main" val="4277545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 Practice Test Answers: </a:t>
            </a:r>
          </a:p>
          <a:p>
            <a:pPr marL="228600" indent="-228600">
              <a:buAutoNum type="arabicPeriod"/>
            </a:pPr>
            <a:r>
              <a:rPr lang="en-US" dirty="0"/>
              <a:t>D  </a:t>
            </a:r>
          </a:p>
          <a:p>
            <a:pPr marL="228600" indent="-228600">
              <a:buAutoNum type="arabicPeriod"/>
            </a:pPr>
            <a:r>
              <a:rPr lang="en-US" dirty="0"/>
              <a:t>B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solidFill>
                  <a:srgbClr val="FF0000"/>
                </a:solidFill>
              </a:rPr>
              <a:t>C</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39</a:t>
            </a:fld>
            <a:endParaRPr lang="en-US"/>
          </a:p>
        </p:txBody>
      </p:sp>
    </p:spTree>
    <p:extLst>
      <p:ext uri="{BB962C8B-B14F-4D97-AF65-F5344CB8AC3E}">
        <p14:creationId xmlns:p14="http://schemas.microsoft.com/office/powerpoint/2010/main" val="2306790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choose to add your bio, then save this PowerPoint Presentation as a .pdf to create the student manual.</a:t>
            </a:r>
          </a:p>
          <a:p>
            <a:pPr lvl="0"/>
            <a:r>
              <a:rPr lang="en-US" dirty="0"/>
              <a:t>Next, save the files. Click the file tab up at the top left and click “save as” for each source file. </a:t>
            </a:r>
          </a:p>
          <a:p>
            <a:pPr lvl="0"/>
            <a:r>
              <a:rPr lang="en-US" dirty="0"/>
              <a:t>Be sure to use names that clearly identify each file.</a:t>
            </a:r>
          </a:p>
          <a:p>
            <a:pPr lvl="1"/>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4</a:t>
            </a:fld>
            <a:endParaRPr lang="en-US" dirty="0"/>
          </a:p>
        </p:txBody>
      </p:sp>
    </p:spTree>
    <p:extLst>
      <p:ext uri="{BB962C8B-B14F-4D97-AF65-F5344CB8AC3E}">
        <p14:creationId xmlns:p14="http://schemas.microsoft.com/office/powerpoint/2010/main" val="27425959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 Test Your Knowledge Answers:</a:t>
            </a:r>
          </a:p>
          <a:p>
            <a:pPr marL="0" lvl="1">
              <a:spcBef>
                <a:spcPct val="20000"/>
              </a:spcBef>
            </a:pPr>
            <a:endParaRPr lang="en-US" dirty="0"/>
          </a:p>
          <a:p>
            <a:pPr marL="0" lvl="1">
              <a:spcBef>
                <a:spcPct val="20000"/>
              </a:spcBef>
            </a:pPr>
            <a:r>
              <a:rPr lang="en-US" dirty="0"/>
              <a:t>Answer Key</a:t>
            </a:r>
          </a:p>
          <a:p>
            <a:pPr marL="228600" lvl="1" indent="-228600">
              <a:spcBef>
                <a:spcPct val="20000"/>
              </a:spcBef>
              <a:buAutoNum type="arabicPeriod"/>
            </a:pPr>
            <a:r>
              <a:rPr lang="en-US" dirty="0"/>
              <a:t>Simple Start, Self-Employed, Essentials, Plus, Advanced.  </a:t>
            </a:r>
          </a:p>
          <a:p>
            <a:pPr marL="228600" lvl="1" indent="-228600">
              <a:spcBef>
                <a:spcPct val="20000"/>
              </a:spcBef>
              <a:buAutoNum type="arabicPeriod"/>
            </a:pPr>
            <a:r>
              <a:rPr lang="en-US" dirty="0"/>
              <a:t>Magnifying glass   </a:t>
            </a:r>
          </a:p>
          <a:p>
            <a:pPr marL="228600" lvl="1" indent="-228600">
              <a:spcBef>
                <a:spcPct val="20000"/>
              </a:spcBef>
              <a:buAutoNum type="arabicPeriod"/>
            </a:pPr>
            <a:r>
              <a:rPr lang="en-US" dirty="0"/>
              <a:t>Gear  </a:t>
            </a:r>
          </a:p>
          <a:p>
            <a:pPr marL="228600" lvl="1" indent="-228600">
              <a:spcBef>
                <a:spcPct val="20000"/>
              </a:spcBef>
              <a:buAutoNum type="arabicPeriod"/>
            </a:pPr>
            <a:r>
              <a:rPr lang="en-US" sz="1200" dirty="0"/>
              <a:t>Right click the </a:t>
            </a:r>
            <a:r>
              <a:rPr lang="en-US" sz="1200" b="0" dirty="0"/>
              <a:t>QuickBooks Tab -&gt; Duplicate. </a:t>
            </a:r>
          </a:p>
          <a:p>
            <a:pPr marL="228600" lvl="1" indent="-228600">
              <a:spcBef>
                <a:spcPct val="20000"/>
              </a:spcBef>
              <a:buAutoNum type="arabicPeriod"/>
            </a:pPr>
            <a:r>
              <a:rPr lang="en-US" dirty="0"/>
              <a:t>Cash Flow </a:t>
            </a:r>
          </a:p>
          <a:p>
            <a:pPr marL="228600" lvl="1" indent="-228600">
              <a:spcBef>
                <a:spcPct val="20000"/>
              </a:spcBef>
              <a:buAutoNum type="arabicPeriod"/>
            </a:pPr>
            <a:r>
              <a:rPr lang="en-US" dirty="0"/>
              <a:t>Dashboard</a:t>
            </a:r>
          </a:p>
        </p:txBody>
      </p:sp>
      <p:sp>
        <p:nvSpPr>
          <p:cNvPr id="4" name="Slide Number Placeholder 3"/>
          <p:cNvSpPr>
            <a:spLocks noGrp="1"/>
          </p:cNvSpPr>
          <p:nvPr>
            <p:ph type="sldNum" sz="quarter" idx="5"/>
          </p:nvPr>
        </p:nvSpPr>
        <p:spPr/>
        <p:txBody>
          <a:bodyPr/>
          <a:lstStyle/>
          <a:p>
            <a:fld id="{E2DE14E9-89A5-4E6F-B442-F797FE62D1E5}" type="slidenum">
              <a:rPr lang="en-US" smtClean="0"/>
              <a:t>40</a:t>
            </a:fld>
            <a:endParaRPr lang="en-US"/>
          </a:p>
        </p:txBody>
      </p:sp>
    </p:spTree>
    <p:extLst>
      <p:ext uri="{BB962C8B-B14F-4D97-AF65-F5344CB8AC3E}">
        <p14:creationId xmlns:p14="http://schemas.microsoft.com/office/powerpoint/2010/main" val="37941590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build a company from scratch using the Case Study activities. </a:t>
            </a:r>
          </a:p>
          <a:p>
            <a:r>
              <a:rPr lang="en-US" dirty="0"/>
              <a:t>Activities can be completed as individual or group assignments, or as an in-class activity.</a:t>
            </a:r>
          </a:p>
          <a:p>
            <a:r>
              <a:rPr lang="en-US" dirty="0"/>
              <a:t>We recommend adding time to the training if you choose group or class activity.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41</a:t>
            </a:fld>
            <a:endParaRPr lang="en-US" dirty="0"/>
          </a:p>
        </p:txBody>
      </p:sp>
    </p:spTree>
    <p:extLst>
      <p:ext uri="{BB962C8B-B14F-4D97-AF65-F5344CB8AC3E}">
        <p14:creationId xmlns:p14="http://schemas.microsoft.com/office/powerpoint/2010/main" val="25472129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to familiarize yourself with the various application features of as we ramp up to create the company in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42</a:t>
            </a:fld>
            <a:endParaRPr lang="en-US" dirty="0"/>
          </a:p>
        </p:txBody>
      </p:sp>
    </p:spTree>
    <p:extLst>
      <p:ext uri="{BB962C8B-B14F-4D97-AF65-F5344CB8AC3E}">
        <p14:creationId xmlns:p14="http://schemas.microsoft.com/office/powerpoint/2010/main" val="33395003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2 – Let’s review default settings and all the areas that will help to create a more efficient company file.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43</a:t>
            </a:fld>
            <a:endParaRPr lang="en-US"/>
          </a:p>
        </p:txBody>
      </p:sp>
    </p:spTree>
    <p:extLst>
      <p:ext uri="{BB962C8B-B14F-4D97-AF65-F5344CB8AC3E}">
        <p14:creationId xmlns:p14="http://schemas.microsoft.com/office/powerpoint/2010/main" val="10738430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2:</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44</a:t>
            </a:fld>
            <a:endParaRPr lang="en-US" dirty="0"/>
          </a:p>
        </p:txBody>
      </p:sp>
    </p:spTree>
    <p:extLst>
      <p:ext uri="{BB962C8B-B14F-4D97-AF65-F5344CB8AC3E}">
        <p14:creationId xmlns:p14="http://schemas.microsoft.com/office/powerpoint/2010/main" val="34682152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430">
              <a:defRPr/>
            </a:pPr>
            <a:r>
              <a:rPr lang="en-US" dirty="0"/>
              <a:t>Let’s begin with how to turn</a:t>
            </a:r>
            <a:r>
              <a:rPr lang="en-US" baseline="0" dirty="0"/>
              <a:t> default settings on or off.</a:t>
            </a:r>
          </a:p>
          <a:p>
            <a:pPr marL="0" marR="0" lvl="0" indent="0" algn="l" defTabSz="92543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Emphasize the importance of a proper setup from the start. Although settings can be turned on or off, it is </a:t>
            </a:r>
          </a:p>
          <a:p>
            <a:pPr marL="0" marR="0" lvl="0" indent="0" algn="l" defTabSz="92543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important that students understand how settings impact the input process and company data. </a:t>
            </a:r>
          </a:p>
          <a:p>
            <a:r>
              <a:rPr lang="en-US" sz="1200" kern="1200" dirty="0">
                <a:solidFill>
                  <a:schemeClr val="tx1"/>
                </a:solidFill>
                <a:effectLst/>
                <a:latin typeface="+mn-lt"/>
                <a:ea typeface="+mn-ea"/>
                <a:cs typeface="+mn-cs"/>
              </a:rPr>
              <a:t>Point out specific default features to turn on or off, as detailed in the manual. </a:t>
            </a:r>
          </a:p>
          <a:p>
            <a:r>
              <a:rPr lang="en-US" sz="1200" kern="1200" dirty="0">
                <a:solidFill>
                  <a:schemeClr val="tx1"/>
                </a:solidFill>
                <a:effectLst/>
                <a:latin typeface="+mn-lt"/>
                <a:ea typeface="+mn-ea"/>
                <a:cs typeface="+mn-cs"/>
              </a:rPr>
              <a:t> </a:t>
            </a:r>
          </a:p>
          <a:p>
            <a:pPr marL="0" marR="0" lvl="0" indent="0" algn="l" defTabSz="92543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defTabSz="925430">
              <a:defRPr/>
            </a:pPr>
            <a:r>
              <a:rPr lang="en-US" baseline="0"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45</a:t>
            </a:fld>
            <a:endParaRPr lang="en-US"/>
          </a:p>
        </p:txBody>
      </p:sp>
    </p:spTree>
    <p:extLst>
      <p:ext uri="{BB962C8B-B14F-4D97-AF65-F5344CB8AC3E}">
        <p14:creationId xmlns:p14="http://schemas.microsoft.com/office/powerpoint/2010/main" val="42078947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or change your company type, address, and marketing preferences.</a:t>
            </a:r>
          </a:p>
          <a:p>
            <a:r>
              <a:rPr lang="en-US" dirty="0"/>
              <a:t>Your company type should match the type used to file state and federal tax returns.</a:t>
            </a:r>
          </a:p>
        </p:txBody>
      </p:sp>
      <p:sp>
        <p:nvSpPr>
          <p:cNvPr id="4" name="Slide Number Placeholder 3"/>
          <p:cNvSpPr>
            <a:spLocks noGrp="1"/>
          </p:cNvSpPr>
          <p:nvPr>
            <p:ph type="sldNum" sz="quarter" idx="10"/>
          </p:nvPr>
        </p:nvSpPr>
        <p:spPr/>
        <p:txBody>
          <a:bodyPr/>
          <a:lstStyle/>
          <a:p>
            <a:fld id="{E2DE14E9-89A5-4E6F-B442-F797FE62D1E5}" type="slidenum">
              <a:rPr lang="en-US" smtClean="0"/>
              <a:t>46</a:t>
            </a:fld>
            <a:endParaRPr lang="en-US"/>
          </a:p>
        </p:txBody>
      </p:sp>
    </p:spTree>
    <p:extLst>
      <p:ext uri="{BB962C8B-B14F-4D97-AF65-F5344CB8AC3E}">
        <p14:creationId xmlns:p14="http://schemas.microsoft.com/office/powerpoint/2010/main" val="41330996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 sure to manage users on a regular basis (inactivate users who no longer need access) and maintain your Chart of Accounts .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required to update your subscription if you exceed the set limits.</a:t>
            </a:r>
          </a:p>
          <a:p>
            <a:r>
              <a:rPr lang="en-US" sz="1200" kern="1200" dirty="0">
                <a:solidFill>
                  <a:schemeClr val="tx1"/>
                </a:solidFill>
                <a:effectLst/>
                <a:latin typeface="+mn-lt"/>
                <a:ea typeface="+mn-ea"/>
                <a:cs typeface="+mn-cs"/>
              </a:rPr>
              <a:t>Point out that each student is receiving the Plus version of QuickBooks Online for one year. This tab is not available in the accountant’s subscription.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the plus version of the QBO subscription, you are allowed 5 billable users and 250 Chart of Account categories. </a:t>
            </a:r>
          </a:p>
          <a:p>
            <a:r>
              <a:rPr lang="en-US" sz="1200" kern="1200" dirty="0">
                <a:solidFill>
                  <a:schemeClr val="tx1"/>
                </a:solidFill>
                <a:effectLst/>
                <a:latin typeface="+mn-lt"/>
                <a:ea typeface="+mn-ea"/>
                <a:cs typeface="+mn-cs"/>
              </a:rPr>
              <a:t>This is important for users to know if they want to continue using QuickBooks Online after one year.</a:t>
            </a:r>
          </a:p>
          <a:p>
            <a:r>
              <a:rPr lang="en-US" sz="1200" kern="1200" dirty="0">
                <a:solidFill>
                  <a:schemeClr val="tx1"/>
                </a:solidFill>
                <a:effectLst/>
                <a:latin typeface="+mn-lt"/>
                <a:ea typeface="+mn-ea"/>
                <a:cs typeface="+mn-cs"/>
              </a:rPr>
              <a:t>It is important to maintain the Chart of Accounts and avoid creating unnecessary categories.</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47</a:t>
            </a:fld>
            <a:endParaRPr lang="en-US" dirty="0"/>
          </a:p>
        </p:txBody>
      </p:sp>
    </p:spTree>
    <p:extLst>
      <p:ext uri="{BB962C8B-B14F-4D97-AF65-F5344CB8AC3E}">
        <p14:creationId xmlns:p14="http://schemas.microsoft.com/office/powerpoint/2010/main" val="22204380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how we customize sales forms such as Invoices and Sales Receipts.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There are two ways to customize sales forms</a:t>
            </a:r>
          </a:p>
          <a:p>
            <a:r>
              <a:rPr lang="en-US" sz="1200" kern="1200" dirty="0">
                <a:solidFill>
                  <a:schemeClr val="tx1"/>
                </a:solidFill>
                <a:effectLst/>
                <a:latin typeface="+mn-lt"/>
                <a:ea typeface="+mn-ea"/>
                <a:cs typeface="+mn-cs"/>
              </a:rPr>
              <a:t>Gear-&gt;Customize form styles</a:t>
            </a:r>
          </a:p>
          <a:p>
            <a:r>
              <a:rPr lang="en-US" sz="1200" kern="1200" dirty="0">
                <a:solidFill>
                  <a:schemeClr val="tx1"/>
                </a:solidFill>
                <a:effectLst/>
                <a:latin typeface="+mn-lt"/>
                <a:ea typeface="+mn-ea"/>
                <a:cs typeface="+mn-cs"/>
              </a:rPr>
              <a:t>Gear-&gt;Account and Sales-&gt;Sales</a:t>
            </a:r>
          </a:p>
        </p:txBody>
      </p:sp>
      <p:sp>
        <p:nvSpPr>
          <p:cNvPr id="4" name="Slide Number Placeholder 3"/>
          <p:cNvSpPr>
            <a:spLocks noGrp="1"/>
          </p:cNvSpPr>
          <p:nvPr>
            <p:ph type="sldNum" sz="quarter" idx="10"/>
          </p:nvPr>
        </p:nvSpPr>
        <p:spPr/>
        <p:txBody>
          <a:bodyPr/>
          <a:lstStyle/>
          <a:p>
            <a:fld id="{E2DE14E9-89A5-4E6F-B442-F797FE62D1E5}" type="slidenum">
              <a:rPr lang="en-US" smtClean="0"/>
              <a:t>48</a:t>
            </a:fld>
            <a:endParaRPr lang="en-US"/>
          </a:p>
        </p:txBody>
      </p:sp>
    </p:spTree>
    <p:extLst>
      <p:ext uri="{BB962C8B-B14F-4D97-AF65-F5344CB8AC3E}">
        <p14:creationId xmlns:p14="http://schemas.microsoft.com/office/powerpoint/2010/main" val="28717735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Consistent branding is important for all companies. You can use the design tab to create an invoice template that </a:t>
            </a:r>
          </a:p>
          <a:p>
            <a:r>
              <a:rPr lang="en-US" dirty="0"/>
              <a:t>contains a company logo, tag lines, etc. consistent with your branding.</a:t>
            </a:r>
          </a:p>
        </p:txBody>
      </p:sp>
      <p:sp>
        <p:nvSpPr>
          <p:cNvPr id="4" name="Slide Number Placeholder 3"/>
          <p:cNvSpPr>
            <a:spLocks noGrp="1"/>
          </p:cNvSpPr>
          <p:nvPr>
            <p:ph type="sldNum" sz="quarter" idx="10"/>
          </p:nvPr>
        </p:nvSpPr>
        <p:spPr/>
        <p:txBody>
          <a:bodyPr/>
          <a:lstStyle/>
          <a:p>
            <a:fld id="{E2DE14E9-89A5-4E6F-B442-F797FE62D1E5}" type="slidenum">
              <a:rPr lang="en-US" smtClean="0"/>
              <a:t>49</a:t>
            </a:fld>
            <a:endParaRPr lang="en-US"/>
          </a:p>
        </p:txBody>
      </p:sp>
    </p:spTree>
    <p:extLst>
      <p:ext uri="{BB962C8B-B14F-4D97-AF65-F5344CB8AC3E}">
        <p14:creationId xmlns:p14="http://schemas.microsoft.com/office/powerpoint/2010/main" val="166963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Accounting and bookkeeping best practices are the foundation of this training and a key component of business success. </a:t>
            </a:r>
          </a:p>
          <a:p>
            <a:r>
              <a:rPr lang="en-US" dirty="0"/>
              <a:t>There are no “stupid” questions and the more interaction we get in the classroom, the more we all will learn.  </a:t>
            </a: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5</a:t>
            </a:fld>
            <a:endParaRPr lang="en-US" dirty="0"/>
          </a:p>
        </p:txBody>
      </p:sp>
    </p:spTree>
    <p:extLst>
      <p:ext uri="{BB962C8B-B14F-4D97-AF65-F5344CB8AC3E}">
        <p14:creationId xmlns:p14="http://schemas.microsoft.com/office/powerpoint/2010/main" val="4724669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you customize the sales</a:t>
            </a:r>
            <a:r>
              <a:rPr lang="en-US" baseline="0" dirty="0"/>
              <a:t> form content and delivery method.</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50</a:t>
            </a:fld>
            <a:endParaRPr lang="en-US"/>
          </a:p>
        </p:txBody>
      </p:sp>
    </p:spTree>
    <p:extLst>
      <p:ext uri="{BB962C8B-B14F-4D97-AF65-F5344CB8AC3E}">
        <p14:creationId xmlns:p14="http://schemas.microsoft.com/office/powerpoint/2010/main" val="21539541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Adding tips (gratuity) to sales forms is a new feature for 2020.</a:t>
            </a:r>
          </a:p>
          <a:p>
            <a:r>
              <a:rPr lang="en-US" dirty="0"/>
              <a:t>If you choose to use this feature, be sure to add the tip income or tip payable account in the </a:t>
            </a:r>
          </a:p>
          <a:p>
            <a:r>
              <a:rPr lang="en-US" dirty="0"/>
              <a:t>accounts and settings-&gt;advanced-tips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51</a:t>
            </a:fld>
            <a:endParaRPr lang="en-US"/>
          </a:p>
        </p:txBody>
      </p:sp>
    </p:spTree>
    <p:extLst>
      <p:ext uri="{BB962C8B-B14F-4D97-AF65-F5344CB8AC3E}">
        <p14:creationId xmlns:p14="http://schemas.microsoft.com/office/powerpoint/2010/main" val="9013756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the Product and Service settings.</a:t>
            </a:r>
          </a:p>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52</a:t>
            </a:fld>
            <a:endParaRPr lang="en-US"/>
          </a:p>
        </p:txBody>
      </p:sp>
    </p:spTree>
    <p:extLst>
      <p:ext uri="{BB962C8B-B14F-4D97-AF65-F5344CB8AC3E}">
        <p14:creationId xmlns:p14="http://schemas.microsoft.com/office/powerpoint/2010/main" val="11596730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Progress Invoicing has evolved. Plumbers and other contractors will find this feature very helpful.</a:t>
            </a:r>
          </a:p>
          <a:p>
            <a:r>
              <a:rPr lang="en-US" sz="1200" dirty="0"/>
              <a:t>Use Messages to set </a:t>
            </a:r>
            <a:r>
              <a:rPr lang="en-US" dirty="0"/>
              <a:t>default email for all sales forms.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53</a:t>
            </a:fld>
            <a:endParaRPr lang="en-US" dirty="0"/>
          </a:p>
        </p:txBody>
      </p:sp>
    </p:spTree>
    <p:extLst>
      <p:ext uri="{BB962C8B-B14F-4D97-AF65-F5344CB8AC3E}">
        <p14:creationId xmlns:p14="http://schemas.microsoft.com/office/powerpoint/2010/main" val="21549541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Advances</a:t>
            </a:r>
            <a:r>
              <a:rPr lang="en-US" baseline="0" dirty="0"/>
              <a:t> in technology have streamlined invoice delivery. The invoicing system built into QuickBooks means less human involvement, </a:t>
            </a:r>
          </a:p>
          <a:p>
            <a:r>
              <a:rPr lang="en-US" baseline="0" dirty="0"/>
              <a:t>a faster business cycle, and better cash flow. Electronically delivering invoices reduces mailing costs and decreases the </a:t>
            </a:r>
          </a:p>
          <a:p>
            <a:r>
              <a:rPr lang="en-US" baseline="0" dirty="0"/>
              <a:t>time it takes to invoice a customer, translating into higher profit margins for the company.</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54</a:t>
            </a:fld>
            <a:endParaRPr lang="en-US"/>
          </a:p>
        </p:txBody>
      </p:sp>
    </p:spTree>
    <p:extLst>
      <p:ext uri="{BB962C8B-B14F-4D97-AF65-F5344CB8AC3E}">
        <p14:creationId xmlns:p14="http://schemas.microsoft.com/office/powerpoint/2010/main" val="17956971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Expense settings</a:t>
            </a:r>
            <a:r>
              <a:rPr lang="en-US" baseline="0" dirty="0"/>
              <a:t> are specific to tracking billable expenses, markup percentages and products/services by customer.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they must turn on the </a:t>
            </a:r>
            <a:r>
              <a:rPr lang="en-US" sz="1200" b="1" kern="1200" dirty="0">
                <a:solidFill>
                  <a:schemeClr val="tx1"/>
                </a:solidFill>
                <a:effectLst/>
                <a:latin typeface="+mn-lt"/>
                <a:ea typeface="+mn-ea"/>
                <a:cs typeface="+mn-cs"/>
              </a:rPr>
              <a:t>Show Items table on expense and purchase forms</a:t>
            </a:r>
            <a:r>
              <a:rPr lang="en-US" sz="1200" kern="1200" dirty="0">
                <a:solidFill>
                  <a:schemeClr val="tx1"/>
                </a:solidFill>
                <a:effectLst/>
                <a:latin typeface="+mn-lt"/>
                <a:ea typeface="+mn-ea"/>
                <a:cs typeface="+mn-cs"/>
              </a:rPr>
              <a:t> to 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Products and Services</a:t>
            </a:r>
            <a:r>
              <a:rPr lang="en-US" sz="1200" kern="1200" dirty="0">
                <a:solidFill>
                  <a:schemeClr val="tx1"/>
                </a:solidFill>
                <a:effectLst/>
                <a:latin typeface="+mn-lt"/>
                <a:ea typeface="+mn-ea"/>
                <a:cs typeface="+mn-cs"/>
              </a:rPr>
              <a:t> when entering checks and expense transactions.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55</a:t>
            </a:fld>
            <a:endParaRPr lang="en-US"/>
          </a:p>
        </p:txBody>
      </p:sp>
    </p:spTree>
    <p:extLst>
      <p:ext uri="{BB962C8B-B14F-4D97-AF65-F5344CB8AC3E}">
        <p14:creationId xmlns:p14="http://schemas.microsoft.com/office/powerpoint/2010/main" val="7363395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r>
              <a:rPr lang="en-US" baseline="0" dirty="0"/>
              <a:t> the purchase order settings if you use them to track inventory or merchandise ordered from vendors.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56</a:t>
            </a:fld>
            <a:endParaRPr lang="en-US"/>
          </a:p>
        </p:txBody>
      </p:sp>
    </p:spTree>
    <p:extLst>
      <p:ext uri="{BB962C8B-B14F-4D97-AF65-F5344CB8AC3E}">
        <p14:creationId xmlns:p14="http://schemas.microsoft.com/office/powerpoint/2010/main" val="32503838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payments tab is where you can connect an Intuit Merchant Service account.</a:t>
            </a:r>
          </a:p>
          <a:p>
            <a:r>
              <a:rPr lang="en-US" dirty="0"/>
              <a:t>This provides a link on invoices so customers can pay online.</a:t>
            </a:r>
          </a:p>
        </p:txBody>
      </p:sp>
      <p:sp>
        <p:nvSpPr>
          <p:cNvPr id="4" name="Slide Number Placeholder 3"/>
          <p:cNvSpPr>
            <a:spLocks noGrp="1"/>
          </p:cNvSpPr>
          <p:nvPr>
            <p:ph type="sldNum" sz="quarter" idx="5"/>
          </p:nvPr>
        </p:nvSpPr>
        <p:spPr/>
        <p:txBody>
          <a:bodyPr/>
          <a:lstStyle/>
          <a:p>
            <a:fld id="{E2DE14E9-89A5-4E6F-B442-F797FE62D1E5}" type="slidenum">
              <a:rPr lang="en-US" smtClean="0"/>
              <a:t>57</a:t>
            </a:fld>
            <a:endParaRPr lang="en-US" dirty="0"/>
          </a:p>
        </p:txBody>
      </p:sp>
    </p:spTree>
    <p:extLst>
      <p:ext uri="{BB962C8B-B14F-4D97-AF65-F5344CB8AC3E}">
        <p14:creationId xmlns:p14="http://schemas.microsoft.com/office/powerpoint/2010/main" val="26747903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baseline="0" dirty="0"/>
              <a:t>Choose a default accounting method and state why it is important to close the books. </a:t>
            </a:r>
          </a:p>
          <a:p>
            <a:pPr defTabSz="925546">
              <a:defRPr/>
            </a:pPr>
            <a:r>
              <a:rPr lang="en-US" sz="1200" kern="1200" dirty="0">
                <a:solidFill>
                  <a:schemeClr val="tx1"/>
                </a:solidFill>
                <a:effectLst/>
                <a:latin typeface="+mn-lt"/>
                <a:ea typeface="+mn-ea"/>
                <a:cs typeface="+mn-cs"/>
              </a:rPr>
              <a:t>(This feature allows you to set a date and password to prevent users from changing historical data.)</a:t>
            </a:r>
            <a:endParaRPr lang="en-US" baseline="0" dirty="0"/>
          </a:p>
          <a:p>
            <a:pPr defTabSz="925546">
              <a:defRPr/>
            </a:pPr>
            <a:r>
              <a:rPr lang="en-US" baseline="0" dirty="0"/>
              <a:t>You can always switch between cash and accrual methods in your custom financial reports.</a:t>
            </a:r>
            <a:r>
              <a:rPr lang="en-US" dirty="0"/>
              <a:t> </a:t>
            </a:r>
          </a:p>
          <a:p>
            <a:pPr defTabSz="925546">
              <a:defRPr/>
            </a:pPr>
            <a:r>
              <a:rPr lang="en-US" dirty="0"/>
              <a:t>What is the difference</a:t>
            </a:r>
            <a:r>
              <a:rPr lang="en-US" baseline="0" dirty="0"/>
              <a:t> between the cash and accrual methods?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endParaRPr lang="en-US" baseline="0" dirty="0"/>
          </a:p>
          <a:p>
            <a:r>
              <a:rPr lang="en-US" baseline="0" dirty="0"/>
              <a:t>Hint:</a:t>
            </a:r>
          </a:p>
          <a:p>
            <a:r>
              <a:rPr lang="en-US" baseline="0" dirty="0"/>
              <a:t>Know how to set a closing date and password.</a:t>
            </a:r>
          </a:p>
        </p:txBody>
      </p:sp>
      <p:sp>
        <p:nvSpPr>
          <p:cNvPr id="4" name="Slide Number Placeholder 3"/>
          <p:cNvSpPr>
            <a:spLocks noGrp="1"/>
          </p:cNvSpPr>
          <p:nvPr>
            <p:ph type="sldNum" sz="quarter" idx="10"/>
          </p:nvPr>
        </p:nvSpPr>
        <p:spPr/>
        <p:txBody>
          <a:bodyPr/>
          <a:lstStyle/>
          <a:p>
            <a:fld id="{E2DE14E9-89A5-4E6F-B442-F797FE62D1E5}" type="slidenum">
              <a:rPr lang="en-US" smtClean="0"/>
              <a:t>58</a:t>
            </a:fld>
            <a:endParaRPr lang="en-US"/>
          </a:p>
        </p:txBody>
      </p:sp>
    </p:spTree>
    <p:extLst>
      <p:ext uri="{BB962C8B-B14F-4D97-AF65-F5344CB8AC3E}">
        <p14:creationId xmlns:p14="http://schemas.microsoft.com/office/powerpoint/2010/main" val="30954259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that the </a:t>
            </a:r>
            <a:r>
              <a:rPr lang="en-US" sz="1200" b="1" kern="1200" dirty="0">
                <a:solidFill>
                  <a:schemeClr val="tx1"/>
                </a:solidFill>
                <a:effectLst/>
                <a:latin typeface="+mn-lt"/>
                <a:ea typeface="+mn-ea"/>
                <a:cs typeface="+mn-cs"/>
              </a:rPr>
              <a:t>Enable Account Numbers</a:t>
            </a:r>
            <a:r>
              <a:rPr lang="en-US" sz="1200" kern="1200" dirty="0">
                <a:solidFill>
                  <a:schemeClr val="tx1"/>
                </a:solidFill>
                <a:effectLst/>
                <a:latin typeface="+mn-lt"/>
                <a:ea typeface="+mn-ea"/>
                <a:cs typeface="+mn-cs"/>
              </a:rPr>
              <a:t> is an optional feature used to organize the Chart of Accounts. </a:t>
            </a:r>
          </a:p>
          <a:p>
            <a:r>
              <a:rPr lang="en-US" sz="1200" kern="1200" dirty="0">
                <a:solidFill>
                  <a:schemeClr val="tx1"/>
                </a:solidFill>
                <a:effectLst/>
                <a:latin typeface="+mn-lt"/>
                <a:ea typeface="+mn-ea"/>
                <a:cs typeface="+mn-cs"/>
              </a:rPr>
              <a:t>Accountants typically recommend the use of account numbers to organize the Chart of Accounts</a:t>
            </a:r>
          </a:p>
          <a:p>
            <a:r>
              <a:rPr lang="en-US" sz="1200" kern="1200" dirty="0">
                <a:solidFill>
                  <a:schemeClr val="tx1"/>
                </a:solidFill>
                <a:effectLst/>
                <a:latin typeface="+mn-lt"/>
                <a:ea typeface="+mn-ea"/>
                <a:cs typeface="+mn-cs"/>
              </a:rPr>
              <a:t>in a way that is more useful to business owners.</a:t>
            </a:r>
          </a:p>
          <a:p>
            <a:r>
              <a:rPr lang="en-US" sz="1200" kern="1200" dirty="0">
                <a:solidFill>
                  <a:schemeClr val="tx1"/>
                </a:solidFill>
                <a:effectLst/>
                <a:latin typeface="+mn-lt"/>
                <a:ea typeface="+mn-ea"/>
                <a:cs typeface="+mn-cs"/>
              </a:rPr>
              <a:t>This helps to position categories on financial reports.</a:t>
            </a:r>
          </a:p>
        </p:txBody>
      </p:sp>
      <p:sp>
        <p:nvSpPr>
          <p:cNvPr id="4" name="Slide Number Placeholder 3"/>
          <p:cNvSpPr>
            <a:spLocks noGrp="1"/>
          </p:cNvSpPr>
          <p:nvPr>
            <p:ph type="sldNum" sz="quarter" idx="10"/>
          </p:nvPr>
        </p:nvSpPr>
        <p:spPr/>
        <p:txBody>
          <a:bodyPr/>
          <a:lstStyle/>
          <a:p>
            <a:fld id="{E2DE14E9-89A5-4E6F-B442-F797FE62D1E5}" type="slidenum">
              <a:rPr lang="en-US" smtClean="0"/>
              <a:t>59</a:t>
            </a:fld>
            <a:endParaRPr lang="en-US"/>
          </a:p>
        </p:txBody>
      </p:sp>
    </p:spTree>
    <p:extLst>
      <p:ext uri="{BB962C8B-B14F-4D97-AF65-F5344CB8AC3E}">
        <p14:creationId xmlns:p14="http://schemas.microsoft.com/office/powerpoint/2010/main" val="2950958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quickly review the overall learning objectives of this training. (Review above)</a:t>
            </a:r>
            <a:endParaRPr lang="en-US" baseline="0" dirty="0"/>
          </a:p>
          <a:p>
            <a:endParaRPr lang="en-US" baseline="0" dirty="0"/>
          </a:p>
          <a:p>
            <a:r>
              <a:rPr lang="en-US" baseline="0" dirty="0"/>
              <a:t>You will see a reference to Cash Flow. The reason we have integrated this topic throughout the training, is that business owners </a:t>
            </a:r>
          </a:p>
          <a:p>
            <a:r>
              <a:rPr lang="en-US" baseline="0" dirty="0"/>
              <a:t>consistently identify Cash Flow as their biggest area of concern. Inclusion in this training will help you gain perspective on both </a:t>
            </a:r>
          </a:p>
          <a:p>
            <a:r>
              <a:rPr lang="en-US" baseline="0" dirty="0"/>
              <a:t>the bookkeeper and business owner point of view.</a:t>
            </a:r>
          </a:p>
          <a:p>
            <a:endParaRPr lang="en-US" baseline="0" dirty="0"/>
          </a:p>
          <a:p>
            <a:r>
              <a:rPr lang="en-US" baseline="0" dirty="0"/>
              <a:t>There is a glossary of terms in the appendix section of this presentation.</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a:t>
            </a:fld>
            <a:endParaRPr lang="en-US" dirty="0"/>
          </a:p>
        </p:txBody>
      </p:sp>
    </p:spTree>
    <p:extLst>
      <p:ext uri="{BB962C8B-B14F-4D97-AF65-F5344CB8AC3E}">
        <p14:creationId xmlns:p14="http://schemas.microsoft.com/office/powerpoint/2010/main" val="13406060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a:t>
            </a:r>
            <a:r>
              <a:rPr lang="en-US" baseline="0" dirty="0"/>
              <a:t> benefits of class and location tracking and how to use these features in </a:t>
            </a:r>
            <a:r>
              <a:rPr lang="en-US" dirty="0"/>
              <a:t>QuickBooks®</a:t>
            </a:r>
          </a:p>
        </p:txBody>
      </p:sp>
      <p:sp>
        <p:nvSpPr>
          <p:cNvPr id="4" name="Slide Number Placeholder 3"/>
          <p:cNvSpPr>
            <a:spLocks noGrp="1"/>
          </p:cNvSpPr>
          <p:nvPr>
            <p:ph type="sldNum" sz="quarter" idx="10"/>
          </p:nvPr>
        </p:nvSpPr>
        <p:spPr/>
        <p:txBody>
          <a:bodyPr/>
          <a:lstStyle/>
          <a:p>
            <a:fld id="{E2DE14E9-89A5-4E6F-B442-F797FE62D1E5}" type="slidenum">
              <a:rPr lang="en-US" smtClean="0"/>
              <a:t>60</a:t>
            </a:fld>
            <a:endParaRPr lang="en-US"/>
          </a:p>
        </p:txBody>
      </p:sp>
    </p:spTree>
    <p:extLst>
      <p:ext uri="{BB962C8B-B14F-4D97-AF65-F5344CB8AC3E}">
        <p14:creationId xmlns:p14="http://schemas.microsoft.com/office/powerpoint/2010/main" val="29295371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tracking can</a:t>
            </a:r>
            <a:r>
              <a:rPr lang="en-US" baseline="0" dirty="0"/>
              <a:t> be used in conjunction with locations.</a:t>
            </a:r>
            <a:endParaRPr lang="en-US" dirty="0"/>
          </a:p>
          <a:p>
            <a:r>
              <a:rPr lang="en-US" dirty="0"/>
              <a:t>Locations are like</a:t>
            </a:r>
            <a:r>
              <a:rPr lang="en-US" baseline="0" dirty="0"/>
              <a:t> class tracking and used primarily for multiple locations and territories.</a:t>
            </a:r>
          </a:p>
          <a:p>
            <a:r>
              <a:rPr lang="en-US" baseline="0" dirty="0"/>
              <a:t>Automation settings are recommended and can be very useful when used properly.</a:t>
            </a:r>
          </a:p>
          <a:p>
            <a:r>
              <a:rPr lang="en-US" baseline="0" dirty="0"/>
              <a:t>Another way to track income, expense and time is through Projects. </a:t>
            </a:r>
          </a:p>
          <a:p>
            <a:r>
              <a:rPr lang="en-US" baseline="0" dirty="0"/>
              <a:t>This features helps you to make sure you are profitable and designed to help with the work-flow of a team project. </a:t>
            </a:r>
          </a:p>
        </p:txBody>
      </p:sp>
      <p:sp>
        <p:nvSpPr>
          <p:cNvPr id="4" name="Slide Number Placeholder 3"/>
          <p:cNvSpPr>
            <a:spLocks noGrp="1"/>
          </p:cNvSpPr>
          <p:nvPr>
            <p:ph type="sldNum" sz="quarter" idx="10"/>
          </p:nvPr>
        </p:nvSpPr>
        <p:spPr/>
        <p:txBody>
          <a:bodyPr/>
          <a:lstStyle/>
          <a:p>
            <a:fld id="{E2DE14E9-89A5-4E6F-B442-F797FE62D1E5}" type="slidenum">
              <a:rPr lang="en-US" smtClean="0"/>
              <a:t>61</a:t>
            </a:fld>
            <a:endParaRPr lang="en-US"/>
          </a:p>
        </p:txBody>
      </p:sp>
    </p:spTree>
    <p:extLst>
      <p:ext uri="{BB962C8B-B14F-4D97-AF65-F5344CB8AC3E}">
        <p14:creationId xmlns:p14="http://schemas.microsoft.com/office/powerpoint/2010/main" val="23161064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Time-tracking is used in projects, payroll and for track time billable to customers.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Multicurrency is used in foreign exchange conversions. Note: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not turn this feature on unless you intend to track currencies, it cannot be turned off.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Also, once you select your home currency, it cannot be changed.</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62</a:t>
            </a:fld>
            <a:endParaRPr lang="en-US"/>
          </a:p>
        </p:txBody>
      </p:sp>
    </p:spTree>
    <p:extLst>
      <p:ext uri="{BB962C8B-B14F-4D97-AF65-F5344CB8AC3E}">
        <p14:creationId xmlns:p14="http://schemas.microsoft.com/office/powerpoint/2010/main" val="32585606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preferences are a personal choice  and include time, date, and number formats, as well </a:t>
            </a:r>
          </a:p>
          <a:p>
            <a:r>
              <a:rPr lang="en-US" dirty="0"/>
              <a:t>as reminders to alert you when you enter a duplicate check or bill number. </a:t>
            </a:r>
          </a:p>
          <a:p>
            <a:r>
              <a:rPr lang="en-US" dirty="0"/>
              <a:t>The customer label can be changed to represent your customer base. (Clients, Customers, etc.)</a:t>
            </a:r>
          </a:p>
          <a:p>
            <a:endParaRPr lang="en-US" dirty="0"/>
          </a:p>
          <a:p>
            <a:r>
              <a:rPr lang="en-US" dirty="0"/>
              <a:t>Hint:</a:t>
            </a:r>
          </a:p>
          <a:p>
            <a:r>
              <a:rPr lang="en-US" dirty="0"/>
              <a:t>Know where to go to turn on warnings when entering duplicate transactions.</a:t>
            </a:r>
          </a:p>
        </p:txBody>
      </p:sp>
      <p:sp>
        <p:nvSpPr>
          <p:cNvPr id="4" name="Slide Number Placeholder 3"/>
          <p:cNvSpPr>
            <a:spLocks noGrp="1"/>
          </p:cNvSpPr>
          <p:nvPr>
            <p:ph type="sldNum" sz="quarter" idx="10"/>
          </p:nvPr>
        </p:nvSpPr>
        <p:spPr/>
        <p:txBody>
          <a:bodyPr/>
          <a:lstStyle/>
          <a:p>
            <a:fld id="{E2DE14E9-89A5-4E6F-B442-F797FE62D1E5}" type="slidenum">
              <a:rPr lang="en-US" smtClean="0"/>
              <a:t>63</a:t>
            </a:fld>
            <a:endParaRPr lang="en-US"/>
          </a:p>
        </p:txBody>
      </p:sp>
    </p:spTree>
    <p:extLst>
      <p:ext uri="{BB962C8B-B14F-4D97-AF65-F5344CB8AC3E}">
        <p14:creationId xmlns:p14="http://schemas.microsoft.com/office/powerpoint/2010/main" val="25916655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Many business owners underestimate the importance of the bookkeeping function. Successful business owners understand the </a:t>
            </a:r>
          </a:p>
          <a:p>
            <a:pPr eaLnBrk="1" hangingPunct="1"/>
            <a:r>
              <a:rPr lang="en-US" dirty="0"/>
              <a:t>function is critical and requires daily attention. </a:t>
            </a:r>
          </a:p>
          <a:p>
            <a:pPr eaLnBrk="1" hangingPunct="1"/>
            <a:r>
              <a:rPr lang="en-US" dirty="0"/>
              <a:t>It is extremely important to monitor the financial information on a regular basis to ensure accuracy and to prevent fraud.</a:t>
            </a:r>
          </a:p>
        </p:txBody>
      </p:sp>
      <p:sp>
        <p:nvSpPr>
          <p:cNvPr id="4" name="Slide Number Placeholder 3"/>
          <p:cNvSpPr>
            <a:spLocks noGrp="1"/>
          </p:cNvSpPr>
          <p:nvPr>
            <p:ph type="sldNum" sz="quarter" idx="10"/>
          </p:nvPr>
        </p:nvSpPr>
        <p:spPr/>
        <p:txBody>
          <a:bodyPr/>
          <a:lstStyle/>
          <a:p>
            <a:fld id="{E2DE14E9-89A5-4E6F-B442-F797FE62D1E5}" type="slidenum">
              <a:rPr lang="en-US" smtClean="0"/>
              <a:t>64</a:t>
            </a:fld>
            <a:endParaRPr lang="en-US" dirty="0"/>
          </a:p>
        </p:txBody>
      </p:sp>
    </p:spTree>
    <p:extLst>
      <p:ext uri="{BB962C8B-B14F-4D97-AF65-F5344CB8AC3E}">
        <p14:creationId xmlns:p14="http://schemas.microsoft.com/office/powerpoint/2010/main" val="239281324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180">
              <a:defRPr/>
            </a:pPr>
            <a:r>
              <a:rPr lang="en-US" baseline="0" dirty="0"/>
              <a:t>Setting up users is important to maintain integrity and accountability within your company. </a:t>
            </a:r>
            <a:r>
              <a:rPr lang="en-US" dirty="0"/>
              <a:t>You can determine the access levels for each user.</a:t>
            </a:r>
          </a:p>
          <a:p>
            <a:pPr defTabSz="915180">
              <a:defRPr/>
            </a:pPr>
            <a:r>
              <a:rPr lang="en-US" sz="1200" kern="1200" dirty="0">
                <a:solidFill>
                  <a:schemeClr val="tx1"/>
                </a:solidFill>
                <a:effectLst/>
                <a:latin typeface="+mn-lt"/>
                <a:ea typeface="+mn-ea"/>
                <a:cs typeface="+mn-cs"/>
              </a:rPr>
              <a:t>It is important that each user is set up with his or her own login and password. QuickBooks allows the tracking of transactions by user to help </a:t>
            </a:r>
          </a:p>
          <a:p>
            <a:pPr defTabSz="915180">
              <a:defRPr/>
            </a:pPr>
            <a:r>
              <a:rPr lang="en-US" sz="1200" kern="1200" dirty="0">
                <a:solidFill>
                  <a:schemeClr val="tx1"/>
                </a:solidFill>
                <a:effectLst/>
                <a:latin typeface="+mn-lt"/>
                <a:ea typeface="+mn-ea"/>
                <a:cs typeface="+mn-cs"/>
              </a:rPr>
              <a:t>prevent fraudulent activity. For this training, Intuit has provided a portal and process for inviting students.</a:t>
            </a:r>
          </a:p>
          <a:p>
            <a:pPr defTabSz="915180">
              <a:defRPr/>
            </a:pPr>
            <a:r>
              <a:rPr lang="en-US" sz="1200" kern="1200" baseline="0" dirty="0">
                <a:solidFill>
                  <a:schemeClr val="tx1"/>
                </a:solidFill>
                <a:effectLst/>
                <a:latin typeface="+mn-lt"/>
                <a:ea typeface="+mn-ea"/>
                <a:cs typeface="+mn-cs"/>
              </a:rPr>
              <a:t>(When using the Case Study Activities, students will not need to invite users.)</a:t>
            </a:r>
          </a:p>
          <a:p>
            <a:pPr defTabSz="915180">
              <a:defRPr/>
            </a:pPr>
            <a:endParaRPr lang="en-US" sz="1200" kern="1200" baseline="0" dirty="0">
              <a:solidFill>
                <a:schemeClr val="tx1"/>
              </a:solidFill>
              <a:effectLst/>
              <a:latin typeface="+mn-lt"/>
              <a:ea typeface="+mn-ea"/>
              <a:cs typeface="+mn-cs"/>
            </a:endParaRPr>
          </a:p>
          <a:p>
            <a:pPr defTabSz="915180">
              <a:defRPr/>
            </a:pPr>
            <a:r>
              <a:rPr lang="en-US" sz="1200" kern="1200" baseline="0" dirty="0">
                <a:solidFill>
                  <a:schemeClr val="tx1"/>
                </a:solidFill>
                <a:effectLst/>
                <a:latin typeface="+mn-lt"/>
                <a:ea typeface="+mn-ea"/>
                <a:cs typeface="+mn-cs"/>
              </a:rPr>
              <a:t>Hint:</a:t>
            </a:r>
          </a:p>
          <a:p>
            <a:pPr defTabSz="915180">
              <a:defRPr/>
            </a:pPr>
            <a:r>
              <a:rPr lang="en-US" sz="1200" kern="1200" baseline="0" dirty="0">
                <a:solidFill>
                  <a:schemeClr val="tx1"/>
                </a:solidFill>
                <a:effectLst/>
                <a:latin typeface="+mn-lt"/>
                <a:ea typeface="+mn-ea"/>
                <a:cs typeface="+mn-cs"/>
              </a:rPr>
              <a:t>You can invite 5 users and two accountants using the plus subscription.</a:t>
            </a:r>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65</a:t>
            </a:fld>
            <a:endParaRPr lang="en-US"/>
          </a:p>
        </p:txBody>
      </p:sp>
    </p:spTree>
    <p:extLst>
      <p:ext uri="{BB962C8B-B14F-4D97-AF65-F5344CB8AC3E}">
        <p14:creationId xmlns:p14="http://schemas.microsoft.com/office/powerpoint/2010/main" val="5413434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is how we choose the user type.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66</a:t>
            </a:fld>
            <a:endParaRPr lang="en-US"/>
          </a:p>
        </p:txBody>
      </p:sp>
    </p:spTree>
    <p:extLst>
      <p:ext uri="{BB962C8B-B14F-4D97-AF65-F5344CB8AC3E}">
        <p14:creationId xmlns:p14="http://schemas.microsoft.com/office/powerpoint/2010/main" val="3074688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how to setup a user’s access rights.  Read the information provided.</a:t>
            </a:r>
          </a:p>
        </p:txBody>
      </p:sp>
      <p:sp>
        <p:nvSpPr>
          <p:cNvPr id="4" name="Slide Number Placeholder 3"/>
          <p:cNvSpPr>
            <a:spLocks noGrp="1"/>
          </p:cNvSpPr>
          <p:nvPr>
            <p:ph type="sldNum" sz="quarter" idx="10"/>
          </p:nvPr>
        </p:nvSpPr>
        <p:spPr/>
        <p:txBody>
          <a:bodyPr/>
          <a:lstStyle/>
          <a:p>
            <a:fld id="{E2DE14E9-89A5-4E6F-B442-F797FE62D1E5}" type="slidenum">
              <a:rPr lang="en-US" smtClean="0"/>
              <a:t>67</a:t>
            </a:fld>
            <a:endParaRPr lang="en-US"/>
          </a:p>
        </p:txBody>
      </p:sp>
    </p:spTree>
    <p:extLst>
      <p:ext uri="{BB962C8B-B14F-4D97-AF65-F5344CB8AC3E}">
        <p14:creationId xmlns:p14="http://schemas.microsoft.com/office/powerpoint/2010/main" val="8642556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where we invite the user to join the company file. The user will receive an email and once they accept and add a password, </a:t>
            </a:r>
          </a:p>
          <a:p>
            <a:r>
              <a:rPr lang="en-US" dirty="0"/>
              <a:t>they will have access to the data based on the assigned rights.</a:t>
            </a:r>
          </a:p>
        </p:txBody>
      </p:sp>
      <p:sp>
        <p:nvSpPr>
          <p:cNvPr id="4" name="Slide Number Placeholder 3"/>
          <p:cNvSpPr>
            <a:spLocks noGrp="1"/>
          </p:cNvSpPr>
          <p:nvPr>
            <p:ph type="sldNum" sz="quarter" idx="10"/>
          </p:nvPr>
        </p:nvSpPr>
        <p:spPr/>
        <p:txBody>
          <a:bodyPr/>
          <a:lstStyle/>
          <a:p>
            <a:fld id="{E2DE14E9-89A5-4E6F-B442-F797FE62D1E5}" type="slidenum">
              <a:rPr lang="en-US" smtClean="0"/>
              <a:t>68</a:t>
            </a:fld>
            <a:endParaRPr lang="en-US"/>
          </a:p>
        </p:txBody>
      </p:sp>
    </p:spTree>
    <p:extLst>
      <p:ext uri="{BB962C8B-B14F-4D97-AF65-F5344CB8AC3E}">
        <p14:creationId xmlns:p14="http://schemas.microsoft.com/office/powerpoint/2010/main" val="24912538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we invite accountants or bookkeepers to the file for their input, review, or training support.</a:t>
            </a:r>
          </a:p>
          <a:p>
            <a:endParaRPr lang="en-US" dirty="0"/>
          </a:p>
          <a:p>
            <a:r>
              <a:rPr lang="en-US" dirty="0"/>
              <a:t>Hint:</a:t>
            </a:r>
          </a:p>
          <a:p>
            <a:r>
              <a:rPr lang="en-US" dirty="0"/>
              <a:t>Know how to invite a user and accountant.</a:t>
            </a:r>
          </a:p>
        </p:txBody>
      </p:sp>
      <p:sp>
        <p:nvSpPr>
          <p:cNvPr id="4" name="Slide Number Placeholder 3"/>
          <p:cNvSpPr>
            <a:spLocks noGrp="1"/>
          </p:cNvSpPr>
          <p:nvPr>
            <p:ph type="sldNum" sz="quarter" idx="10"/>
          </p:nvPr>
        </p:nvSpPr>
        <p:spPr/>
        <p:txBody>
          <a:bodyPr/>
          <a:lstStyle/>
          <a:p>
            <a:fld id="{E2DE14E9-89A5-4E6F-B442-F797FE62D1E5}" type="slidenum">
              <a:rPr lang="en-US" smtClean="0"/>
              <a:t>69</a:t>
            </a:fld>
            <a:endParaRPr lang="en-US"/>
          </a:p>
        </p:txBody>
      </p:sp>
    </p:spTree>
    <p:extLst>
      <p:ext uri="{BB962C8B-B14F-4D97-AF65-F5344CB8AC3E}">
        <p14:creationId xmlns:p14="http://schemas.microsoft.com/office/powerpoint/2010/main" val="2597985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a:t>
            </a:r>
            <a:r>
              <a:rPr lang="en-US" baseline="0" dirty="0"/>
              <a:t> started, let’s discuss the 80/20 rule, a foundational business concept that is applied throughout this training. </a:t>
            </a:r>
          </a:p>
          <a:p>
            <a:r>
              <a:rPr lang="en-US" baseline="0" dirty="0"/>
              <a:t>This will help you understand how to focus efforts on high-value work.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a:t>
            </a:fld>
            <a:endParaRPr lang="en-US" dirty="0"/>
          </a:p>
        </p:txBody>
      </p:sp>
    </p:spTree>
    <p:extLst>
      <p:ext uri="{BB962C8B-B14F-4D97-AF65-F5344CB8AC3E}">
        <p14:creationId xmlns:p14="http://schemas.microsoft.com/office/powerpoint/2010/main" val="14182150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a:t>
            </a:r>
            <a:r>
              <a:rPr lang="en-US" baseline="0" dirty="0"/>
              <a:t> the Chart of Accounts is key to accurate financials.  </a:t>
            </a:r>
          </a:p>
          <a:p>
            <a:r>
              <a:rPr lang="en-US" baseline="0" dirty="0"/>
              <a:t>Every transaction interacts with the Chart of Accounts behind the scenes (debits/credits).</a:t>
            </a:r>
          </a:p>
          <a:p>
            <a:endParaRPr lang="en-US" baseline="0" dirty="0"/>
          </a:p>
          <a:p>
            <a:r>
              <a:rPr lang="en-US" baseline="0" dirty="0"/>
              <a:t>Let’s discuss two important financials all business owners should review regularly. </a:t>
            </a:r>
          </a:p>
          <a:p>
            <a:r>
              <a:rPr lang="en-US" baseline="0" dirty="0"/>
              <a:t>The Balance Sheet is one of the most overlooked financial statements by small business owners. </a:t>
            </a:r>
          </a:p>
          <a:p>
            <a:r>
              <a:rPr lang="en-US" baseline="0" dirty="0"/>
              <a:t>The Profit &amp; Loss is instrumental in managing cash flow.</a:t>
            </a:r>
          </a:p>
          <a:p>
            <a:r>
              <a:rPr lang="en-US" sz="1200" kern="1200" dirty="0">
                <a:solidFill>
                  <a:schemeClr val="tx1"/>
                </a:solidFill>
                <a:effectLst/>
                <a:latin typeface="+mn-lt"/>
                <a:ea typeface="+mn-ea"/>
                <a:cs typeface="+mn-cs"/>
              </a:rPr>
              <a:t>Business owners often create unnecessary and/or incorrect accounts in their Chart of Accounts. </a:t>
            </a:r>
          </a:p>
          <a:p>
            <a:r>
              <a:rPr lang="en-US" sz="1200" kern="1200" dirty="0">
                <a:solidFill>
                  <a:schemeClr val="tx1"/>
                </a:solidFill>
                <a:effectLst/>
                <a:latin typeface="+mn-lt"/>
                <a:ea typeface="+mn-ea"/>
                <a:cs typeface="+mn-cs"/>
              </a:rPr>
              <a:t>This is primarily due to a lack of understanding of how to read financial statements and customized reports. </a:t>
            </a:r>
          </a:p>
          <a:p>
            <a:r>
              <a:rPr lang="en-US" sz="1200" kern="1200" dirty="0">
                <a:solidFill>
                  <a:schemeClr val="tx1"/>
                </a:solidFill>
                <a:effectLst/>
                <a:latin typeface="+mn-lt"/>
                <a:ea typeface="+mn-ea"/>
                <a:cs typeface="+mn-cs"/>
              </a:rPr>
              <a:t>Take a little time here to emphasize the importance of keeping the Chart of Accounts simple and </a:t>
            </a:r>
          </a:p>
          <a:p>
            <a:r>
              <a:rPr lang="en-US" sz="1200" kern="1200" dirty="0">
                <a:solidFill>
                  <a:schemeClr val="tx1"/>
                </a:solidFill>
                <a:effectLst/>
                <a:latin typeface="+mn-lt"/>
                <a:ea typeface="+mn-ea"/>
                <a:cs typeface="+mn-cs"/>
              </a:rPr>
              <a:t>adding accounts only when they see the need to track specific financial areas. </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70</a:t>
            </a:fld>
            <a:endParaRPr lang="en-US" dirty="0"/>
          </a:p>
        </p:txBody>
      </p:sp>
    </p:spTree>
    <p:extLst>
      <p:ext uri="{BB962C8B-B14F-4D97-AF65-F5344CB8AC3E}">
        <p14:creationId xmlns:p14="http://schemas.microsoft.com/office/powerpoint/2010/main" val="17329040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manage and add new accounts. Keep it simple!</a:t>
            </a:r>
          </a:p>
          <a:p>
            <a:r>
              <a:rPr lang="en-US" dirty="0"/>
              <a:t>Besides typical accounts, what accounts need to be broken down on your financial statements </a:t>
            </a:r>
          </a:p>
          <a:p>
            <a:r>
              <a:rPr lang="en-US" dirty="0"/>
              <a:t>and what accounts will your tax accountant need to see?</a:t>
            </a:r>
          </a:p>
          <a:p>
            <a:r>
              <a:rPr lang="en-US" dirty="0"/>
              <a:t>Unnecessary accounts are often created when users do not know how to use reports.  </a:t>
            </a:r>
          </a:p>
          <a:p>
            <a:r>
              <a:rPr lang="en-US" dirty="0"/>
              <a:t>We will discuss reports later.</a:t>
            </a:r>
          </a:p>
        </p:txBody>
      </p:sp>
      <p:sp>
        <p:nvSpPr>
          <p:cNvPr id="4" name="Slide Number Placeholder 3"/>
          <p:cNvSpPr>
            <a:spLocks noGrp="1"/>
          </p:cNvSpPr>
          <p:nvPr>
            <p:ph type="sldNum" sz="quarter" idx="10"/>
          </p:nvPr>
        </p:nvSpPr>
        <p:spPr/>
        <p:txBody>
          <a:bodyPr/>
          <a:lstStyle/>
          <a:p>
            <a:fld id="{E2DE14E9-89A5-4E6F-B442-F797FE62D1E5}" type="slidenum">
              <a:rPr lang="en-US" smtClean="0"/>
              <a:t>71</a:t>
            </a:fld>
            <a:endParaRPr lang="en-US"/>
          </a:p>
        </p:txBody>
      </p:sp>
    </p:spTree>
    <p:extLst>
      <p:ext uri="{BB962C8B-B14F-4D97-AF65-F5344CB8AC3E}">
        <p14:creationId xmlns:p14="http://schemas.microsoft.com/office/powerpoint/2010/main" val="24087628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add new</a:t>
            </a:r>
            <a:r>
              <a:rPr lang="en-US" baseline="0" dirty="0"/>
              <a:t> accounts.  </a:t>
            </a:r>
          </a:p>
          <a:p>
            <a:r>
              <a:rPr lang="en-US" baseline="0" dirty="0"/>
              <a:t>Explain how the Ask My Accountant (AMA) category works for both the user and the accountant.</a:t>
            </a:r>
          </a:p>
          <a:p>
            <a:r>
              <a:rPr lang="en-US" baseline="0" dirty="0"/>
              <a:t>AMA helps us remove the guess work and train users how to categorize transactions.</a:t>
            </a:r>
          </a:p>
          <a:p>
            <a:r>
              <a:rPr lang="en-US" baseline="0" dirty="0"/>
              <a:t>This account should have zero transactions prior to filing a tax return and should be zeroed out on a monthly basis.</a:t>
            </a:r>
          </a:p>
          <a:p>
            <a:r>
              <a:rPr lang="en-US" baseline="0" dirty="0"/>
              <a:t>All transactions have a home.</a:t>
            </a:r>
          </a:p>
          <a:p>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72</a:t>
            </a:fld>
            <a:endParaRPr lang="en-US"/>
          </a:p>
        </p:txBody>
      </p:sp>
    </p:spTree>
    <p:extLst>
      <p:ext uri="{BB962C8B-B14F-4D97-AF65-F5344CB8AC3E}">
        <p14:creationId xmlns:p14="http://schemas.microsoft.com/office/powerpoint/2010/main" val="8378243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a:t>
            </a:r>
            <a:r>
              <a:rPr lang="en-US" baseline="0" dirty="0"/>
              <a:t> must verify or add bank accounts to begin entering transactions.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73</a:t>
            </a:fld>
            <a:endParaRPr lang="en-US"/>
          </a:p>
        </p:txBody>
      </p:sp>
    </p:spTree>
    <p:extLst>
      <p:ext uri="{BB962C8B-B14F-4D97-AF65-F5344CB8AC3E}">
        <p14:creationId xmlns:p14="http://schemas.microsoft.com/office/powerpoint/2010/main" val="36456647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you edit an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74</a:t>
            </a:fld>
            <a:endParaRPr lang="en-US"/>
          </a:p>
        </p:txBody>
      </p:sp>
    </p:spTree>
    <p:extLst>
      <p:ext uri="{BB962C8B-B14F-4D97-AF65-F5344CB8AC3E}">
        <p14:creationId xmlns:p14="http://schemas.microsoft.com/office/powerpoint/2010/main" val="157640831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Inactivate an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75</a:t>
            </a:fld>
            <a:endParaRPr lang="en-US"/>
          </a:p>
        </p:txBody>
      </p:sp>
    </p:spTree>
    <p:extLst>
      <p:ext uri="{BB962C8B-B14F-4D97-AF65-F5344CB8AC3E}">
        <p14:creationId xmlns:p14="http://schemas.microsoft.com/office/powerpoint/2010/main" val="42896543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Merging accounts is a great</a:t>
            </a:r>
            <a:r>
              <a:rPr lang="en-US" baseline="0" dirty="0"/>
              <a:t> way to combine accounts used for the same type of transactions. Caution! You cannot undo this process.</a:t>
            </a:r>
          </a:p>
          <a:p>
            <a:r>
              <a:rPr lang="en-US" baseline="0" dirty="0"/>
              <a:t>Also, you can merge customers, vendors and other types of lists.</a:t>
            </a:r>
          </a:p>
          <a:p>
            <a:endParaRPr lang="en-US" baseline="0" dirty="0"/>
          </a:p>
          <a:p>
            <a:r>
              <a:rPr lang="en-US" baseline="0" dirty="0"/>
              <a:t>Hint:</a:t>
            </a:r>
          </a:p>
          <a:p>
            <a:r>
              <a:rPr lang="en-US" baseline="0" dirty="0"/>
              <a:t>Know the difference between add, edit, merge and inactive.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76</a:t>
            </a:fld>
            <a:endParaRPr lang="en-US"/>
          </a:p>
        </p:txBody>
      </p:sp>
    </p:spTree>
    <p:extLst>
      <p:ext uri="{BB962C8B-B14F-4D97-AF65-F5344CB8AC3E}">
        <p14:creationId xmlns:p14="http://schemas.microsoft.com/office/powerpoint/2010/main" val="2147087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continue with the merge process.</a:t>
            </a:r>
          </a:p>
        </p:txBody>
      </p:sp>
      <p:sp>
        <p:nvSpPr>
          <p:cNvPr id="4" name="Slide Number Placeholder 3"/>
          <p:cNvSpPr>
            <a:spLocks noGrp="1"/>
          </p:cNvSpPr>
          <p:nvPr>
            <p:ph type="sldNum" sz="quarter" idx="10"/>
          </p:nvPr>
        </p:nvSpPr>
        <p:spPr/>
        <p:txBody>
          <a:bodyPr/>
          <a:lstStyle/>
          <a:p>
            <a:fld id="{E2DE14E9-89A5-4E6F-B442-F797FE62D1E5}" type="slidenum">
              <a:rPr lang="en-US" smtClean="0"/>
              <a:t>77</a:t>
            </a:fld>
            <a:endParaRPr lang="en-US"/>
          </a:p>
        </p:txBody>
      </p:sp>
    </p:spTree>
    <p:extLst>
      <p:ext uri="{BB962C8B-B14F-4D97-AF65-F5344CB8AC3E}">
        <p14:creationId xmlns:p14="http://schemas.microsoft.com/office/powerpoint/2010/main" val="1641412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Sub-accounts can be very useful, but they are tricky if not used properly. </a:t>
            </a:r>
          </a:p>
          <a:p>
            <a:r>
              <a:rPr lang="en-US" dirty="0"/>
              <a:t>Let’s review the proper setup and how to use sub-accounts.</a:t>
            </a:r>
          </a:p>
        </p:txBody>
      </p:sp>
      <p:sp>
        <p:nvSpPr>
          <p:cNvPr id="4" name="Slide Number Placeholder 3"/>
          <p:cNvSpPr>
            <a:spLocks noGrp="1"/>
          </p:cNvSpPr>
          <p:nvPr>
            <p:ph type="sldNum" sz="quarter" idx="10"/>
          </p:nvPr>
        </p:nvSpPr>
        <p:spPr/>
        <p:txBody>
          <a:bodyPr/>
          <a:lstStyle/>
          <a:p>
            <a:fld id="{E2DE14E9-89A5-4E6F-B442-F797FE62D1E5}" type="slidenum">
              <a:rPr lang="en-US" smtClean="0"/>
              <a:t>78</a:t>
            </a:fld>
            <a:endParaRPr lang="en-US"/>
          </a:p>
        </p:txBody>
      </p:sp>
    </p:spTree>
    <p:extLst>
      <p:ext uri="{BB962C8B-B14F-4D97-AF65-F5344CB8AC3E}">
        <p14:creationId xmlns:p14="http://schemas.microsoft.com/office/powerpoint/2010/main" val="7831962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Beginning Balances are</a:t>
            </a:r>
            <a:r>
              <a:rPr lang="en-US" baseline="0" dirty="0"/>
              <a:t> important when setting up a new company file. If you imported data, you should already have beginning balances. </a:t>
            </a:r>
          </a:p>
          <a:p>
            <a:r>
              <a:rPr lang="en-US" baseline="0" dirty="0"/>
              <a:t>Remember to review your Balance Sheet (Accrual Basis) to confirm balances are correct.  </a:t>
            </a:r>
          </a:p>
          <a:p>
            <a:r>
              <a:rPr lang="en-US" baseline="0" dirty="0"/>
              <a:t>You can use Adjusting Journal Entries to enter beginning balances.</a:t>
            </a:r>
          </a:p>
          <a:p>
            <a:pPr fontAlgn="base"/>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Important! </a:t>
            </a:r>
            <a:r>
              <a:rPr lang="en-US" sz="1200" kern="1200" dirty="0">
                <a:solidFill>
                  <a:schemeClr val="tx1"/>
                </a:solidFill>
                <a:effectLst/>
                <a:latin typeface="+mn-lt"/>
                <a:ea typeface="+mn-ea"/>
                <a:cs typeface="+mn-cs"/>
              </a:rPr>
              <a:t>Point out the importance of entering data top to bottom/left to right. This will help to eliminate mistakes and avoid skipping important fields. </a:t>
            </a:r>
          </a:p>
          <a:p>
            <a:r>
              <a:rPr lang="en-US" sz="1200" kern="1200" dirty="0">
                <a:solidFill>
                  <a:schemeClr val="tx1"/>
                </a:solidFill>
                <a:effectLst/>
                <a:latin typeface="+mn-lt"/>
                <a:ea typeface="+mn-ea"/>
                <a:cs typeface="+mn-cs"/>
              </a:rPr>
              <a:t>QuickBooks is date-sensitive, and it is important to enter the correct date for each transaction.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Beginning Balances default to Open Balance Equity in the Chart of Accounts.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79</a:t>
            </a:fld>
            <a:endParaRPr lang="en-US"/>
          </a:p>
        </p:txBody>
      </p:sp>
    </p:spTree>
    <p:extLst>
      <p:ext uri="{BB962C8B-B14F-4D97-AF65-F5344CB8AC3E}">
        <p14:creationId xmlns:p14="http://schemas.microsoft.com/office/powerpoint/2010/main" val="600431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Section 1 of the Table of Contents. This section can be taught within 1 hour.  </a:t>
            </a:r>
          </a:p>
          <a:p>
            <a:r>
              <a:rPr lang="en-US" dirty="0"/>
              <a:t>Section 1 and 2 can be taught together. (Instructors typically combine the two sections</a:t>
            </a:r>
          </a:p>
          <a:p>
            <a:r>
              <a:rPr lang="en-US" dirty="0"/>
              <a:t>in a 2-hour session.)</a:t>
            </a:r>
          </a:p>
          <a:p>
            <a:endParaRPr lang="en-US" dirty="0"/>
          </a:p>
          <a:p>
            <a:r>
              <a:rPr lang="en-US" dirty="0"/>
              <a:t>All Sections:</a:t>
            </a:r>
          </a:p>
          <a:p>
            <a:r>
              <a:rPr lang="en-US" dirty="0"/>
              <a:t>Practice Tests (multiple choice tests) and Test Your Knowledge (essay tests), can be used individually or combined at the end of each section.</a:t>
            </a:r>
          </a:p>
          <a:p>
            <a:r>
              <a:rPr lang="en-US" dirty="0"/>
              <a:t>(Tips for the instructor in comments section of slides help point out information students need to know for the test processes).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Case study activities are optional and provide a hands-on learning experience. When using the Case Study Activities, students create a company from scratch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their free subscription of QuickBooks Online provided by Intuit.</a:t>
            </a:r>
          </a:p>
        </p:txBody>
      </p:sp>
      <p:sp>
        <p:nvSpPr>
          <p:cNvPr id="4" name="Slide Number Placeholder 3"/>
          <p:cNvSpPr>
            <a:spLocks noGrp="1"/>
          </p:cNvSpPr>
          <p:nvPr>
            <p:ph type="sldNum" sz="quarter" idx="5"/>
          </p:nvPr>
        </p:nvSpPr>
        <p:spPr/>
        <p:txBody>
          <a:bodyPr/>
          <a:lstStyle/>
          <a:p>
            <a:fld id="{E2DE14E9-89A5-4E6F-B442-F797FE62D1E5}" type="slidenum">
              <a:rPr lang="en-US" smtClean="0"/>
              <a:t>8</a:t>
            </a:fld>
            <a:endParaRPr lang="en-US" dirty="0"/>
          </a:p>
        </p:txBody>
      </p:sp>
    </p:spTree>
    <p:extLst>
      <p:ext uri="{BB962C8B-B14F-4D97-AF65-F5344CB8AC3E}">
        <p14:creationId xmlns:p14="http://schemas.microsoft.com/office/powerpoint/2010/main" val="10609184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Review the information on how to enter historical transactions in QuickBooks® Online.</a:t>
            </a:r>
          </a:p>
          <a:p>
            <a:pPr defTabSz="925313">
              <a:defRPr/>
            </a:pPr>
            <a:endParaRPr lang="en-US" dirty="0"/>
          </a:p>
          <a:p>
            <a:pPr defTabSz="925313">
              <a:defRPr/>
            </a:pPr>
            <a:r>
              <a:rPr lang="en-US" dirty="0"/>
              <a:t>There are different situations that require historical data. You can enter beginning balances </a:t>
            </a:r>
          </a:p>
          <a:p>
            <a:pPr defTabSz="925313">
              <a:defRPr/>
            </a:pPr>
            <a:r>
              <a:rPr lang="en-US" dirty="0"/>
              <a:t>for vendors and customers with outstanding bills or invoices.</a:t>
            </a:r>
          </a:p>
          <a:p>
            <a:pPr defTabSz="925313">
              <a:defRPr/>
            </a:pPr>
            <a:r>
              <a:rPr lang="en-US" dirty="0"/>
              <a:t>If you want more detail, enter the outstanding bills and invoices individually. </a:t>
            </a:r>
          </a:p>
          <a:p>
            <a:pPr defTabSz="925313">
              <a:defRPr/>
            </a:pPr>
            <a:endParaRPr lang="en-US" dirty="0">
              <a:highlight>
                <a:srgbClr val="FFFF00"/>
              </a:highlight>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80</a:t>
            </a:fld>
            <a:endParaRPr lang="en-US"/>
          </a:p>
        </p:txBody>
      </p:sp>
    </p:spTree>
    <p:extLst>
      <p:ext uri="{BB962C8B-B14F-4D97-AF65-F5344CB8AC3E}">
        <p14:creationId xmlns:p14="http://schemas.microsoft.com/office/powerpoint/2010/main" val="18339346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Here are several options for entering (also referred to as posting) historical bank transactions.</a:t>
            </a:r>
          </a:p>
        </p:txBody>
      </p:sp>
      <p:sp>
        <p:nvSpPr>
          <p:cNvPr id="4" name="Slide Number Placeholder 3"/>
          <p:cNvSpPr>
            <a:spLocks noGrp="1"/>
          </p:cNvSpPr>
          <p:nvPr>
            <p:ph type="sldNum" sz="quarter" idx="10"/>
          </p:nvPr>
        </p:nvSpPr>
        <p:spPr/>
        <p:txBody>
          <a:bodyPr/>
          <a:lstStyle/>
          <a:p>
            <a:fld id="{E2DE14E9-89A5-4E6F-B442-F797FE62D1E5}" type="slidenum">
              <a:rPr lang="en-US" smtClean="0"/>
              <a:t>81</a:t>
            </a:fld>
            <a:endParaRPr lang="en-US"/>
          </a:p>
        </p:txBody>
      </p:sp>
    </p:spTree>
    <p:extLst>
      <p:ext uri="{BB962C8B-B14F-4D97-AF65-F5344CB8AC3E}">
        <p14:creationId xmlns:p14="http://schemas.microsoft.com/office/powerpoint/2010/main" val="16531703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Products and Services are used in</a:t>
            </a:r>
            <a:r>
              <a:rPr lang="en-US" baseline="0" dirty="0"/>
              <a:t> Sales Receipts and Invoices. They serve as a link from sales forms to the Chart of Accounts.</a:t>
            </a:r>
          </a:p>
          <a:p>
            <a:r>
              <a:rPr lang="en-US" baseline="0" dirty="0"/>
              <a:t>We can track taxable products, quantities and pricing. We can run sales reports based on products and services we sell.</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82</a:t>
            </a:fld>
            <a:endParaRPr lang="en-US"/>
          </a:p>
        </p:txBody>
      </p:sp>
    </p:spTree>
    <p:extLst>
      <p:ext uri="{BB962C8B-B14F-4D97-AF65-F5344CB8AC3E}">
        <p14:creationId xmlns:p14="http://schemas.microsoft.com/office/powerpoint/2010/main" val="31814069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a:t>
            </a:r>
            <a:r>
              <a:rPr lang="en-US" baseline="0" dirty="0"/>
              <a:t> Product or Service. Let’s discuss the types of Products and Services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DE14E9-89A5-4E6F-B442-F797FE62D1E5}" type="slidenum">
              <a:rPr lang="en-US" smtClean="0"/>
              <a:t>83</a:t>
            </a:fld>
            <a:endParaRPr lang="en-US"/>
          </a:p>
        </p:txBody>
      </p:sp>
    </p:spTree>
    <p:extLst>
      <p:ext uri="{BB962C8B-B14F-4D97-AF65-F5344CB8AC3E}">
        <p14:creationId xmlns:p14="http://schemas.microsoft.com/office/powerpoint/2010/main" val="7017643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Service items require</a:t>
            </a:r>
            <a:r>
              <a:rPr lang="en-US" baseline="0" dirty="0"/>
              <a:t> an income account and do not typically require purchasing information.</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84</a:t>
            </a:fld>
            <a:endParaRPr lang="en-US"/>
          </a:p>
        </p:txBody>
      </p:sp>
    </p:spTree>
    <p:extLst>
      <p:ext uri="{BB962C8B-B14F-4D97-AF65-F5344CB8AC3E}">
        <p14:creationId xmlns:p14="http://schemas.microsoft.com/office/powerpoint/2010/main" val="160932913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products require purchasing information which posts to an Expense Account (when used in a Bill,</a:t>
            </a:r>
            <a:r>
              <a:rPr lang="en-US" baseline="0" dirty="0"/>
              <a:t> Expense or Check). </a:t>
            </a:r>
          </a:p>
          <a:p>
            <a:r>
              <a:rPr lang="en-US" baseline="0" dirty="0"/>
              <a:t>It is very important to understand how bills assist in adjusting quantities in inventory.</a:t>
            </a:r>
          </a:p>
          <a:p>
            <a:endParaRPr lang="en-US" baseline="0" dirty="0"/>
          </a:p>
          <a:p>
            <a:r>
              <a:rPr lang="en-US" baseline="0" dirty="0"/>
              <a:t>Hint:</a:t>
            </a:r>
          </a:p>
          <a:p>
            <a:r>
              <a:rPr lang="en-US" baseline="0" dirty="0"/>
              <a:t>An Inventory item cannot be changed to a different type.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85</a:t>
            </a:fld>
            <a:endParaRPr lang="en-US"/>
          </a:p>
        </p:txBody>
      </p:sp>
    </p:spTree>
    <p:extLst>
      <p:ext uri="{BB962C8B-B14F-4D97-AF65-F5344CB8AC3E}">
        <p14:creationId xmlns:p14="http://schemas.microsoft.com/office/powerpoint/2010/main" val="12392551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Search or Edit Items</a:t>
            </a:r>
          </a:p>
        </p:txBody>
      </p:sp>
      <p:sp>
        <p:nvSpPr>
          <p:cNvPr id="4" name="Slide Number Placeholder 3"/>
          <p:cNvSpPr>
            <a:spLocks noGrp="1"/>
          </p:cNvSpPr>
          <p:nvPr>
            <p:ph type="sldNum" sz="quarter" idx="10"/>
          </p:nvPr>
        </p:nvSpPr>
        <p:spPr/>
        <p:txBody>
          <a:bodyPr/>
          <a:lstStyle/>
          <a:p>
            <a:fld id="{E2DE14E9-89A5-4E6F-B442-F797FE62D1E5}" type="slidenum">
              <a:rPr lang="en-US" smtClean="0"/>
              <a:t>86</a:t>
            </a:fld>
            <a:endParaRPr lang="en-US"/>
          </a:p>
        </p:txBody>
      </p:sp>
    </p:spTree>
    <p:extLst>
      <p:ext uri="{BB962C8B-B14F-4D97-AF65-F5344CB8AC3E}">
        <p14:creationId xmlns:p14="http://schemas.microsoft.com/office/powerpoint/2010/main" val="20732944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2 Practice Test Answers: </a:t>
            </a:r>
          </a:p>
          <a:p>
            <a:pPr marL="228600" indent="-228600">
              <a:buAutoNum type="arabicPeriod"/>
            </a:pPr>
            <a:r>
              <a:rPr lang="en-US" dirty="0"/>
              <a:t>C  </a:t>
            </a:r>
          </a:p>
          <a:p>
            <a:pPr marL="228600" indent="-228600">
              <a:buAutoNum type="arabicPeriod"/>
            </a:pPr>
            <a:r>
              <a:rPr lang="en-US" dirty="0"/>
              <a:t>A  </a:t>
            </a:r>
          </a:p>
          <a:p>
            <a:pPr marL="228600" indent="-228600">
              <a:buAutoNum type="arabicPeriod"/>
            </a:pPr>
            <a:r>
              <a:rPr lang="en-US" dirty="0"/>
              <a:t>D</a:t>
            </a:r>
          </a:p>
          <a:p>
            <a:pPr marL="228600" indent="-228600">
              <a:buAutoNum type="arabicPeriod"/>
            </a:pPr>
            <a:r>
              <a:rPr lang="en-US" dirty="0"/>
              <a:t>A </a:t>
            </a:r>
          </a:p>
          <a:p>
            <a:pPr marL="228600" indent="-228600">
              <a:buAutoNum type="arabicPeriod"/>
            </a:pPr>
            <a:r>
              <a:rPr lang="en-US" dirty="0"/>
              <a:t>B</a:t>
            </a:r>
          </a:p>
        </p:txBody>
      </p:sp>
      <p:sp>
        <p:nvSpPr>
          <p:cNvPr id="4" name="Slide Number Placeholder 3"/>
          <p:cNvSpPr>
            <a:spLocks noGrp="1"/>
          </p:cNvSpPr>
          <p:nvPr>
            <p:ph type="sldNum" sz="quarter" idx="10"/>
          </p:nvPr>
        </p:nvSpPr>
        <p:spPr/>
        <p:txBody>
          <a:bodyPr/>
          <a:lstStyle/>
          <a:p>
            <a:fld id="{E2DE14E9-89A5-4E6F-B442-F797FE62D1E5}" type="slidenum">
              <a:rPr lang="en-US" smtClean="0"/>
              <a:t>87</a:t>
            </a:fld>
            <a:endParaRPr lang="en-US"/>
          </a:p>
        </p:txBody>
      </p:sp>
    </p:spTree>
    <p:extLst>
      <p:ext uri="{BB962C8B-B14F-4D97-AF65-F5344CB8AC3E}">
        <p14:creationId xmlns:p14="http://schemas.microsoft.com/office/powerpoint/2010/main" val="11765622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2 Test Your Knowledge Answers:</a:t>
            </a:r>
          </a:p>
          <a:p>
            <a:pPr marL="228600" indent="-228600">
              <a:buAutoNum type="arabicPeriod"/>
            </a:pPr>
            <a:r>
              <a:rPr lang="en-US" dirty="0">
                <a:latin typeface="Calibri"/>
                <a:cs typeface="Calibri"/>
              </a:rPr>
              <a:t>Changes can't be made without a password.  </a:t>
            </a:r>
          </a:p>
          <a:p>
            <a:pPr marL="228600" indent="-228600">
              <a:buAutoNum type="arabicPeriod"/>
            </a:pPr>
            <a:r>
              <a:rPr lang="en-US" dirty="0">
                <a:latin typeface="Calibri"/>
                <a:cs typeface="Calibri"/>
              </a:rPr>
              <a:t>Go to account and settings -&gt; Advanced -&gt; and other preferences  </a:t>
            </a:r>
          </a:p>
          <a:p>
            <a:pPr marL="228600" indent="-228600">
              <a:buAutoNum type="arabicPeriod"/>
            </a:pPr>
            <a:r>
              <a:rPr lang="en-US" dirty="0">
                <a:latin typeface="Calibri"/>
                <a:cs typeface="Calibri"/>
              </a:rPr>
              <a:t>5, 2</a:t>
            </a:r>
          </a:p>
          <a:p>
            <a:pPr marL="228600" indent="-228600">
              <a:buAutoNum type="arabicPeriod"/>
            </a:pPr>
            <a:r>
              <a:rPr lang="en-US" dirty="0">
                <a:latin typeface="Calibri"/>
                <a:cs typeface="Calibri"/>
              </a:rPr>
              <a:t>Balance Sheet and Profit &amp; Loss  </a:t>
            </a:r>
          </a:p>
          <a:p>
            <a:pPr marL="228600" indent="-228600">
              <a:buAutoNum type="arabicPeriod"/>
            </a:pPr>
            <a:r>
              <a:rPr lang="en-US" dirty="0">
                <a:latin typeface="Calibri"/>
                <a:cs typeface="Calibri"/>
              </a:rPr>
              <a:t>Open Balance Equity</a:t>
            </a:r>
          </a:p>
        </p:txBody>
      </p:sp>
      <p:sp>
        <p:nvSpPr>
          <p:cNvPr id="4" name="Slide Number Placeholder 3"/>
          <p:cNvSpPr>
            <a:spLocks noGrp="1"/>
          </p:cNvSpPr>
          <p:nvPr>
            <p:ph type="sldNum" sz="quarter" idx="5"/>
          </p:nvPr>
        </p:nvSpPr>
        <p:spPr/>
        <p:txBody>
          <a:bodyPr/>
          <a:lstStyle/>
          <a:p>
            <a:fld id="{E2DE14E9-89A5-4E6F-B442-F797FE62D1E5}" type="slidenum">
              <a:rPr lang="en-US" smtClean="0"/>
              <a:t>88</a:t>
            </a:fld>
            <a:endParaRPr lang="en-US"/>
          </a:p>
        </p:txBody>
      </p:sp>
    </p:spTree>
    <p:extLst>
      <p:ext uri="{BB962C8B-B14F-4D97-AF65-F5344CB8AC3E}">
        <p14:creationId xmlns:p14="http://schemas.microsoft.com/office/powerpoint/2010/main" val="18610041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Encourage students to follow the steps in order. The videos are short and helpful.</a:t>
            </a:r>
          </a:p>
        </p:txBody>
      </p:sp>
      <p:sp>
        <p:nvSpPr>
          <p:cNvPr id="4" name="Slide Number Placeholder 3"/>
          <p:cNvSpPr>
            <a:spLocks noGrp="1"/>
          </p:cNvSpPr>
          <p:nvPr>
            <p:ph type="sldNum" sz="quarter" idx="5"/>
          </p:nvPr>
        </p:nvSpPr>
        <p:spPr/>
        <p:txBody>
          <a:bodyPr/>
          <a:lstStyle/>
          <a:p>
            <a:fld id="{E2DE14E9-89A5-4E6F-B442-F797FE62D1E5}" type="slidenum">
              <a:rPr lang="en-US" smtClean="0"/>
              <a:t>89</a:t>
            </a:fld>
            <a:endParaRPr lang="en-US" dirty="0"/>
          </a:p>
        </p:txBody>
      </p:sp>
    </p:spTree>
    <p:extLst>
      <p:ext uri="{BB962C8B-B14F-4D97-AF65-F5344CB8AC3E}">
        <p14:creationId xmlns:p14="http://schemas.microsoft.com/office/powerpoint/2010/main" val="402182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2 of the Table of Contents. This section can be taught within  1 hour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a stand-alone section or 2 hours when combined with Section 1.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3 of the Table of Contents. This section can be taught within 1 hour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lecture style, or 2 hours if you incorporate Case Study Activities during the class session.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 </a:t>
            </a:r>
          </a:p>
        </p:txBody>
      </p:sp>
      <p:sp>
        <p:nvSpPr>
          <p:cNvPr id="4" name="Slide Number Placeholder 3"/>
          <p:cNvSpPr>
            <a:spLocks noGrp="1"/>
          </p:cNvSpPr>
          <p:nvPr>
            <p:ph type="sldNum" sz="quarter" idx="5"/>
          </p:nvPr>
        </p:nvSpPr>
        <p:spPr/>
        <p:txBody>
          <a:bodyPr/>
          <a:lstStyle/>
          <a:p>
            <a:fld id="{E2DE14E9-89A5-4E6F-B442-F797FE62D1E5}" type="slidenum">
              <a:rPr lang="en-US" smtClean="0"/>
              <a:t>9</a:t>
            </a:fld>
            <a:endParaRPr lang="en-US" dirty="0"/>
          </a:p>
        </p:txBody>
      </p:sp>
    </p:spTree>
    <p:extLst>
      <p:ext uri="{BB962C8B-B14F-4D97-AF65-F5344CB8AC3E}">
        <p14:creationId xmlns:p14="http://schemas.microsoft.com/office/powerpoint/2010/main" val="419857942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use information provided in the Company settings tab.</a:t>
            </a:r>
          </a:p>
          <a:p>
            <a:r>
              <a:rPr lang="en-US" dirty="0"/>
              <a:t>Some of the Case Study Activities require students to revisit the corresponding sections of the training.</a:t>
            </a:r>
          </a:p>
          <a:p>
            <a:r>
              <a:rPr lang="en-US" dirty="0"/>
              <a:t>Recommend students follow the screen shots provided for additional support.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90</a:t>
            </a:fld>
            <a:endParaRPr lang="en-US" dirty="0"/>
          </a:p>
        </p:txBody>
      </p:sp>
    </p:spTree>
    <p:extLst>
      <p:ext uri="{BB962C8B-B14F-4D97-AF65-F5344CB8AC3E}">
        <p14:creationId xmlns:p14="http://schemas.microsoft.com/office/powerpoint/2010/main" val="138410181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Chart of Accounts can be tricky. This is a great skillset to have in industry.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91</a:t>
            </a:fld>
            <a:endParaRPr lang="en-US" dirty="0"/>
          </a:p>
        </p:txBody>
      </p:sp>
    </p:spTree>
    <p:extLst>
      <p:ext uri="{BB962C8B-B14F-4D97-AF65-F5344CB8AC3E}">
        <p14:creationId xmlns:p14="http://schemas.microsoft.com/office/powerpoint/2010/main" val="286212881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setup a new company file some of the Chart of Accounts categories automatically populate.</a:t>
            </a:r>
          </a:p>
          <a:p>
            <a:r>
              <a:rPr lang="en-US" dirty="0"/>
              <a:t>Students will need to follow the steps to complete this activity. Keep in mind, you can always add or edit</a:t>
            </a:r>
          </a:p>
          <a:p>
            <a:r>
              <a:rPr lang="en-US" dirty="0"/>
              <a:t>Account categories as needed. However, accuracy and attention to detail is important.</a:t>
            </a:r>
          </a:p>
          <a:p>
            <a:r>
              <a:rPr lang="en-US" dirty="0"/>
              <a:t>Let’s Continue.</a:t>
            </a:r>
          </a:p>
        </p:txBody>
      </p:sp>
      <p:sp>
        <p:nvSpPr>
          <p:cNvPr id="4" name="Slide Number Placeholder 3"/>
          <p:cNvSpPr>
            <a:spLocks noGrp="1"/>
          </p:cNvSpPr>
          <p:nvPr>
            <p:ph type="sldNum" sz="quarter" idx="5"/>
          </p:nvPr>
        </p:nvSpPr>
        <p:spPr/>
        <p:txBody>
          <a:bodyPr/>
          <a:lstStyle/>
          <a:p>
            <a:fld id="{E2DE14E9-89A5-4E6F-B442-F797FE62D1E5}" type="slidenum">
              <a:rPr lang="en-US" smtClean="0"/>
              <a:t>92</a:t>
            </a:fld>
            <a:endParaRPr lang="en-US" dirty="0"/>
          </a:p>
        </p:txBody>
      </p:sp>
    </p:spTree>
    <p:extLst>
      <p:ext uri="{BB962C8B-B14F-4D97-AF65-F5344CB8AC3E}">
        <p14:creationId xmlns:p14="http://schemas.microsoft.com/office/powerpoint/2010/main" val="3288841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the Asset section of the Balance Sheet. Emphasis! Pay attention to details. </a:t>
            </a:r>
          </a:p>
          <a:p>
            <a:r>
              <a:rPr lang="en-US" dirty="0"/>
              <a:t>Some accounts will simply need the students to add the assigned numbers.</a:t>
            </a:r>
          </a:p>
          <a:p>
            <a:r>
              <a:rPr lang="en-US" dirty="0"/>
              <a:t>Others will require additional changes such as name, account and detail type.</a:t>
            </a:r>
          </a:p>
          <a:p>
            <a:r>
              <a:rPr lang="en-US" dirty="0"/>
              <a:t>Students can try to inactivate unused account categories and may see a pop-up </a:t>
            </a:r>
          </a:p>
          <a:p>
            <a:r>
              <a:rPr lang="en-US" dirty="0"/>
              <a:t>window unable to inactivate because it is used in a different feature in the application. </a:t>
            </a:r>
          </a:p>
          <a:p>
            <a:r>
              <a:rPr lang="en-US" dirty="0"/>
              <a:t>Instruct students to ignore unused categories. Only the categories with assigned numbers</a:t>
            </a:r>
          </a:p>
          <a:p>
            <a:r>
              <a:rPr lang="en-US" dirty="0"/>
              <a:t>in the screen shots will be used for the remainder of the training.</a:t>
            </a:r>
          </a:p>
        </p:txBody>
      </p:sp>
      <p:sp>
        <p:nvSpPr>
          <p:cNvPr id="4" name="Slide Number Placeholder 3"/>
          <p:cNvSpPr>
            <a:spLocks noGrp="1"/>
          </p:cNvSpPr>
          <p:nvPr>
            <p:ph type="sldNum" sz="quarter" idx="5"/>
          </p:nvPr>
        </p:nvSpPr>
        <p:spPr/>
        <p:txBody>
          <a:bodyPr/>
          <a:lstStyle/>
          <a:p>
            <a:fld id="{E2DE14E9-89A5-4E6F-B442-F797FE62D1E5}" type="slidenum">
              <a:rPr lang="en-US" smtClean="0"/>
              <a:t>93</a:t>
            </a:fld>
            <a:endParaRPr lang="en-US" dirty="0"/>
          </a:p>
        </p:txBody>
      </p:sp>
    </p:spTree>
    <p:extLst>
      <p:ext uri="{BB962C8B-B14F-4D97-AF65-F5344CB8AC3E}">
        <p14:creationId xmlns:p14="http://schemas.microsoft.com/office/powerpoint/2010/main" val="41336291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continue with the Liability section of the Balance Sheet.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94</a:t>
            </a:fld>
            <a:endParaRPr lang="en-US" dirty="0"/>
          </a:p>
        </p:txBody>
      </p:sp>
    </p:spTree>
    <p:extLst>
      <p:ext uri="{BB962C8B-B14F-4D97-AF65-F5344CB8AC3E}">
        <p14:creationId xmlns:p14="http://schemas.microsoft.com/office/powerpoint/2010/main" val="4184945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Now the Equity section of the Balance Sheet.</a:t>
            </a:r>
          </a:p>
        </p:txBody>
      </p:sp>
      <p:sp>
        <p:nvSpPr>
          <p:cNvPr id="4" name="Slide Number Placeholder 3"/>
          <p:cNvSpPr>
            <a:spLocks noGrp="1"/>
          </p:cNvSpPr>
          <p:nvPr>
            <p:ph type="sldNum" sz="quarter" idx="5"/>
          </p:nvPr>
        </p:nvSpPr>
        <p:spPr/>
        <p:txBody>
          <a:bodyPr/>
          <a:lstStyle/>
          <a:p>
            <a:fld id="{E2DE14E9-89A5-4E6F-B442-F797FE62D1E5}" type="slidenum">
              <a:rPr lang="en-US" smtClean="0"/>
              <a:t>95</a:t>
            </a:fld>
            <a:endParaRPr lang="en-US" dirty="0"/>
          </a:p>
        </p:txBody>
      </p:sp>
    </p:spTree>
    <p:extLst>
      <p:ext uri="{BB962C8B-B14F-4D97-AF65-F5344CB8AC3E}">
        <p14:creationId xmlns:p14="http://schemas.microsoft.com/office/powerpoint/2010/main" val="320067688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switch to the Profit &amp; Loss section of the Chart of Accounts.</a:t>
            </a:r>
          </a:p>
          <a:p>
            <a:r>
              <a:rPr lang="en-US" dirty="0"/>
              <a:t>We will organize the Income &amp; Expense account categories.</a:t>
            </a:r>
          </a:p>
        </p:txBody>
      </p:sp>
      <p:sp>
        <p:nvSpPr>
          <p:cNvPr id="4" name="Slide Number Placeholder 3"/>
          <p:cNvSpPr>
            <a:spLocks noGrp="1"/>
          </p:cNvSpPr>
          <p:nvPr>
            <p:ph type="sldNum" sz="quarter" idx="5"/>
          </p:nvPr>
        </p:nvSpPr>
        <p:spPr/>
        <p:txBody>
          <a:bodyPr/>
          <a:lstStyle/>
          <a:p>
            <a:fld id="{E2DE14E9-89A5-4E6F-B442-F797FE62D1E5}" type="slidenum">
              <a:rPr lang="en-US" smtClean="0"/>
              <a:t>96</a:t>
            </a:fld>
            <a:endParaRPr lang="en-US" dirty="0"/>
          </a:p>
        </p:txBody>
      </p:sp>
    </p:spTree>
    <p:extLst>
      <p:ext uri="{BB962C8B-B14F-4D97-AF65-F5344CB8AC3E}">
        <p14:creationId xmlns:p14="http://schemas.microsoft.com/office/powerpoint/2010/main" val="378881163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wrap up the expenses. Reminder, we will be using the categories with assigned numbers</a:t>
            </a:r>
          </a:p>
          <a:p>
            <a:r>
              <a:rPr lang="en-US" dirty="0"/>
              <a:t>For the remainder of </a:t>
            </a:r>
            <a:r>
              <a:rPr lang="en-US"/>
              <a:t>this training.</a:t>
            </a:r>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97</a:t>
            </a:fld>
            <a:endParaRPr lang="en-US" dirty="0"/>
          </a:p>
        </p:txBody>
      </p:sp>
    </p:spTree>
    <p:extLst>
      <p:ext uri="{BB962C8B-B14F-4D97-AF65-F5344CB8AC3E}">
        <p14:creationId xmlns:p14="http://schemas.microsoft.com/office/powerpoint/2010/main" val="28771602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 Adjusted Journal Entry.</a:t>
            </a:r>
          </a:p>
          <a:p>
            <a:r>
              <a:rPr lang="en-US" dirty="0"/>
              <a:t>A journal entry is one of the few transactions that requires us to understand debits and credits.</a:t>
            </a:r>
          </a:p>
          <a:p>
            <a:r>
              <a:rPr lang="en-US" dirty="0"/>
              <a:t>Since the purchase did not run through the bank or credit card accounts, we need a way to post the information.</a:t>
            </a:r>
          </a:p>
        </p:txBody>
      </p:sp>
      <p:sp>
        <p:nvSpPr>
          <p:cNvPr id="4" name="Slide Number Placeholder 3"/>
          <p:cNvSpPr>
            <a:spLocks noGrp="1"/>
          </p:cNvSpPr>
          <p:nvPr>
            <p:ph type="sldNum" sz="quarter" idx="5"/>
          </p:nvPr>
        </p:nvSpPr>
        <p:spPr/>
        <p:txBody>
          <a:bodyPr/>
          <a:lstStyle/>
          <a:p>
            <a:fld id="{E2DE14E9-89A5-4E6F-B442-F797FE62D1E5}" type="slidenum">
              <a:rPr lang="en-US" smtClean="0"/>
              <a:t>98</a:t>
            </a:fld>
            <a:endParaRPr lang="en-US" dirty="0"/>
          </a:p>
        </p:txBody>
      </p:sp>
    </p:spTree>
    <p:extLst>
      <p:ext uri="{BB962C8B-B14F-4D97-AF65-F5344CB8AC3E}">
        <p14:creationId xmlns:p14="http://schemas.microsoft.com/office/powerpoint/2010/main" val="15524581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students that QBO is date sensitive and how important it is to enter data in all required fields.</a:t>
            </a:r>
          </a:p>
          <a:p>
            <a:r>
              <a:rPr lang="en-US" dirty="0"/>
              <a:t>There are a couple of ways to enter historical data. We have chosen to use the bank deposit feature for the opening bank balances.</a:t>
            </a:r>
          </a:p>
        </p:txBody>
      </p:sp>
      <p:sp>
        <p:nvSpPr>
          <p:cNvPr id="4" name="Slide Number Placeholder 3"/>
          <p:cNvSpPr>
            <a:spLocks noGrp="1"/>
          </p:cNvSpPr>
          <p:nvPr>
            <p:ph type="sldNum" sz="quarter" idx="5"/>
          </p:nvPr>
        </p:nvSpPr>
        <p:spPr/>
        <p:txBody>
          <a:bodyPr/>
          <a:lstStyle/>
          <a:p>
            <a:fld id="{E2DE14E9-89A5-4E6F-B442-F797FE62D1E5}" type="slidenum">
              <a:rPr lang="en-US" smtClean="0"/>
              <a:t>99</a:t>
            </a:fld>
            <a:endParaRPr lang="en-US" dirty="0"/>
          </a:p>
        </p:txBody>
      </p:sp>
    </p:spTree>
    <p:extLst>
      <p:ext uri="{BB962C8B-B14F-4D97-AF65-F5344CB8AC3E}">
        <p14:creationId xmlns:p14="http://schemas.microsoft.com/office/powerpoint/2010/main" val="13613075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Alternate Manual Cover2- v2">
    <p:bg>
      <p:bgRef idx="1002">
        <a:schemeClr val="bg1"/>
      </p:bgRef>
    </p:bg>
    <p:spTree>
      <p:nvGrpSpPr>
        <p:cNvPr id="1" name=""/>
        <p:cNvGrpSpPr/>
        <p:nvPr/>
      </p:nvGrpSpPr>
      <p:grpSpPr>
        <a:xfrm>
          <a:off x="0" y="0"/>
          <a:ext cx="0" cy="0"/>
          <a:chOff x="0" y="0"/>
          <a:chExt cx="0" cy="0"/>
        </a:xfrm>
      </p:grpSpPr>
      <p:sp>
        <p:nvSpPr>
          <p:cNvPr id="16" name="bk object 16"/>
          <p:cNvSpPr/>
          <p:nvPr/>
        </p:nvSpPr>
        <p:spPr>
          <a:xfrm rot="5400000">
            <a:off x="-1134125" y="1151875"/>
            <a:ext cx="9144000" cy="6840249"/>
          </a:xfrm>
          <a:prstGeom prst="rect">
            <a:avLst/>
          </a:prstGeom>
          <a:blipFill>
            <a:blip r:embed="rId2" cstate="print"/>
            <a:stretch>
              <a:fillRect/>
            </a:stretch>
          </a:blipFill>
        </p:spPr>
        <p:txBody>
          <a:bodyPr wrap="square" lIns="0" tIns="0" rIns="0" bIns="0" rtlCol="0"/>
          <a:lstStyle/>
          <a:p>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95800"/>
            <a:ext cx="6857999" cy="3429000"/>
          </a:xfrm>
          <a:prstGeom prst="rect">
            <a:avLst/>
          </a:prstGeom>
          <a:effectLst>
            <a:softEdge rad="38100"/>
          </a:effectLst>
        </p:spPr>
      </p:pic>
      <p:sp>
        <p:nvSpPr>
          <p:cNvPr id="10" name="Text Placeholder 9"/>
          <p:cNvSpPr>
            <a:spLocks noGrp="1"/>
          </p:cNvSpPr>
          <p:nvPr>
            <p:ph type="body" sz="quarter" idx="10" hasCustomPrompt="1"/>
          </p:nvPr>
        </p:nvSpPr>
        <p:spPr>
          <a:xfrm>
            <a:off x="807402" y="1600200"/>
            <a:ext cx="5334000" cy="762000"/>
          </a:xfrm>
        </p:spPr>
        <p:txBody>
          <a:bodyPr>
            <a:normAutofit/>
          </a:bodyPr>
          <a:lstStyle>
            <a:lvl1pPr marL="0" indent="0" algn="ctr">
              <a:buFontTx/>
              <a:buNone/>
              <a:defRPr sz="2800" b="1" baseline="0">
                <a:solidFill>
                  <a:schemeClr val="tx1"/>
                </a:solidFill>
                <a:latin typeface="+mj-lt"/>
              </a:defRPr>
            </a:lvl1pPr>
          </a:lstStyle>
          <a:p>
            <a:pPr lvl="0"/>
            <a:r>
              <a:rPr lang="en-US" dirty="0"/>
              <a:t>QuickBooks Online Classroom </a:t>
            </a:r>
          </a:p>
        </p:txBody>
      </p:sp>
      <p:sp>
        <p:nvSpPr>
          <p:cNvPr id="18" name="object 6"/>
          <p:cNvSpPr txBox="1"/>
          <p:nvPr/>
        </p:nvSpPr>
        <p:spPr>
          <a:xfrm>
            <a:off x="204418" y="8923918"/>
            <a:ext cx="1065122" cy="135935"/>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2021</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2" y="182880"/>
            <a:ext cx="1828798" cy="914400"/>
          </a:xfrm>
          <a:prstGeom prst="rect">
            <a:avLst/>
          </a:prstGeom>
        </p:spPr>
      </p:pic>
      <p:sp>
        <p:nvSpPr>
          <p:cNvPr id="28" name="Text Placeholder 9"/>
          <p:cNvSpPr>
            <a:spLocks noGrp="1"/>
          </p:cNvSpPr>
          <p:nvPr>
            <p:ph type="body" sz="quarter" idx="11" hasCustomPrompt="1"/>
          </p:nvPr>
        </p:nvSpPr>
        <p:spPr>
          <a:xfrm>
            <a:off x="807402" y="3124200"/>
            <a:ext cx="5334000" cy="762000"/>
          </a:xfrm>
        </p:spPr>
        <p:txBody>
          <a:bodyPr>
            <a:normAutofit/>
          </a:bodyPr>
          <a:lstStyle>
            <a:lvl1pPr marL="0" indent="0" algn="ctr">
              <a:buFontTx/>
              <a:buNone/>
              <a:defRPr sz="2800" b="1" baseline="0">
                <a:solidFill>
                  <a:schemeClr val="tx1"/>
                </a:solidFill>
                <a:latin typeface="+mj-lt"/>
              </a:defRPr>
            </a:lvl1pPr>
          </a:lstStyle>
          <a:p>
            <a:pPr lvl="0"/>
            <a:r>
              <a:rPr lang="en-US" dirty="0"/>
              <a:t>Click to add name of manual</a:t>
            </a: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382" y="182880"/>
            <a:ext cx="912618" cy="914400"/>
          </a:xfrm>
          <a:prstGeom prst="rect">
            <a:avLst/>
          </a:prstGeom>
        </p:spPr>
      </p:pic>
    </p:spTree>
    <p:extLst>
      <p:ext uri="{BB962C8B-B14F-4D97-AF65-F5344CB8AC3E}">
        <p14:creationId xmlns:p14="http://schemas.microsoft.com/office/powerpoint/2010/main" val="2555685335"/>
      </p:ext>
    </p:extLst>
  </p:cSld>
  <p:clrMapOvr>
    <a:overrideClrMapping bg1="dk1" tx1="lt1" bg2="dk2" tx2="lt2" accent1="accent1" accent2="accent2" accent3="accent3" accent4="accent4" accent5="accent5" accent6="accent6" hlink="hlink" folHlink="folHlink"/>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page graphic">
    <p:spTree>
      <p:nvGrpSpPr>
        <p:cNvPr id="1" name=""/>
        <p:cNvGrpSpPr/>
        <p:nvPr/>
      </p:nvGrpSpPr>
      <p:grpSpPr>
        <a:xfrm>
          <a:off x="0" y="0"/>
          <a:ext cx="0" cy="0"/>
          <a:chOff x="0" y="0"/>
          <a:chExt cx="0" cy="0"/>
        </a:xfrm>
      </p:grpSpPr>
      <p:sp>
        <p:nvSpPr>
          <p:cNvPr id="4" name="Picture Placeholder 3"/>
          <p:cNvSpPr>
            <a:spLocks noGrp="1"/>
          </p:cNvSpPr>
          <p:nvPr>
            <p:ph type="pic" sz="quarter" idx="13" hasCustomPrompt="1"/>
          </p:nvPr>
        </p:nvSpPr>
        <p:spPr>
          <a:xfrm>
            <a:off x="533400" y="1219200"/>
            <a:ext cx="5830888" cy="7315200"/>
          </a:xfrm>
        </p:spPr>
        <p:txBody>
          <a:bodyPr/>
          <a:lstStyle>
            <a:lvl1pPr marL="0" indent="0">
              <a:buFontTx/>
              <a:buNone/>
              <a:defRPr/>
            </a:lvl1pPr>
          </a:lstStyle>
          <a:p>
            <a:r>
              <a:rPr lang="en-US" dirty="0"/>
              <a:t>Click to insert graphic</a:t>
            </a:r>
          </a:p>
          <a:p>
            <a:r>
              <a:rPr lang="en-US" dirty="0"/>
              <a:t>Maximum 8” x 6”</a:t>
            </a:r>
          </a:p>
        </p:txBody>
      </p:sp>
      <p:sp>
        <p:nvSpPr>
          <p:cNvPr id="11" name="Text Placeholder 10"/>
          <p:cNvSpPr>
            <a:spLocks noGrp="1"/>
          </p:cNvSpPr>
          <p:nvPr>
            <p:ph type="body" sz="quarter" idx="14" hasCustomPrompt="1"/>
          </p:nvPr>
        </p:nvSpPr>
        <p:spPr>
          <a:xfrm>
            <a:off x="533400" y="609600"/>
            <a:ext cx="5830888" cy="457200"/>
          </a:xfrm>
        </p:spPr>
        <p:txBody>
          <a:bodyPr anchor="ctr">
            <a:normAutofit/>
          </a:bodyPr>
          <a:lstStyle>
            <a:lvl1pPr marL="0" indent="0" algn="ctr">
              <a:buFontTx/>
              <a:buNone/>
              <a:defRPr sz="1400" b="1">
                <a:latin typeface="+mj-lt"/>
              </a:defRPr>
            </a:lvl1pPr>
          </a:lstStyle>
          <a:p>
            <a:pPr lvl="0"/>
            <a:r>
              <a:rPr lang="en-US" dirty="0"/>
              <a:t>Click to add heading</a:t>
            </a:r>
          </a:p>
        </p:txBody>
      </p:sp>
      <p:grpSp>
        <p:nvGrpSpPr>
          <p:cNvPr id="12" name="Group 11"/>
          <p:cNvGrpSpPr/>
          <p:nvPr/>
        </p:nvGrpSpPr>
        <p:grpSpPr>
          <a:xfrm>
            <a:off x="1" y="0"/>
            <a:ext cx="6858000" cy="9144000"/>
            <a:chOff x="1" y="0"/>
            <a:chExt cx="6858000" cy="9144000"/>
          </a:xfrm>
        </p:grpSpPr>
        <p:sp>
          <p:nvSpPr>
            <p:cNvPr id="16"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19"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8" name="Picture 17"/>
            <p:cNvPicPr>
              <a:picLocks noChangeAspect="1"/>
            </p:cNvPicPr>
            <p:nvPr/>
          </p:nvPicPr>
          <p:blipFill>
            <a:blip r:embed="rId4"/>
            <a:stretch>
              <a:fillRect/>
            </a:stretch>
          </p:blipFill>
          <p:spPr>
            <a:xfrm>
              <a:off x="5955887" y="115186"/>
              <a:ext cx="762066" cy="384081"/>
            </a:xfrm>
            <a:prstGeom prst="rect">
              <a:avLst/>
            </a:prstGeom>
          </p:spPr>
        </p:pic>
      </p:grpSp>
      <p:sp>
        <p:nvSpPr>
          <p:cNvPr id="22" name="Slide Number Placeholder 5"/>
          <p:cNvSpPr txBox="1">
            <a:spLocks/>
          </p:cNvSpPr>
          <p:nvPr/>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
        <p:nvSpPr>
          <p:cNvPr id="13"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14"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5" name="object 6"/>
          <p:cNvSpPr txBox="1"/>
          <p:nvPr userDrawn="1"/>
        </p:nvSpPr>
        <p:spPr>
          <a:xfrm>
            <a:off x="76200"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192151325"/>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Large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8640" y="594784"/>
            <a:ext cx="5852160" cy="472016"/>
          </a:xfrm>
        </p:spPr>
        <p:txBody>
          <a:bodyPr anchor="t">
            <a:normAutofit/>
          </a:bodyPr>
          <a:lstStyle>
            <a:lvl1pPr>
              <a:defRPr sz="1600" b="1" baseline="0"/>
            </a:lvl1pPr>
          </a:lstStyle>
          <a:p>
            <a:r>
              <a:rPr lang="en-US" dirty="0"/>
              <a:t>Click to add heading title</a:t>
            </a:r>
          </a:p>
        </p:txBody>
      </p:sp>
      <p:sp>
        <p:nvSpPr>
          <p:cNvPr id="9" name="Picture Placeholder 8"/>
          <p:cNvSpPr>
            <a:spLocks noGrp="1"/>
          </p:cNvSpPr>
          <p:nvPr>
            <p:ph type="pic" sz="quarter" idx="13" hasCustomPrompt="1"/>
          </p:nvPr>
        </p:nvSpPr>
        <p:spPr>
          <a:xfrm>
            <a:off x="533400" y="1143000"/>
            <a:ext cx="5852160" cy="5181600"/>
          </a:xfrm>
        </p:spPr>
        <p:txBody>
          <a:bodyPr>
            <a:normAutofit/>
          </a:bodyPr>
          <a:lstStyle>
            <a:lvl1pPr marL="0" indent="0">
              <a:buFontTx/>
              <a:buNone/>
              <a:defRPr sz="1200"/>
            </a:lvl1pPr>
          </a:lstStyle>
          <a:p>
            <a:r>
              <a:rPr lang="en-US" dirty="0"/>
              <a:t>Click to add graphic</a:t>
            </a:r>
          </a:p>
        </p:txBody>
      </p:sp>
      <p:sp>
        <p:nvSpPr>
          <p:cNvPr id="15" name="Text Placeholder 14"/>
          <p:cNvSpPr>
            <a:spLocks noGrp="1"/>
          </p:cNvSpPr>
          <p:nvPr>
            <p:ph type="body" sz="quarter" idx="14" hasCustomPrompt="1"/>
          </p:nvPr>
        </p:nvSpPr>
        <p:spPr>
          <a:xfrm>
            <a:off x="548640" y="6477000"/>
            <a:ext cx="5852160" cy="1981200"/>
          </a:xfrm>
        </p:spPr>
        <p:txBody>
          <a:bodyPr>
            <a:normAutofit/>
          </a:bodyPr>
          <a:lstStyle>
            <a:lvl1pPr marL="0" indent="0">
              <a:lnSpc>
                <a:spcPct val="150000"/>
              </a:lnSpc>
              <a:buFontTx/>
              <a:buNone/>
              <a:defRPr sz="1200"/>
            </a:lvl1pPr>
          </a:lstStyle>
          <a:p>
            <a:pPr lvl="0"/>
            <a:r>
              <a:rPr lang="en-US" dirty="0"/>
              <a:t>Click to add text</a:t>
            </a:r>
          </a:p>
        </p:txBody>
      </p:sp>
      <p:grpSp>
        <p:nvGrpSpPr>
          <p:cNvPr id="12" name="Group 11"/>
          <p:cNvGrpSpPr/>
          <p:nvPr/>
        </p:nvGrpSpPr>
        <p:grpSpPr>
          <a:xfrm>
            <a:off x="1" y="0"/>
            <a:ext cx="6858000" cy="9144000"/>
            <a:chOff x="1" y="0"/>
            <a:chExt cx="6858000" cy="9144000"/>
          </a:xfrm>
        </p:grpSpPr>
        <p:sp>
          <p:nvSpPr>
            <p:cNvPr id="17"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4"/>
            <a:stretch>
              <a:fillRect/>
            </a:stretch>
          </p:blipFill>
          <p:spPr>
            <a:xfrm>
              <a:off x="5955887" y="115186"/>
              <a:ext cx="762066" cy="384081"/>
            </a:xfrm>
            <a:prstGeom prst="rect">
              <a:avLst/>
            </a:prstGeom>
          </p:spPr>
        </p:pic>
      </p:grpSp>
      <p:sp>
        <p:nvSpPr>
          <p:cNvPr id="16" name="Title 1"/>
          <p:cNvSpPr txBox="1">
            <a:spLocks/>
          </p:cNvSpPr>
          <p:nvPr/>
        </p:nvSpPr>
        <p:spPr>
          <a:xfrm>
            <a:off x="230277" y="76199"/>
            <a:ext cx="5713323" cy="47846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chemeClr val="bg1"/>
                </a:solidFill>
                <a:latin typeface="+mj-lt"/>
                <a:ea typeface="+mj-ea"/>
                <a:cs typeface="+mj-cs"/>
              </a:defRPr>
            </a:lvl1pPr>
          </a:lstStyle>
          <a:p>
            <a:r>
              <a:rPr lang="en-US" dirty="0"/>
              <a:t>Heading</a:t>
            </a:r>
          </a:p>
        </p:txBody>
      </p:sp>
      <p:cxnSp>
        <p:nvCxnSpPr>
          <p:cNvPr id="25" name="Straight Connector 24">
            <a:extLst>
              <a:ext uri="{FF2B5EF4-FFF2-40B4-BE49-F238E27FC236}">
                <a16:creationId xmlns:a16="http://schemas.microsoft.com/office/drawing/2014/main" id="{88176810-D413-4F64-AEB1-E365420916A6}"/>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503967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Large and Sma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8640" y="594784"/>
            <a:ext cx="5852160" cy="472016"/>
          </a:xfrm>
        </p:spPr>
        <p:txBody>
          <a:bodyPr anchor="t">
            <a:normAutofit/>
          </a:bodyPr>
          <a:lstStyle>
            <a:lvl1pPr>
              <a:defRPr sz="1600" b="1" baseline="0"/>
            </a:lvl1pPr>
          </a:lstStyle>
          <a:p>
            <a:r>
              <a:rPr lang="en-US" dirty="0"/>
              <a:t>Click to add heading title</a:t>
            </a:r>
          </a:p>
        </p:txBody>
      </p:sp>
      <p:sp>
        <p:nvSpPr>
          <p:cNvPr id="9" name="Picture Placeholder 8"/>
          <p:cNvSpPr>
            <a:spLocks noGrp="1"/>
          </p:cNvSpPr>
          <p:nvPr>
            <p:ph type="pic" sz="quarter" idx="13" hasCustomPrompt="1"/>
          </p:nvPr>
        </p:nvSpPr>
        <p:spPr>
          <a:xfrm>
            <a:off x="533400" y="1143000"/>
            <a:ext cx="5852160" cy="2971800"/>
          </a:xfrm>
        </p:spPr>
        <p:txBody>
          <a:bodyPr>
            <a:normAutofit/>
          </a:bodyPr>
          <a:lstStyle>
            <a:lvl1pPr marL="0" indent="0">
              <a:buFontTx/>
              <a:buNone/>
              <a:defRPr sz="2000"/>
            </a:lvl1pPr>
          </a:lstStyle>
          <a:p>
            <a:r>
              <a:rPr lang="en-US" dirty="0"/>
              <a:t>Click to add graphic</a:t>
            </a:r>
          </a:p>
        </p:txBody>
      </p:sp>
      <p:sp>
        <p:nvSpPr>
          <p:cNvPr id="15" name="Text Placeholder 14"/>
          <p:cNvSpPr>
            <a:spLocks noGrp="1"/>
          </p:cNvSpPr>
          <p:nvPr>
            <p:ph type="body" sz="quarter" idx="14" hasCustomPrompt="1"/>
          </p:nvPr>
        </p:nvSpPr>
        <p:spPr>
          <a:xfrm>
            <a:off x="3459480" y="4267200"/>
            <a:ext cx="2941320" cy="4191000"/>
          </a:xfrm>
        </p:spPr>
        <p:txBody>
          <a:bodyPr>
            <a:normAutofit/>
          </a:bodyPr>
          <a:lstStyle>
            <a:lvl1pPr marL="0" indent="0">
              <a:lnSpc>
                <a:spcPct val="150000"/>
              </a:lnSpc>
              <a:buFontTx/>
              <a:buNone/>
              <a:defRPr sz="1200"/>
            </a:lvl1pPr>
          </a:lstStyle>
          <a:p>
            <a:pPr lvl="0"/>
            <a:r>
              <a:rPr lang="en-US" dirty="0"/>
              <a:t>Click to add text</a:t>
            </a:r>
          </a:p>
        </p:txBody>
      </p:sp>
      <p:sp>
        <p:nvSpPr>
          <p:cNvPr id="6" name="Picture Placeholder 5"/>
          <p:cNvSpPr>
            <a:spLocks noGrp="1"/>
          </p:cNvSpPr>
          <p:nvPr>
            <p:ph type="pic" sz="quarter" idx="15" hasCustomPrompt="1"/>
          </p:nvPr>
        </p:nvSpPr>
        <p:spPr>
          <a:xfrm>
            <a:off x="533400" y="4267200"/>
            <a:ext cx="2819400" cy="4191000"/>
          </a:xfrm>
        </p:spPr>
        <p:txBody>
          <a:bodyPr>
            <a:normAutofit/>
          </a:bodyPr>
          <a:lstStyle>
            <a:lvl1pPr marL="0" indent="0">
              <a:buFontTx/>
              <a:buNone/>
              <a:defRPr sz="2000"/>
            </a:lvl1pPr>
          </a:lstStyle>
          <a:p>
            <a:r>
              <a:rPr lang="en-US" dirty="0"/>
              <a:t>Click to add graphic</a:t>
            </a:r>
          </a:p>
        </p:txBody>
      </p:sp>
      <p:grpSp>
        <p:nvGrpSpPr>
          <p:cNvPr id="12" name="Group 11"/>
          <p:cNvGrpSpPr/>
          <p:nvPr/>
        </p:nvGrpSpPr>
        <p:grpSpPr>
          <a:xfrm>
            <a:off x="1" y="0"/>
            <a:ext cx="6858000" cy="9144000"/>
            <a:chOff x="1" y="0"/>
            <a:chExt cx="6858000" cy="9144000"/>
          </a:xfrm>
        </p:grpSpPr>
        <p:sp>
          <p:nvSpPr>
            <p:cNvPr id="14"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4"/>
            <a:stretch>
              <a:fillRect/>
            </a:stretch>
          </p:blipFill>
          <p:spPr>
            <a:xfrm>
              <a:off x="5955887" y="115186"/>
              <a:ext cx="762066" cy="384081"/>
            </a:xfrm>
            <a:prstGeom prst="rect">
              <a:avLst/>
            </a:prstGeom>
          </p:spPr>
        </p:pic>
      </p:grpSp>
      <p:sp>
        <p:nvSpPr>
          <p:cNvPr id="17" name="Title 1"/>
          <p:cNvSpPr txBox="1">
            <a:spLocks/>
          </p:cNvSpPr>
          <p:nvPr/>
        </p:nvSpPr>
        <p:spPr>
          <a:xfrm>
            <a:off x="230277" y="76199"/>
            <a:ext cx="5713323" cy="47846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chemeClr val="bg1"/>
                </a:solidFill>
                <a:latin typeface="+mj-lt"/>
                <a:ea typeface="+mj-ea"/>
                <a:cs typeface="+mj-cs"/>
              </a:defRPr>
            </a:lvl1pPr>
          </a:lstStyle>
          <a:p>
            <a:r>
              <a:rPr lang="en-US" dirty="0"/>
              <a:t>Heading</a:t>
            </a:r>
          </a:p>
        </p:txBody>
      </p:sp>
      <p:cxnSp>
        <p:nvCxnSpPr>
          <p:cNvPr id="24" name="Straight Connector 23">
            <a:extLst>
              <a:ext uri="{FF2B5EF4-FFF2-40B4-BE49-F238E27FC236}">
                <a16:creationId xmlns:a16="http://schemas.microsoft.com/office/drawing/2014/main" id="{3D7A4644-3A7F-44BC-AF47-1550D70E2EA8}"/>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3"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5"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6"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711551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Small Graphic">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219200" y="8610600"/>
            <a:ext cx="4572000" cy="351367"/>
          </a:xfrm>
          <a:prstGeom prst="rect">
            <a:avLst/>
          </a:prstGeom>
        </p:spPr>
        <p:txBody>
          <a:bodyPr/>
          <a:lstStyle>
            <a:lvl1pPr>
              <a:defRPr/>
            </a:lvl1pPr>
          </a:lstStyle>
          <a:p>
            <a:r>
              <a:rPr lang="en-US" dirty="0"/>
              <a:t>   </a:t>
            </a:r>
          </a:p>
        </p:txBody>
      </p:sp>
      <p:sp>
        <p:nvSpPr>
          <p:cNvPr id="8" name="Picture Placeholder 7"/>
          <p:cNvSpPr>
            <a:spLocks noGrp="1"/>
          </p:cNvSpPr>
          <p:nvPr>
            <p:ph type="pic" sz="quarter" idx="13" hasCustomPrompt="1"/>
          </p:nvPr>
        </p:nvSpPr>
        <p:spPr>
          <a:xfrm>
            <a:off x="533400" y="7620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4114800" y="17526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33400" y="4724400"/>
            <a:ext cx="5830888" cy="37338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4" name="Straight Connector 13">
            <a:extLst>
              <a:ext uri="{FF2B5EF4-FFF2-40B4-BE49-F238E27FC236}">
                <a16:creationId xmlns:a16="http://schemas.microsoft.com/office/drawing/2014/main" id="{0A66B55D-438B-4341-BB04-1C209D81431D}"/>
              </a:ext>
            </a:extLst>
          </p:cNvPr>
          <p:cNvCxnSpPr/>
          <p:nvPr/>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10AA27D-ACF9-424A-87CA-F5968EF91D99}"/>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B0E183C6-21EF-4881-B018-4AB6C86E72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45BE6E3D-1212-4BCA-85E6-A8B5CC312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1" name="Group 10"/>
          <p:cNvGrpSpPr/>
          <p:nvPr/>
        </p:nvGrpSpPr>
        <p:grpSpPr>
          <a:xfrm>
            <a:off x="1" y="0"/>
            <a:ext cx="6858000" cy="9144000"/>
            <a:chOff x="1" y="0"/>
            <a:chExt cx="6858000" cy="9144000"/>
          </a:xfrm>
        </p:grpSpPr>
        <p:sp>
          <p:nvSpPr>
            <p:cNvPr id="13"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cxnSp>
        <p:nvCxnSpPr>
          <p:cNvPr id="25" name="Straight Connector 24">
            <a:extLst>
              <a:ext uri="{FF2B5EF4-FFF2-40B4-BE49-F238E27FC236}">
                <a16:creationId xmlns:a16="http://schemas.microsoft.com/office/drawing/2014/main" id="{F10AA27D-ACF9-424A-87CA-F5968EF91D99}"/>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630408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and Small Graphic - b">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219200" y="8610600"/>
            <a:ext cx="4572000" cy="351367"/>
          </a:xfrm>
          <a:prstGeom prst="rect">
            <a:avLst/>
          </a:prstGeom>
        </p:spPr>
        <p:txBody>
          <a:bodyPr/>
          <a:lstStyle/>
          <a:p>
            <a:r>
              <a:rPr lang="en-US" dirty="0"/>
              <a:t>   </a:t>
            </a:r>
          </a:p>
        </p:txBody>
      </p:sp>
      <p:sp>
        <p:nvSpPr>
          <p:cNvPr id="8" name="Picture Placeholder 7"/>
          <p:cNvSpPr>
            <a:spLocks noGrp="1"/>
          </p:cNvSpPr>
          <p:nvPr>
            <p:ph type="pic" sz="quarter" idx="13" hasCustomPrompt="1"/>
          </p:nvPr>
        </p:nvSpPr>
        <p:spPr>
          <a:xfrm>
            <a:off x="2880360" y="47244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512064" y="54864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44036" y="685800"/>
            <a:ext cx="5830888" cy="37338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5" name="Straight Connector 14">
            <a:extLst>
              <a:ext uri="{FF2B5EF4-FFF2-40B4-BE49-F238E27FC236}">
                <a16:creationId xmlns:a16="http://schemas.microsoft.com/office/drawing/2014/main" id="{9DE34BE2-31B7-449F-8356-DA7E715258E6}"/>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5FF81401-0433-4090-9D58-28BEB6BAAB9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98D984B4-25E5-47F0-B62D-0E3B2A89EB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1" name="Group 10"/>
          <p:cNvGrpSpPr/>
          <p:nvPr/>
        </p:nvGrpSpPr>
        <p:grpSpPr>
          <a:xfrm>
            <a:off x="1" y="0"/>
            <a:ext cx="6858000" cy="9144000"/>
            <a:chOff x="1" y="0"/>
            <a:chExt cx="6858000" cy="9144000"/>
          </a:xfrm>
        </p:grpSpPr>
        <p:sp>
          <p:nvSpPr>
            <p:cNvPr id="13"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sp>
        <p:nvSpPr>
          <p:cNvPr id="24"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6"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7"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397229931"/>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and Small Graphic - c">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533400" y="46482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4114800" y="55626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44036" y="1219200"/>
            <a:ext cx="5830888" cy="3200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512763" y="685800"/>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cxnSp>
        <p:nvCxnSpPr>
          <p:cNvPr id="15" name="Straight Connector 14">
            <a:extLst>
              <a:ext uri="{FF2B5EF4-FFF2-40B4-BE49-F238E27FC236}">
                <a16:creationId xmlns:a16="http://schemas.microsoft.com/office/drawing/2014/main" id="{EC62E25A-4920-45F7-9F02-9767A84F32F9}"/>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41EAC1E0-1D33-4A19-819D-7E2E6ED7520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7B50E310-DC76-47F0-98B4-9F731B4CC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3" name="Group 12"/>
          <p:cNvGrpSpPr/>
          <p:nvPr/>
        </p:nvGrpSpPr>
        <p:grpSpPr>
          <a:xfrm>
            <a:off x="1" y="0"/>
            <a:ext cx="6858000" cy="9144000"/>
            <a:chOff x="1" y="0"/>
            <a:chExt cx="6858000" cy="9144000"/>
          </a:xfrm>
        </p:grpSpPr>
        <p:sp>
          <p:nvSpPr>
            <p:cNvPr id="18"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1"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0" name="Picture 19"/>
            <p:cNvPicPr>
              <a:picLocks noChangeAspect="1"/>
            </p:cNvPicPr>
            <p:nvPr/>
          </p:nvPicPr>
          <p:blipFill>
            <a:blip r:embed="rId6"/>
            <a:stretch>
              <a:fillRect/>
            </a:stretch>
          </p:blipFill>
          <p:spPr>
            <a:xfrm>
              <a:off x="5955887" y="115186"/>
              <a:ext cx="762066" cy="384081"/>
            </a:xfrm>
            <a:prstGeom prst="rect">
              <a:avLst/>
            </a:prstGeom>
          </p:spPr>
        </p:pic>
      </p:grpSp>
      <p:sp>
        <p:nvSpPr>
          <p:cNvPr id="25"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070657017"/>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and SmartArt">
    <p:spTree>
      <p:nvGrpSpPr>
        <p:cNvPr id="1" name=""/>
        <p:cNvGrpSpPr/>
        <p:nvPr/>
      </p:nvGrpSpPr>
      <p:grpSpPr>
        <a:xfrm>
          <a:off x="0" y="0"/>
          <a:ext cx="0" cy="0"/>
          <a:chOff x="0" y="0"/>
          <a:chExt cx="0" cy="0"/>
        </a:xfrm>
      </p:grpSpPr>
      <p:sp>
        <p:nvSpPr>
          <p:cNvPr id="12" name="Text Placeholder 11"/>
          <p:cNvSpPr>
            <a:spLocks noGrp="1"/>
          </p:cNvSpPr>
          <p:nvPr>
            <p:ph type="body" sz="quarter" idx="15" hasCustomPrompt="1"/>
          </p:nvPr>
        </p:nvSpPr>
        <p:spPr>
          <a:xfrm>
            <a:off x="544036" y="1219200"/>
            <a:ext cx="5830888" cy="3200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512763" y="685800"/>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sp>
        <p:nvSpPr>
          <p:cNvPr id="11" name="SmartArt Placeholder 10"/>
          <p:cNvSpPr>
            <a:spLocks noGrp="1"/>
          </p:cNvSpPr>
          <p:nvPr>
            <p:ph type="dgm" sz="quarter" idx="17" hasCustomPrompt="1"/>
          </p:nvPr>
        </p:nvSpPr>
        <p:spPr>
          <a:xfrm>
            <a:off x="533400" y="4572000"/>
            <a:ext cx="5851525" cy="3886200"/>
          </a:xfrm>
        </p:spPr>
        <p:txBody>
          <a:bodyPr>
            <a:normAutofit/>
          </a:bodyPr>
          <a:lstStyle>
            <a:lvl1pPr marL="0" indent="0">
              <a:buFontTx/>
              <a:buNone/>
              <a:defRPr sz="2000" baseline="0"/>
            </a:lvl1pPr>
          </a:lstStyle>
          <a:p>
            <a:r>
              <a:rPr lang="en-US" dirty="0"/>
              <a:t>Click to add SmartArt graphic</a:t>
            </a:r>
          </a:p>
        </p:txBody>
      </p:sp>
      <p:cxnSp>
        <p:nvCxnSpPr>
          <p:cNvPr id="13" name="Straight Connector 12">
            <a:extLst>
              <a:ext uri="{FF2B5EF4-FFF2-40B4-BE49-F238E27FC236}">
                <a16:creationId xmlns:a16="http://schemas.microsoft.com/office/drawing/2014/main" id="{F07C775F-BE56-4486-AC41-8399E07C1B14}"/>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4" name="Picture 2">
            <a:extLst>
              <a:ext uri="{FF2B5EF4-FFF2-40B4-BE49-F238E27FC236}">
                <a16:creationId xmlns:a16="http://schemas.microsoft.com/office/drawing/2014/main" id="{A6B4B6B4-23A8-446E-ACE5-507D653DE43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0CFD4F43-AEFE-4BBD-8E57-E1E616BA3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6" name="Group 15"/>
          <p:cNvGrpSpPr/>
          <p:nvPr/>
        </p:nvGrpSpPr>
        <p:grpSpPr>
          <a:xfrm>
            <a:off x="1" y="0"/>
            <a:ext cx="6858000" cy="9144000"/>
            <a:chOff x="1" y="0"/>
            <a:chExt cx="6858000" cy="9144000"/>
          </a:xfrm>
        </p:grpSpPr>
        <p:sp>
          <p:nvSpPr>
            <p:cNvPr id="17"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sp>
        <p:nvSpPr>
          <p:cNvPr id="24"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6"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7"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4124866756"/>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and Video">
    <p:spTree>
      <p:nvGrpSpPr>
        <p:cNvPr id="1" name=""/>
        <p:cNvGrpSpPr/>
        <p:nvPr/>
      </p:nvGrpSpPr>
      <p:grpSpPr>
        <a:xfrm>
          <a:off x="0" y="0"/>
          <a:ext cx="0" cy="0"/>
          <a:chOff x="0" y="0"/>
          <a:chExt cx="0" cy="0"/>
        </a:xfrm>
      </p:grpSpPr>
      <p:sp>
        <p:nvSpPr>
          <p:cNvPr id="12" name="Text Placeholder 11"/>
          <p:cNvSpPr>
            <a:spLocks noGrp="1"/>
          </p:cNvSpPr>
          <p:nvPr>
            <p:ph type="body" sz="quarter" idx="15" hasCustomPrompt="1"/>
          </p:nvPr>
        </p:nvSpPr>
        <p:spPr>
          <a:xfrm>
            <a:off x="544036" y="1219200"/>
            <a:ext cx="5830888" cy="1295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205489" y="127918"/>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sp>
        <p:nvSpPr>
          <p:cNvPr id="8" name="Media Placeholder 7"/>
          <p:cNvSpPr>
            <a:spLocks noGrp="1"/>
          </p:cNvSpPr>
          <p:nvPr>
            <p:ph type="media" sz="quarter" idx="17" hasCustomPrompt="1"/>
          </p:nvPr>
        </p:nvSpPr>
        <p:spPr>
          <a:xfrm>
            <a:off x="533400" y="2667000"/>
            <a:ext cx="5851525" cy="4572000"/>
          </a:xfrm>
          <a:ln w="57150">
            <a:solidFill>
              <a:schemeClr val="tx1">
                <a:lumMod val="65000"/>
                <a:lumOff val="35000"/>
              </a:schemeClr>
            </a:solidFill>
          </a:ln>
        </p:spPr>
        <p:txBody>
          <a:bodyPr>
            <a:normAutofit/>
          </a:bodyPr>
          <a:lstStyle>
            <a:lvl1pPr marL="0" indent="0">
              <a:buFontTx/>
              <a:buNone/>
              <a:defRPr sz="2000">
                <a:noFill/>
              </a:defRPr>
            </a:lvl1pPr>
          </a:lstStyle>
          <a:p>
            <a:r>
              <a:rPr lang="en-US" dirty="0"/>
              <a:t>Click to add Media</a:t>
            </a:r>
          </a:p>
        </p:txBody>
      </p:sp>
      <p:sp>
        <p:nvSpPr>
          <p:cNvPr id="13" name="Text Placeholder 12"/>
          <p:cNvSpPr>
            <a:spLocks noGrp="1"/>
          </p:cNvSpPr>
          <p:nvPr>
            <p:ph type="body" sz="quarter" idx="18" hasCustomPrompt="1"/>
          </p:nvPr>
        </p:nvSpPr>
        <p:spPr>
          <a:xfrm>
            <a:off x="533400" y="7467600"/>
            <a:ext cx="5851525" cy="990600"/>
          </a:xfrm>
        </p:spPr>
        <p:txBody>
          <a:bodyPr>
            <a:normAutofit/>
          </a:bodyPr>
          <a:lstStyle>
            <a:lvl1pPr marL="0" indent="0">
              <a:buFontTx/>
              <a:buNone/>
              <a:defRPr sz="1200"/>
            </a:lvl1pPr>
          </a:lstStyle>
          <a:p>
            <a:pPr lvl="0"/>
            <a:r>
              <a:rPr lang="en-US" dirty="0"/>
              <a:t>Click to add text</a:t>
            </a:r>
          </a:p>
        </p:txBody>
      </p:sp>
      <p:cxnSp>
        <p:nvCxnSpPr>
          <p:cNvPr id="16" name="Straight Connector 15">
            <a:extLst>
              <a:ext uri="{FF2B5EF4-FFF2-40B4-BE49-F238E27FC236}">
                <a16:creationId xmlns:a16="http://schemas.microsoft.com/office/drawing/2014/main" id="{087E4D55-C571-48AC-9F71-DFDC71EF9362}"/>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2">
            <a:extLst>
              <a:ext uri="{FF2B5EF4-FFF2-40B4-BE49-F238E27FC236}">
                <a16:creationId xmlns:a16="http://schemas.microsoft.com/office/drawing/2014/main" id="{A2D2B9DB-FCD7-4D41-A737-4C7D6FAF0F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a:extLst>
              <a:ext uri="{FF2B5EF4-FFF2-40B4-BE49-F238E27FC236}">
                <a16:creationId xmlns:a16="http://schemas.microsoft.com/office/drawing/2014/main" id="{AE9C043E-DA9F-4655-8E7C-5739B22E8B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4" name="Group 13"/>
          <p:cNvGrpSpPr/>
          <p:nvPr/>
        </p:nvGrpSpPr>
        <p:grpSpPr>
          <a:xfrm>
            <a:off x="1" y="0"/>
            <a:ext cx="6858000" cy="9144000"/>
            <a:chOff x="1" y="0"/>
            <a:chExt cx="6858000" cy="9144000"/>
          </a:xfrm>
        </p:grpSpPr>
        <p:sp>
          <p:nvSpPr>
            <p:cNvPr id="19"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2"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1" name="Picture 20"/>
            <p:cNvPicPr>
              <a:picLocks noChangeAspect="1"/>
            </p:cNvPicPr>
            <p:nvPr/>
          </p:nvPicPr>
          <p:blipFill>
            <a:blip r:embed="rId6"/>
            <a:stretch>
              <a:fillRect/>
            </a:stretch>
          </p:blipFill>
          <p:spPr>
            <a:xfrm>
              <a:off x="5955887" y="115186"/>
              <a:ext cx="762066" cy="384081"/>
            </a:xfrm>
            <a:prstGeom prst="rect">
              <a:avLst/>
            </a:prstGeom>
          </p:spPr>
        </p:pic>
      </p:grpSp>
      <p:sp>
        <p:nvSpPr>
          <p:cNvPr id="26"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7"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8"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9"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4209665908"/>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grpSp>
        <p:nvGrpSpPr>
          <p:cNvPr id="2" name="Group 1"/>
          <p:cNvGrpSpPr/>
          <p:nvPr/>
        </p:nvGrpSpPr>
        <p:grpSpPr>
          <a:xfrm>
            <a:off x="1" y="0"/>
            <a:ext cx="6858000" cy="9144000"/>
            <a:chOff x="1" y="0"/>
            <a:chExt cx="6858000" cy="9144000"/>
          </a:xfrm>
        </p:grpSpPr>
        <p:sp>
          <p:nvSpPr>
            <p:cNvPr id="3"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6"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5" name="Picture 4"/>
            <p:cNvPicPr>
              <a:picLocks noChangeAspect="1"/>
            </p:cNvPicPr>
            <p:nvPr/>
          </p:nvPicPr>
          <p:blipFill>
            <a:blip r:embed="rId4"/>
            <a:stretch>
              <a:fillRect/>
            </a:stretch>
          </p:blipFill>
          <p:spPr>
            <a:xfrm>
              <a:off x="5955887" y="115186"/>
              <a:ext cx="762066" cy="384081"/>
            </a:xfrm>
            <a:prstGeom prst="rect">
              <a:avLst/>
            </a:prstGeom>
          </p:spPr>
        </p:pic>
      </p:grpSp>
      <p:sp>
        <p:nvSpPr>
          <p:cNvPr id="9" name="Slide Number Placeholder 5"/>
          <p:cNvSpPr>
            <a:spLocks noGrp="1"/>
          </p:cNvSpPr>
          <p:nvPr>
            <p:ph type="sldNum" sz="quarter" idx="12"/>
          </p:nvPr>
        </p:nvSpPr>
        <p:spPr>
          <a:xfrm>
            <a:off x="3141570" y="8839763"/>
            <a:ext cx="548640" cy="316641"/>
          </a:xfrm>
        </p:spPr>
        <p:txBody>
          <a:bodyPr/>
          <a:lstStyle>
            <a:lvl1pPr>
              <a:defRPr b="1">
                <a:solidFill>
                  <a:schemeClr val="bg1"/>
                </a:solidFill>
              </a:defRPr>
            </a:lvl1pPr>
          </a:lstStyle>
          <a:p>
            <a:fld id="{492D2D2F-A490-4C0D-96A3-87DCC3196164}" type="slidenum">
              <a:rPr lang="en-US" smtClean="0"/>
              <a:pPr/>
              <a:t>‹#›</a:t>
            </a:fld>
            <a:endParaRPr lang="en-US" dirty="0"/>
          </a:p>
        </p:txBody>
      </p:sp>
      <p:sp>
        <p:nvSpPr>
          <p:cNvPr id="10"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1"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2448068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Alternate Manual Cover2- v2">
    <p:bg>
      <p:bgPr>
        <a:solidFill>
          <a:schemeClr val="tx1"/>
        </a:solidFill>
        <a:effectLst/>
      </p:bgPr>
    </p:bg>
    <p:spTree>
      <p:nvGrpSpPr>
        <p:cNvPr id="1" name=""/>
        <p:cNvGrpSpPr/>
        <p:nvPr/>
      </p:nvGrpSpPr>
      <p:grpSpPr>
        <a:xfrm>
          <a:off x="0" y="0"/>
          <a:ext cx="0" cy="0"/>
          <a:chOff x="0" y="0"/>
          <a:chExt cx="0" cy="0"/>
        </a:xfrm>
      </p:grpSpPr>
      <p:sp>
        <p:nvSpPr>
          <p:cNvPr id="9" name="bk object 16"/>
          <p:cNvSpPr/>
          <p:nvPr userDrawn="1"/>
        </p:nvSpPr>
        <p:spPr>
          <a:xfrm rot="5400000">
            <a:off x="-1134125" y="1140469"/>
            <a:ext cx="9144000" cy="6840249"/>
          </a:xfrm>
          <a:prstGeom prst="rect">
            <a:avLst/>
          </a:prstGeom>
          <a:blipFill>
            <a:blip r:embed="rId2" cstate="print"/>
            <a:stretch>
              <a:fillRect/>
            </a:stretch>
          </a:blipFill>
        </p:spPr>
        <p:txBody>
          <a:bodyPr wrap="square" lIns="0" tIns="0" rIns="0" bIns="0" rtlCol="0"/>
          <a:lstStyle/>
          <a:p>
            <a:endParaRPr dirty="0"/>
          </a:p>
        </p:txBody>
      </p:sp>
      <p:sp>
        <p:nvSpPr>
          <p:cNvPr id="18" name="object 6"/>
          <p:cNvSpPr txBox="1"/>
          <p:nvPr/>
        </p:nvSpPr>
        <p:spPr>
          <a:xfrm>
            <a:off x="204418" y="8923918"/>
            <a:ext cx="1065122" cy="135935"/>
          </a:xfrm>
          <a:prstGeom prst="rect">
            <a:avLst/>
          </a:prstGeom>
        </p:spPr>
        <p:txBody>
          <a:bodyPr vert="horz" wrap="square" lIns="0" tIns="12700" rIns="0" bIns="0" rtlCol="0">
            <a:spAutoFit/>
          </a:bodyPr>
          <a:lstStyle/>
          <a:p>
            <a:pPr marL="12700">
              <a:lnSpc>
                <a:spcPct val="100000"/>
              </a:lnSpc>
              <a:spcBef>
                <a:spcPts val="100"/>
              </a:spcBef>
            </a:pPr>
            <a:r>
              <a:rPr sz="800" dirty="0">
                <a:solidFill>
                  <a:schemeClr val="bg1"/>
                </a:solidFill>
                <a:latin typeface="AvenirNext forINTUIT"/>
                <a:cs typeface="AvenirNext forINTUIT"/>
              </a:rPr>
              <a:t>© </a:t>
            </a:r>
            <a:r>
              <a:rPr lang="en-US" sz="800" dirty="0">
                <a:solidFill>
                  <a:schemeClr val="bg1"/>
                </a:solidFill>
                <a:latin typeface="AvenirNext forINTUIT"/>
                <a:cs typeface="AvenirNext forINTUIT"/>
              </a:rPr>
              <a:t>2021</a:t>
            </a:r>
            <a:r>
              <a:rPr sz="800" dirty="0">
                <a:solidFill>
                  <a:schemeClr val="bg1"/>
                </a:solidFill>
                <a:latin typeface="AvenirNext forINTUIT"/>
                <a:cs typeface="AvenirNext forINTUIT"/>
              </a:rPr>
              <a:t> Intuit</a:t>
            </a:r>
            <a:r>
              <a:rPr sz="800" spc="-80" dirty="0">
                <a:solidFill>
                  <a:schemeClr val="bg1"/>
                </a:solidFill>
                <a:latin typeface="AvenirNext forINTUIT"/>
                <a:cs typeface="AvenirNext forINTUIT"/>
              </a:rPr>
              <a:t> </a:t>
            </a:r>
            <a:r>
              <a:rPr sz="800" spc="-5" dirty="0">
                <a:solidFill>
                  <a:schemeClr val="bg1"/>
                </a:solidFill>
                <a:latin typeface="AvenirNext forINTUIT"/>
                <a:cs typeface="AvenirNext forINTUIT"/>
              </a:rPr>
              <a:t>Inc.</a:t>
            </a:r>
            <a:endParaRPr sz="800" dirty="0">
              <a:solidFill>
                <a:schemeClr val="bg1"/>
              </a:solidFill>
              <a:latin typeface="AvenirNext forINTUIT"/>
              <a:cs typeface="AvenirNext forINTUIT"/>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6381" y="3657600"/>
            <a:ext cx="1825238" cy="1828800"/>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233" y="1005840"/>
            <a:ext cx="5431535" cy="822960"/>
          </a:xfrm>
          <a:prstGeom prst="rect">
            <a:avLst/>
          </a:prstGeom>
        </p:spPr>
      </p:pic>
    </p:spTree>
    <p:extLst>
      <p:ext uri="{BB962C8B-B14F-4D97-AF65-F5344CB8AC3E}">
        <p14:creationId xmlns:p14="http://schemas.microsoft.com/office/powerpoint/2010/main" val="4011355242"/>
      </p:ext>
    </p:extLst>
  </p:cSld>
  <p:clrMapOvr>
    <a:overrideClrMapping bg1="dk1" tx1="lt1" bg2="dk2" tx2="lt2" accent1="accent1" accent2="accent2" accent3="accent3" accent4="accent4" accent5="accent5" accent6="accent6" hlink="hlink" folHlink="folHlink"/>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Alternate Manual Cover">
    <p:spTree>
      <p:nvGrpSpPr>
        <p:cNvPr id="1" name=""/>
        <p:cNvGrpSpPr/>
        <p:nvPr/>
      </p:nvGrpSpPr>
      <p:grpSpPr>
        <a:xfrm>
          <a:off x="0" y="0"/>
          <a:ext cx="0" cy="0"/>
          <a:chOff x="0" y="0"/>
          <a:chExt cx="0" cy="0"/>
        </a:xfrm>
      </p:grpSpPr>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1594" y="3807572"/>
            <a:ext cx="774128" cy="4077887"/>
          </a:xfrm>
          <a:prstGeom prst="rect">
            <a:avLst/>
          </a:prstGeom>
        </p:spPr>
      </p:pic>
      <p:sp>
        <p:nvSpPr>
          <p:cNvPr id="10" name="Text Placeholder 9"/>
          <p:cNvSpPr>
            <a:spLocks noGrp="1"/>
          </p:cNvSpPr>
          <p:nvPr>
            <p:ph type="body" sz="quarter" idx="10" hasCustomPrompt="1"/>
          </p:nvPr>
        </p:nvSpPr>
        <p:spPr>
          <a:xfrm>
            <a:off x="787021" y="1219200"/>
            <a:ext cx="5334000" cy="762000"/>
          </a:xfrm>
        </p:spPr>
        <p:txBody>
          <a:bodyPr anchor="ctr">
            <a:normAutofit/>
          </a:bodyPr>
          <a:lstStyle>
            <a:lvl1pPr marL="0" indent="0" algn="ctr">
              <a:buFontTx/>
              <a:buNone/>
              <a:defRPr sz="2800" b="1" baseline="0">
                <a:latin typeface="+mj-lt"/>
              </a:defRPr>
            </a:lvl1pPr>
          </a:lstStyle>
          <a:p>
            <a:pPr lvl="0"/>
            <a:r>
              <a:rPr lang="en-US" dirty="0"/>
              <a:t>Online Foundations</a:t>
            </a:r>
          </a:p>
        </p:txBody>
      </p:sp>
      <p:sp>
        <p:nvSpPr>
          <p:cNvPr id="11" name="TextBox 10"/>
          <p:cNvSpPr txBox="1"/>
          <p:nvPr/>
        </p:nvSpPr>
        <p:spPr>
          <a:xfrm>
            <a:off x="1756410" y="2286000"/>
            <a:ext cx="3268980" cy="307777"/>
          </a:xfrm>
          <a:prstGeom prst="rect">
            <a:avLst/>
          </a:prstGeom>
          <a:noFill/>
        </p:spPr>
        <p:txBody>
          <a:bodyPr wrap="square" rtlCol="0">
            <a:spAutoFit/>
          </a:bodyPr>
          <a:lstStyle/>
          <a:p>
            <a:pPr algn="ctr"/>
            <a:r>
              <a:rPr lang="en-US" sz="1400" dirty="0"/>
              <a:t>presented by</a:t>
            </a:r>
          </a:p>
        </p:txBody>
      </p:sp>
      <p:sp>
        <p:nvSpPr>
          <p:cNvPr id="4" name="Text Placeholder 3"/>
          <p:cNvSpPr>
            <a:spLocks noGrp="1"/>
          </p:cNvSpPr>
          <p:nvPr>
            <p:ph type="body" sz="quarter" idx="14" hasCustomPrompt="1"/>
          </p:nvPr>
        </p:nvSpPr>
        <p:spPr>
          <a:xfrm>
            <a:off x="787021" y="2800351"/>
            <a:ext cx="5029200" cy="685800"/>
          </a:xfrm>
        </p:spPr>
        <p:txBody>
          <a:bodyPr anchor="ctr">
            <a:normAutofit/>
          </a:bodyPr>
          <a:lstStyle>
            <a:lvl1pPr marL="0" indent="0" algn="ctr">
              <a:buFontTx/>
              <a:buNone/>
              <a:defRPr sz="2400" b="1" baseline="0"/>
            </a:lvl1pPr>
          </a:lstStyle>
          <a:p>
            <a:pPr lvl="0"/>
            <a:r>
              <a:rPr lang="en-US" dirty="0"/>
              <a:t>Click to add company name only</a:t>
            </a:r>
          </a:p>
        </p:txBody>
      </p:sp>
      <p:sp>
        <p:nvSpPr>
          <p:cNvPr id="5" name="Text Placeholder 4"/>
          <p:cNvSpPr>
            <a:spLocks noGrp="1"/>
          </p:cNvSpPr>
          <p:nvPr>
            <p:ph type="body" sz="quarter" idx="15" hasCustomPrompt="1"/>
          </p:nvPr>
        </p:nvSpPr>
        <p:spPr>
          <a:xfrm>
            <a:off x="2116770" y="3886200"/>
            <a:ext cx="3826830" cy="1143000"/>
          </a:xfrm>
        </p:spPr>
        <p:txBody>
          <a:bodyPr>
            <a:normAutofit/>
          </a:bodyPr>
          <a:lstStyle>
            <a:lvl1pPr marL="0" indent="0">
              <a:buFontTx/>
              <a:buNone/>
              <a:defRPr sz="1400" baseline="0"/>
            </a:lvl1pPr>
          </a:lstStyle>
          <a:p>
            <a:pPr lvl="0"/>
            <a:r>
              <a:rPr lang="en-US" dirty="0"/>
              <a:t>Click to add  physical address</a:t>
            </a:r>
          </a:p>
        </p:txBody>
      </p:sp>
      <p:sp>
        <p:nvSpPr>
          <p:cNvPr id="8" name="Content Placeholder 7"/>
          <p:cNvSpPr>
            <a:spLocks noGrp="1"/>
          </p:cNvSpPr>
          <p:nvPr>
            <p:ph sz="quarter" idx="16" hasCustomPrompt="1"/>
          </p:nvPr>
        </p:nvSpPr>
        <p:spPr>
          <a:xfrm>
            <a:off x="2116770" y="5314950"/>
            <a:ext cx="3826830" cy="704850"/>
          </a:xfrm>
        </p:spPr>
        <p:txBody>
          <a:bodyPr>
            <a:normAutofit/>
          </a:bodyPr>
          <a:lstStyle>
            <a:lvl1pPr marL="0" indent="0">
              <a:buFontTx/>
              <a:buNone/>
              <a:defRPr sz="1400"/>
            </a:lvl1pPr>
          </a:lstStyle>
          <a:p>
            <a:pPr lvl="0"/>
            <a:r>
              <a:rPr lang="en-US" dirty="0"/>
              <a:t>Click to add web address</a:t>
            </a:r>
          </a:p>
        </p:txBody>
      </p:sp>
      <p:sp>
        <p:nvSpPr>
          <p:cNvPr id="20" name="Content Placeholder 19"/>
          <p:cNvSpPr>
            <a:spLocks noGrp="1"/>
          </p:cNvSpPr>
          <p:nvPr>
            <p:ph sz="quarter" idx="17" hasCustomPrompt="1"/>
          </p:nvPr>
        </p:nvSpPr>
        <p:spPr>
          <a:xfrm>
            <a:off x="2116138" y="6324600"/>
            <a:ext cx="3827462" cy="625475"/>
          </a:xfrm>
        </p:spPr>
        <p:txBody>
          <a:bodyPr>
            <a:normAutofit/>
          </a:bodyPr>
          <a:lstStyle>
            <a:lvl1pPr marL="0" indent="0">
              <a:buFontTx/>
              <a:buNone/>
              <a:defRPr sz="1400"/>
            </a:lvl1pPr>
          </a:lstStyle>
          <a:p>
            <a:pPr lvl="0"/>
            <a:r>
              <a:rPr lang="en-US" dirty="0"/>
              <a:t>Click to add email contact</a:t>
            </a:r>
          </a:p>
        </p:txBody>
      </p:sp>
      <p:sp>
        <p:nvSpPr>
          <p:cNvPr id="22" name="Text Placeholder 21"/>
          <p:cNvSpPr>
            <a:spLocks noGrp="1"/>
          </p:cNvSpPr>
          <p:nvPr>
            <p:ph type="body" sz="quarter" idx="18" hasCustomPrompt="1"/>
          </p:nvPr>
        </p:nvSpPr>
        <p:spPr>
          <a:xfrm>
            <a:off x="2116138" y="7239000"/>
            <a:ext cx="3827462" cy="762000"/>
          </a:xfrm>
        </p:spPr>
        <p:txBody>
          <a:bodyPr>
            <a:normAutofit/>
          </a:bodyPr>
          <a:lstStyle>
            <a:lvl1pPr marL="0" indent="0">
              <a:buFontTx/>
              <a:buNone/>
              <a:defRPr sz="1400"/>
            </a:lvl1pPr>
          </a:lstStyle>
          <a:p>
            <a:pPr lvl="0"/>
            <a:r>
              <a:rPr lang="en-US" dirty="0"/>
              <a:t>Click to add phone contact</a:t>
            </a:r>
          </a:p>
        </p:txBody>
      </p:sp>
      <p:cxnSp>
        <p:nvCxnSpPr>
          <p:cNvPr id="16" name="Straight Connector 15">
            <a:extLst>
              <a:ext uri="{FF2B5EF4-FFF2-40B4-BE49-F238E27FC236}">
                <a16:creationId xmlns:a16="http://schemas.microsoft.com/office/drawing/2014/main" id="{964C243E-5469-489B-BDA2-FBA85125D44F}"/>
              </a:ext>
            </a:extLst>
          </p:cNvPr>
          <p:cNvCxnSpPr/>
          <p:nvPr/>
        </p:nvCxnSpPr>
        <p:spPr>
          <a:xfrm>
            <a:off x="533400" y="2133600"/>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00BEBC8-F103-479E-B97C-2A5537BDDA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220" y="-11406"/>
            <a:ext cx="4317561" cy="13716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1594" y="3807572"/>
            <a:ext cx="774128" cy="4077887"/>
          </a:xfrm>
          <a:prstGeom prst="rect">
            <a:avLst/>
          </a:prstGeom>
        </p:spPr>
      </p:pic>
      <p:sp>
        <p:nvSpPr>
          <p:cNvPr id="13" name="TextBox 12"/>
          <p:cNvSpPr txBox="1"/>
          <p:nvPr userDrawn="1"/>
        </p:nvSpPr>
        <p:spPr>
          <a:xfrm>
            <a:off x="1756410" y="2286000"/>
            <a:ext cx="3268980" cy="307777"/>
          </a:xfrm>
          <a:prstGeom prst="rect">
            <a:avLst/>
          </a:prstGeom>
          <a:noFill/>
        </p:spPr>
        <p:txBody>
          <a:bodyPr wrap="square" rtlCol="0">
            <a:spAutoFit/>
          </a:bodyPr>
          <a:lstStyle/>
          <a:p>
            <a:pPr algn="ctr"/>
            <a:r>
              <a:rPr lang="en-US" sz="1400" dirty="0"/>
              <a:t>presented by</a:t>
            </a:r>
          </a:p>
        </p:txBody>
      </p:sp>
      <p:sp>
        <p:nvSpPr>
          <p:cNvPr id="15" name="TextBox 14"/>
          <p:cNvSpPr txBox="1"/>
          <p:nvPr userDrawn="1"/>
        </p:nvSpPr>
        <p:spPr>
          <a:xfrm>
            <a:off x="5941764" y="8686800"/>
            <a:ext cx="914400" cy="307777"/>
          </a:xfrm>
          <a:prstGeom prst="rect">
            <a:avLst/>
          </a:prstGeom>
          <a:noFill/>
        </p:spPr>
        <p:txBody>
          <a:bodyPr wrap="square" rtlCol="0">
            <a:spAutoFit/>
          </a:bodyPr>
          <a:lstStyle/>
          <a:p>
            <a:r>
              <a:rPr lang="en-US" sz="1400" dirty="0"/>
              <a:t>© 2021</a:t>
            </a:r>
          </a:p>
        </p:txBody>
      </p:sp>
      <p:cxnSp>
        <p:nvCxnSpPr>
          <p:cNvPr id="18" name="Straight Connector 17">
            <a:extLst>
              <a:ext uri="{FF2B5EF4-FFF2-40B4-BE49-F238E27FC236}">
                <a16:creationId xmlns:a16="http://schemas.microsoft.com/office/drawing/2014/main" id="{964C243E-5469-489B-BDA2-FBA85125D44F}"/>
              </a:ext>
            </a:extLst>
          </p:cNvPr>
          <p:cNvCxnSpPr/>
          <p:nvPr userDrawn="1"/>
        </p:nvCxnSpPr>
        <p:spPr>
          <a:xfrm>
            <a:off x="533400" y="2133600"/>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100BEBC8-F103-479E-B97C-2A5537BDDA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70220" y="-11406"/>
            <a:ext cx="4317561" cy="1371600"/>
          </a:xfrm>
          <a:prstGeom prst="rect">
            <a:avLst/>
          </a:prstGeom>
        </p:spPr>
      </p:pic>
    </p:spTree>
    <p:extLst>
      <p:ext uri="{BB962C8B-B14F-4D97-AF65-F5344CB8AC3E}">
        <p14:creationId xmlns:p14="http://schemas.microsoft.com/office/powerpoint/2010/main" val="198530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sclaimer and Copyright Page">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0" y="4191001"/>
            <a:ext cx="5029200" cy="1371600"/>
          </a:xfrm>
        </p:spPr>
        <p:txBody>
          <a:bodyPr anchor="t">
            <a:normAutofit/>
          </a:bodyPr>
          <a:lstStyle>
            <a:lvl1pPr marL="0" indent="0">
              <a:lnSpc>
                <a:spcPct val="150000"/>
              </a:lnSpc>
              <a:buNone/>
              <a:defRPr sz="1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disclaimer text</a:t>
            </a:r>
          </a:p>
        </p:txBody>
      </p:sp>
      <p:sp>
        <p:nvSpPr>
          <p:cNvPr id="9" name="Text Placeholder 8"/>
          <p:cNvSpPr>
            <a:spLocks noGrp="1"/>
          </p:cNvSpPr>
          <p:nvPr>
            <p:ph type="body" sz="quarter" idx="13" hasCustomPrompt="1"/>
          </p:nvPr>
        </p:nvSpPr>
        <p:spPr>
          <a:xfrm>
            <a:off x="914400" y="3657600"/>
            <a:ext cx="2834640" cy="457200"/>
          </a:xfrm>
        </p:spPr>
        <p:txBody>
          <a:bodyPr anchor="ctr">
            <a:noAutofit/>
          </a:bodyPr>
          <a:lstStyle>
            <a:lvl1pPr marL="0" indent="0">
              <a:buFontTx/>
              <a:buNone/>
              <a:defRPr sz="1400" b="1" baseline="0">
                <a:latin typeface="+mj-lt"/>
              </a:defRPr>
            </a:lvl1pPr>
          </a:lstStyle>
          <a:p>
            <a:pPr lvl="0"/>
            <a:r>
              <a:rPr lang="en-US" dirty="0"/>
              <a:t>Click to add Disclaimer title</a:t>
            </a:r>
          </a:p>
        </p:txBody>
      </p:sp>
      <p:sp>
        <p:nvSpPr>
          <p:cNvPr id="14" name="Text Placeholder 13"/>
          <p:cNvSpPr>
            <a:spLocks noGrp="1"/>
          </p:cNvSpPr>
          <p:nvPr>
            <p:ph type="body" sz="quarter" idx="14" hasCustomPrompt="1"/>
          </p:nvPr>
        </p:nvSpPr>
        <p:spPr>
          <a:xfrm>
            <a:off x="914400" y="1295400"/>
            <a:ext cx="2834640" cy="457200"/>
          </a:xfrm>
        </p:spPr>
        <p:txBody>
          <a:bodyPr anchor="ctr">
            <a:normAutofit/>
          </a:bodyPr>
          <a:lstStyle>
            <a:lvl1pPr marL="0" indent="0">
              <a:buFontTx/>
              <a:buNone/>
              <a:defRPr sz="1400" b="1">
                <a:latin typeface="+mj-lt"/>
              </a:defRPr>
            </a:lvl1pPr>
          </a:lstStyle>
          <a:p>
            <a:pPr lvl="0"/>
            <a:r>
              <a:rPr lang="en-US" dirty="0"/>
              <a:t>Click to edit Copyright title</a:t>
            </a:r>
          </a:p>
        </p:txBody>
      </p:sp>
      <p:sp>
        <p:nvSpPr>
          <p:cNvPr id="16" name="Text Placeholder 15"/>
          <p:cNvSpPr>
            <a:spLocks noGrp="1"/>
          </p:cNvSpPr>
          <p:nvPr>
            <p:ph type="body" sz="quarter" idx="15" hasCustomPrompt="1"/>
          </p:nvPr>
        </p:nvSpPr>
        <p:spPr>
          <a:xfrm>
            <a:off x="914400" y="1828800"/>
            <a:ext cx="5029200" cy="1371600"/>
          </a:xfrm>
        </p:spPr>
        <p:txBody>
          <a:bodyPr>
            <a:normAutofit/>
          </a:bodyPr>
          <a:lstStyle>
            <a:lvl1pPr marL="0" indent="0">
              <a:lnSpc>
                <a:spcPct val="150000"/>
              </a:lnSpc>
              <a:buFontTx/>
              <a:buNone/>
              <a:defRPr sz="1200"/>
            </a:lvl1pPr>
          </a:lstStyle>
          <a:p>
            <a:pPr lvl="0"/>
            <a:r>
              <a:rPr lang="en-US" dirty="0"/>
              <a:t>Click to add copyright text</a:t>
            </a:r>
          </a:p>
        </p:txBody>
      </p:sp>
      <p:sp>
        <p:nvSpPr>
          <p:cNvPr id="8" name="Text Placeholder 7"/>
          <p:cNvSpPr>
            <a:spLocks noGrp="1"/>
          </p:cNvSpPr>
          <p:nvPr>
            <p:ph type="body" sz="quarter" idx="16" hasCustomPrompt="1"/>
          </p:nvPr>
        </p:nvSpPr>
        <p:spPr>
          <a:xfrm>
            <a:off x="914400" y="6019800"/>
            <a:ext cx="3429000" cy="457200"/>
          </a:xfrm>
        </p:spPr>
        <p:txBody>
          <a:bodyPr anchor="ctr">
            <a:normAutofit/>
          </a:bodyPr>
          <a:lstStyle>
            <a:lvl1pPr marL="0" indent="0">
              <a:buFontTx/>
              <a:buNone/>
              <a:defRPr sz="1400" b="1">
                <a:latin typeface="+mj-lt"/>
              </a:defRPr>
            </a:lvl1pPr>
          </a:lstStyle>
          <a:p>
            <a:pPr lvl="0"/>
            <a:r>
              <a:rPr lang="en-US" dirty="0"/>
              <a:t>Click to add Trademark Acknowledgments </a:t>
            </a:r>
          </a:p>
        </p:txBody>
      </p:sp>
      <p:sp>
        <p:nvSpPr>
          <p:cNvPr id="12" name="Text Placeholder 11"/>
          <p:cNvSpPr>
            <a:spLocks noGrp="1"/>
          </p:cNvSpPr>
          <p:nvPr>
            <p:ph type="body" sz="quarter" idx="17" hasCustomPrompt="1"/>
          </p:nvPr>
        </p:nvSpPr>
        <p:spPr>
          <a:xfrm>
            <a:off x="914400" y="6553200"/>
            <a:ext cx="5029200" cy="1371600"/>
          </a:xfrm>
        </p:spPr>
        <p:txBody>
          <a:bodyPr>
            <a:normAutofit/>
          </a:bodyPr>
          <a:lstStyle>
            <a:lvl1pPr marL="0" indent="0">
              <a:lnSpc>
                <a:spcPct val="150000"/>
              </a:lnSpc>
              <a:buFontTx/>
              <a:buNone/>
              <a:defRPr sz="1200"/>
            </a:lvl1pPr>
          </a:lstStyle>
          <a:p>
            <a:pPr lvl="0"/>
            <a:r>
              <a:rPr lang="en-US" dirty="0"/>
              <a:t>Click to add text</a:t>
            </a:r>
          </a:p>
        </p:txBody>
      </p:sp>
      <p:pic>
        <p:nvPicPr>
          <p:cNvPr id="15" name="Picture 2">
            <a:extLst>
              <a:ext uri="{FF2B5EF4-FFF2-40B4-BE49-F238E27FC236}">
                <a16:creationId xmlns:a16="http://schemas.microsoft.com/office/drawing/2014/main" id="{22C34778-C231-4B04-AC3C-7BB3D97C0C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87CD07B1-0FBF-4A82-A230-C5A024D55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735" y="76200"/>
            <a:ext cx="914400" cy="457200"/>
          </a:xfrm>
          <a:prstGeom prst="rect">
            <a:avLst/>
          </a:prstGeom>
        </p:spPr>
      </p:pic>
      <p:sp>
        <p:nvSpPr>
          <p:cNvPr id="24" name="Holder 2"/>
          <p:cNvSpPr>
            <a:spLocks noGrp="1"/>
          </p:cNvSpPr>
          <p:nvPr>
            <p:ph type="title" hasCustomPrompt="1"/>
          </p:nvPr>
        </p:nvSpPr>
        <p:spPr>
          <a:xfrm>
            <a:off x="76200" y="26972"/>
            <a:ext cx="6415810" cy="543560"/>
          </a:xfrm>
        </p:spPr>
        <p:txBody>
          <a:bodyPr lIns="0" tIns="0" rIns="0" bIns="0"/>
          <a:lstStyle>
            <a:lvl1pPr algn="l">
              <a:defRPr sz="3400" b="0" i="0">
                <a:solidFill>
                  <a:schemeClr val="bg1"/>
                </a:solidFill>
                <a:latin typeface="Geogrotesque Medium"/>
                <a:cs typeface="Geogrotesque Medium"/>
              </a:defRPr>
            </a:lvl1pPr>
          </a:lstStyle>
          <a:p>
            <a:r>
              <a:rPr lang="en-US" dirty="0"/>
              <a:t>Standard Legal Notices</a:t>
            </a:r>
            <a:endParaRPr dirty="0"/>
          </a:p>
        </p:txBody>
      </p:sp>
      <p:grpSp>
        <p:nvGrpSpPr>
          <p:cNvPr id="6" name="Group 5"/>
          <p:cNvGrpSpPr/>
          <p:nvPr/>
        </p:nvGrpSpPr>
        <p:grpSpPr>
          <a:xfrm>
            <a:off x="0" y="-3687"/>
            <a:ext cx="6858000" cy="9144000"/>
            <a:chOff x="1" y="0"/>
            <a:chExt cx="6858000" cy="9144000"/>
          </a:xfrm>
        </p:grpSpPr>
        <p:sp>
          <p:nvSpPr>
            <p:cNvPr id="18"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grpSp>
          <p:nvGrpSpPr>
            <p:cNvPr id="19" name="Group 18"/>
            <p:cNvGrpSpPr/>
            <p:nvPr/>
          </p:nvGrpSpPr>
          <p:grpSpPr>
            <a:xfrm>
              <a:off x="3810" y="8839763"/>
              <a:ext cx="6854190" cy="304237"/>
              <a:chOff x="462521" y="9720509"/>
              <a:chExt cx="7307580" cy="320186"/>
            </a:xfrm>
          </p:grpSpPr>
          <p:sp>
            <p:nvSpPr>
              <p:cNvPr id="20" name="object 4"/>
              <p:cNvSpPr/>
              <p:nvPr/>
            </p:nvSpPr>
            <p:spPr>
              <a:xfrm>
                <a:off x="462521" y="9720509"/>
                <a:ext cx="7307580" cy="320186"/>
              </a:xfrm>
              <a:prstGeom prst="rect">
                <a:avLst/>
              </a:prstGeom>
              <a:blipFill>
                <a:blip r:embed="rId5" cstate="print"/>
                <a:stretch>
                  <a:fillRect/>
                </a:stretch>
              </a:blipFill>
            </p:spPr>
            <p:txBody>
              <a:bodyPr wrap="square" lIns="0" tIns="0" rIns="0" bIns="0" rtlCol="0"/>
              <a:lstStyle/>
              <a:p>
                <a:endParaRPr dirty="0"/>
              </a:p>
            </p:txBody>
          </p:sp>
          <p:sp>
            <p:nvSpPr>
              <p:cNvPr id="21" name="object 5"/>
              <p:cNvSpPr txBox="1"/>
              <p:nvPr/>
            </p:nvSpPr>
            <p:spPr>
              <a:xfrm>
                <a:off x="4892269" y="9791704"/>
                <a:ext cx="2796590"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22" name="object 6"/>
              <p:cNvSpPr txBox="1"/>
              <p:nvPr/>
            </p:nvSpPr>
            <p:spPr>
              <a:xfrm>
                <a:off x="703969" y="9793799"/>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4" name="Picture 3"/>
            <p:cNvPicPr>
              <a:picLocks noChangeAspect="1"/>
            </p:cNvPicPr>
            <p:nvPr/>
          </p:nvPicPr>
          <p:blipFill>
            <a:blip r:embed="rId6"/>
            <a:stretch>
              <a:fillRect/>
            </a:stretch>
          </p:blipFill>
          <p:spPr>
            <a:xfrm>
              <a:off x="5955887" y="115186"/>
              <a:ext cx="762066" cy="384081"/>
            </a:xfrm>
            <a:prstGeom prst="rect">
              <a:avLst/>
            </a:prstGeom>
          </p:spPr>
        </p:pic>
      </p:grpSp>
      <p:grpSp>
        <p:nvGrpSpPr>
          <p:cNvPr id="25" name="Group 24"/>
          <p:cNvGrpSpPr/>
          <p:nvPr/>
        </p:nvGrpSpPr>
        <p:grpSpPr>
          <a:xfrm>
            <a:off x="1" y="0"/>
            <a:ext cx="6858000" cy="9144000"/>
            <a:chOff x="1" y="0"/>
            <a:chExt cx="6858000" cy="9144000"/>
          </a:xfrm>
        </p:grpSpPr>
        <p:sp>
          <p:nvSpPr>
            <p:cNvPr id="26"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grpSp>
          <p:nvGrpSpPr>
            <p:cNvPr id="27" name="Group 26"/>
            <p:cNvGrpSpPr/>
            <p:nvPr/>
          </p:nvGrpSpPr>
          <p:grpSpPr>
            <a:xfrm>
              <a:off x="3810" y="8839763"/>
              <a:ext cx="6854190" cy="304237"/>
              <a:chOff x="462521" y="9720509"/>
              <a:chExt cx="7307580" cy="320186"/>
            </a:xfrm>
          </p:grpSpPr>
          <p:sp>
            <p:nvSpPr>
              <p:cNvPr id="29" name="object 4"/>
              <p:cNvSpPr/>
              <p:nvPr/>
            </p:nvSpPr>
            <p:spPr>
              <a:xfrm>
                <a:off x="462521" y="9720509"/>
                <a:ext cx="7307580" cy="320186"/>
              </a:xfrm>
              <a:prstGeom prst="rect">
                <a:avLst/>
              </a:prstGeom>
              <a:blipFill>
                <a:blip r:embed="rId5" cstate="print"/>
                <a:stretch>
                  <a:fillRect/>
                </a:stretch>
              </a:blipFill>
            </p:spPr>
            <p:txBody>
              <a:bodyPr wrap="square" lIns="0" tIns="0" rIns="0" bIns="0" rtlCol="0"/>
              <a:lstStyle/>
              <a:p>
                <a:endParaRPr dirty="0"/>
              </a:p>
            </p:txBody>
          </p:sp>
          <p:sp>
            <p:nvSpPr>
              <p:cNvPr id="30" name="object 5"/>
              <p:cNvSpPr txBox="1"/>
              <p:nvPr/>
            </p:nvSpPr>
            <p:spPr>
              <a:xfrm>
                <a:off x="5721272" y="9800705"/>
                <a:ext cx="1899518"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31" name="object 6"/>
              <p:cNvSpPr txBox="1"/>
              <p:nvPr/>
            </p:nvSpPr>
            <p:spPr>
              <a:xfrm>
                <a:off x="607770" y="9836991"/>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2021</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28" name="Picture 27"/>
            <p:cNvPicPr>
              <a:picLocks noChangeAspect="1"/>
            </p:cNvPicPr>
            <p:nvPr/>
          </p:nvPicPr>
          <p:blipFill>
            <a:blip r:embed="rId6"/>
            <a:stretch>
              <a:fillRect/>
            </a:stretch>
          </p:blipFill>
          <p:spPr>
            <a:xfrm>
              <a:off x="5955887" y="115186"/>
              <a:ext cx="762066" cy="384081"/>
            </a:xfrm>
            <a:prstGeom prst="rect">
              <a:avLst/>
            </a:prstGeom>
          </p:spPr>
        </p:pic>
      </p:grpSp>
    </p:spTree>
    <p:extLst>
      <p:ext uri="{BB962C8B-B14F-4D97-AF65-F5344CB8AC3E}">
        <p14:creationId xmlns:p14="http://schemas.microsoft.com/office/powerpoint/2010/main" val="4190027402"/>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Section Head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594100"/>
            <a:ext cx="5829300" cy="1816100"/>
          </a:xfrm>
        </p:spPr>
        <p:txBody>
          <a:bodyPr anchor="ctr">
            <a:normAutofit/>
          </a:bodyPr>
          <a:lstStyle>
            <a:lvl1pPr algn="ctr">
              <a:defRPr sz="3600" b="1" cap="all">
                <a:solidFill>
                  <a:schemeClr val="tx1"/>
                </a:solidFill>
              </a:defRPr>
            </a:lvl1pPr>
          </a:lstStyle>
          <a:p>
            <a:r>
              <a:rPr lang="en-US" dirty="0"/>
              <a:t>Click to ADD THE NAME OF THE MODULE SECTION</a:t>
            </a:r>
          </a:p>
        </p:txBody>
      </p:sp>
      <p:sp>
        <p:nvSpPr>
          <p:cNvPr id="3" name="Text Placeholder 2"/>
          <p:cNvSpPr>
            <a:spLocks noGrp="1"/>
          </p:cNvSpPr>
          <p:nvPr>
            <p:ph type="body" idx="1" hasCustomPrompt="1"/>
          </p:nvPr>
        </p:nvSpPr>
        <p:spPr>
          <a:xfrm>
            <a:off x="2819400" y="5695951"/>
            <a:ext cx="3505200" cy="2381249"/>
          </a:xfrm>
        </p:spPr>
        <p:txBody>
          <a:bodyPr anchor="ctr">
            <a:normAutofit/>
          </a:bodyPr>
          <a:lstStyle>
            <a:lvl1pPr marL="0" indent="0" algn="r">
              <a:lnSpc>
                <a:spcPct val="150000"/>
              </a:lnSpc>
              <a:buNone/>
              <a:defRPr sz="1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section summary</a:t>
            </a:r>
          </a:p>
        </p:txBody>
      </p:sp>
      <p:sp>
        <p:nvSpPr>
          <p:cNvPr id="12" name="Text Placeholder 11"/>
          <p:cNvSpPr>
            <a:spLocks noGrp="1"/>
          </p:cNvSpPr>
          <p:nvPr>
            <p:ph type="body" sz="quarter" idx="13" hasCustomPrompt="1"/>
          </p:nvPr>
        </p:nvSpPr>
        <p:spPr>
          <a:xfrm>
            <a:off x="1470660" y="1508125"/>
            <a:ext cx="3840480" cy="822950"/>
          </a:xfrm>
        </p:spPr>
        <p:txBody>
          <a:bodyPr>
            <a:normAutofit/>
          </a:bodyPr>
          <a:lstStyle>
            <a:lvl1pPr marL="0" indent="0" algn="ctr">
              <a:buFontTx/>
              <a:buNone/>
              <a:defRPr sz="1800" baseline="0">
                <a:solidFill>
                  <a:schemeClr val="bg1">
                    <a:lumMod val="50000"/>
                  </a:schemeClr>
                </a:solidFill>
              </a:defRPr>
            </a:lvl1pPr>
          </a:lstStyle>
          <a:p>
            <a:pPr lvl="0"/>
            <a:r>
              <a:rPr lang="en-US" dirty="0"/>
              <a:t>Online Foundation</a:t>
            </a:r>
          </a:p>
          <a:p>
            <a:pPr lvl="0"/>
            <a:r>
              <a:rPr lang="en-US" dirty="0"/>
              <a:t>TAD Gaming Services, LLC</a:t>
            </a:r>
          </a:p>
        </p:txBody>
      </p:sp>
      <p:cxnSp>
        <p:nvCxnSpPr>
          <p:cNvPr id="15" name="Straight Connector 14">
            <a:extLst>
              <a:ext uri="{FF2B5EF4-FFF2-40B4-BE49-F238E27FC236}">
                <a16:creationId xmlns:a16="http://schemas.microsoft.com/office/drawing/2014/main" id="{60B1C3E7-9182-4E2A-84FE-CED695F3BB1B}"/>
              </a:ext>
            </a:extLst>
          </p:cNvPr>
          <p:cNvCxnSpPr/>
          <p:nvPr/>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FC52165-E6C4-4A33-8FED-CEE12016F6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725" y="609600"/>
            <a:ext cx="2114551" cy="822960"/>
          </a:xfrm>
          <a:prstGeom prst="rect">
            <a:avLst/>
          </a:prstGeom>
        </p:spPr>
      </p:pic>
      <p:cxnSp>
        <p:nvCxnSpPr>
          <p:cNvPr id="16" name="Straight Connector 15">
            <a:extLst>
              <a:ext uri="{FF2B5EF4-FFF2-40B4-BE49-F238E27FC236}">
                <a16:creationId xmlns:a16="http://schemas.microsoft.com/office/drawing/2014/main" id="{0DB392C3-3B41-4902-B19F-9C147D50B60F}"/>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0B1C3E7-9182-4E2A-84FE-CED695F3BB1B}"/>
              </a:ext>
            </a:extLst>
          </p:cNvPr>
          <p:cNvCxnSpPr/>
          <p:nvPr userDrawn="1"/>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C52165-E6C4-4A33-8FED-CEE12016F6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71725" y="609600"/>
            <a:ext cx="2114551" cy="822960"/>
          </a:xfrm>
          <a:prstGeom prst="rect">
            <a:avLst/>
          </a:prstGeom>
        </p:spPr>
      </p:pic>
      <p:cxnSp>
        <p:nvCxnSpPr>
          <p:cNvPr id="13" name="Straight Connector 12">
            <a:extLst>
              <a:ext uri="{FF2B5EF4-FFF2-40B4-BE49-F238E27FC236}">
                <a16:creationId xmlns:a16="http://schemas.microsoft.com/office/drawing/2014/main" id="{0DB392C3-3B41-4902-B19F-9C147D50B60F}"/>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0359BD8-5F68-4DC9-ACE7-F15A87081D74}"/>
              </a:ext>
            </a:extLst>
          </p:cNvPr>
          <p:cNvSpPr/>
          <p:nvPr userDrawn="1"/>
        </p:nvSpPr>
        <p:spPr>
          <a:xfrm>
            <a:off x="3215211" y="8672992"/>
            <a:ext cx="351378" cy="261610"/>
          </a:xfrm>
          <a:prstGeom prst="rect">
            <a:avLst/>
          </a:prstGeom>
        </p:spPr>
        <p:txBody>
          <a:bodyPr wrap="none">
            <a:spAutoFit/>
          </a:bodyPr>
          <a:lstStyle/>
          <a:p>
            <a:fld id="{0571080B-26A7-4A87-9234-5B9AA26CE6D4}" type="slidenum">
              <a:rPr lang="en-US" sz="1100" smtClean="0"/>
              <a:t>‹#›</a:t>
            </a:fld>
            <a:endParaRPr lang="en-US" sz="1100" dirty="0"/>
          </a:p>
        </p:txBody>
      </p:sp>
    </p:spTree>
    <p:extLst>
      <p:ext uri="{BB962C8B-B14F-4D97-AF65-F5344CB8AC3E}">
        <p14:creationId xmlns:p14="http://schemas.microsoft.com/office/powerpoint/2010/main" val="11069760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ouble Pic and Text">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533400" y="1219200"/>
            <a:ext cx="2743200" cy="4206240"/>
          </a:xfrm>
        </p:spPr>
        <p:txBody>
          <a:bodyPr>
            <a:normAutofit/>
          </a:bodyPr>
          <a:lstStyle>
            <a:lvl1pPr marL="0" indent="0">
              <a:buFontTx/>
              <a:buNone/>
              <a:defRPr sz="2400" baseline="0"/>
            </a:lvl1pPr>
          </a:lstStyle>
          <a:p>
            <a:r>
              <a:rPr lang="en-US" dirty="0"/>
              <a:t>Click to insert graphic</a:t>
            </a:r>
          </a:p>
        </p:txBody>
      </p:sp>
      <p:sp>
        <p:nvSpPr>
          <p:cNvPr id="13" name="Picture Placeholder 12"/>
          <p:cNvSpPr>
            <a:spLocks noGrp="1"/>
          </p:cNvSpPr>
          <p:nvPr>
            <p:ph type="pic" sz="quarter" idx="14" hasCustomPrompt="1"/>
          </p:nvPr>
        </p:nvSpPr>
        <p:spPr>
          <a:xfrm>
            <a:off x="3657600" y="1219200"/>
            <a:ext cx="2743200" cy="4206240"/>
          </a:xfrm>
        </p:spPr>
        <p:txBody>
          <a:bodyPr>
            <a:normAutofit/>
          </a:bodyPr>
          <a:lstStyle>
            <a:lvl1pPr marL="0" indent="0">
              <a:buFontTx/>
              <a:buNone/>
              <a:defRPr sz="2400"/>
            </a:lvl1pPr>
          </a:lstStyle>
          <a:p>
            <a:r>
              <a:rPr lang="en-US" dirty="0"/>
              <a:t>Click to insert graphic</a:t>
            </a:r>
          </a:p>
        </p:txBody>
      </p:sp>
      <p:sp>
        <p:nvSpPr>
          <p:cNvPr id="15" name="Text Placeholder 14"/>
          <p:cNvSpPr>
            <a:spLocks noGrp="1"/>
          </p:cNvSpPr>
          <p:nvPr>
            <p:ph type="body" sz="quarter" idx="15" hasCustomPrompt="1"/>
          </p:nvPr>
        </p:nvSpPr>
        <p:spPr>
          <a:xfrm>
            <a:off x="533400" y="5562600"/>
            <a:ext cx="5851525" cy="28956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7" name="Straight Connector 16">
            <a:extLst>
              <a:ext uri="{FF2B5EF4-FFF2-40B4-BE49-F238E27FC236}">
                <a16:creationId xmlns:a16="http://schemas.microsoft.com/office/drawing/2014/main" id="{D3836449-52C4-4E9E-9863-67F6812208E7}"/>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8" name="Picture 2">
            <a:extLst>
              <a:ext uri="{FF2B5EF4-FFF2-40B4-BE49-F238E27FC236}">
                <a16:creationId xmlns:a16="http://schemas.microsoft.com/office/drawing/2014/main" id="{2CA5C5B6-3D6E-4DB3-9DE0-33E3B4AF005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70C0D67F-1898-4E92-A530-3C47708F4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3" name="Group 2"/>
          <p:cNvGrpSpPr/>
          <p:nvPr/>
        </p:nvGrpSpPr>
        <p:grpSpPr>
          <a:xfrm>
            <a:off x="0" y="0"/>
            <a:ext cx="6858000" cy="9143999"/>
            <a:chOff x="1" y="0"/>
            <a:chExt cx="6858000" cy="9143999"/>
          </a:xfrm>
        </p:grpSpPr>
        <p:sp>
          <p:nvSpPr>
            <p:cNvPr id="14"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2" name="object 4"/>
            <p:cNvSpPr/>
            <p:nvPr/>
          </p:nvSpPr>
          <p:spPr>
            <a:xfrm>
              <a:off x="3810" y="8839762"/>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1" name="Picture 20"/>
            <p:cNvPicPr>
              <a:picLocks noChangeAspect="1"/>
            </p:cNvPicPr>
            <p:nvPr/>
          </p:nvPicPr>
          <p:blipFill>
            <a:blip r:embed="rId6"/>
            <a:stretch>
              <a:fillRect/>
            </a:stretch>
          </p:blipFill>
          <p:spPr>
            <a:xfrm>
              <a:off x="5955887" y="115186"/>
              <a:ext cx="762066" cy="384081"/>
            </a:xfrm>
            <a:prstGeom prst="rect">
              <a:avLst/>
            </a:prstGeom>
          </p:spPr>
        </p:pic>
      </p:grpSp>
      <p:sp>
        <p:nvSpPr>
          <p:cNvPr id="6" name="Slide Number Placeholder 5"/>
          <p:cNvSpPr>
            <a:spLocks noGrp="1"/>
          </p:cNvSpPr>
          <p:nvPr>
            <p:ph type="sldNum" sz="quarter" idx="12"/>
          </p:nvPr>
        </p:nvSpPr>
        <p:spPr>
          <a:xfrm>
            <a:off x="3143250" y="8866010"/>
            <a:ext cx="571500" cy="304800"/>
          </a:xfrm>
        </p:spPr>
        <p:txBody>
          <a:bodyPr/>
          <a:lstStyle>
            <a:lvl1pPr>
              <a:defRPr sz="11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2" name="Title 1"/>
          <p:cNvSpPr>
            <a:spLocks noGrp="1"/>
          </p:cNvSpPr>
          <p:nvPr>
            <p:ph type="ctrTitle"/>
          </p:nvPr>
        </p:nvSpPr>
        <p:spPr>
          <a:xfrm>
            <a:off x="152746" y="99168"/>
            <a:ext cx="5045360" cy="457200"/>
          </a:xfrm>
        </p:spPr>
        <p:txBody>
          <a:bodyPr>
            <a:normAutofit/>
          </a:bodyPr>
          <a:lstStyle>
            <a:lvl1pPr algn="l">
              <a:defRPr sz="2000" b="1">
                <a:solidFill>
                  <a:schemeClr val="bg1"/>
                </a:solidFill>
              </a:defRPr>
            </a:lvl1pPr>
          </a:lstStyle>
          <a:p>
            <a:r>
              <a:rPr lang="en-US"/>
              <a:t>Click to edit Master title style</a:t>
            </a:r>
            <a:endParaRPr lang="en-US" dirty="0"/>
          </a:p>
        </p:txBody>
      </p:sp>
      <p:cxnSp>
        <p:nvCxnSpPr>
          <p:cNvPr id="26" name="Straight Connector 25">
            <a:extLst>
              <a:ext uri="{FF2B5EF4-FFF2-40B4-BE49-F238E27FC236}">
                <a16:creationId xmlns:a16="http://schemas.microsoft.com/office/drawing/2014/main" id="{D3836449-52C4-4E9E-9863-67F6812208E7}"/>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15179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Miscellaneous">
    <p:spTree>
      <p:nvGrpSpPr>
        <p:cNvPr id="1" name=""/>
        <p:cNvGrpSpPr/>
        <p:nvPr/>
      </p:nvGrpSpPr>
      <p:grpSpPr>
        <a:xfrm>
          <a:off x="0" y="0"/>
          <a:ext cx="0" cy="0"/>
          <a:chOff x="0" y="0"/>
          <a:chExt cx="0" cy="0"/>
        </a:xfrm>
      </p:grpSpPr>
      <p:grpSp>
        <p:nvGrpSpPr>
          <p:cNvPr id="11" name="Group 10"/>
          <p:cNvGrpSpPr/>
          <p:nvPr/>
        </p:nvGrpSpPr>
        <p:grpSpPr>
          <a:xfrm>
            <a:off x="0" y="-3687"/>
            <a:ext cx="6858000" cy="9147695"/>
            <a:chOff x="1" y="0"/>
            <a:chExt cx="6858000" cy="9147695"/>
          </a:xfrm>
        </p:grpSpPr>
        <p:sp>
          <p:nvSpPr>
            <p:cNvPr id="12"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grpSp>
          <p:nvGrpSpPr>
            <p:cNvPr id="15" name="Group 14"/>
            <p:cNvGrpSpPr/>
            <p:nvPr/>
          </p:nvGrpSpPr>
          <p:grpSpPr>
            <a:xfrm>
              <a:off x="1" y="8839771"/>
              <a:ext cx="6857999" cy="307924"/>
              <a:chOff x="458460" y="9720509"/>
              <a:chExt cx="7311641" cy="324066"/>
            </a:xfrm>
          </p:grpSpPr>
          <p:sp>
            <p:nvSpPr>
              <p:cNvPr id="17" name="object 4"/>
              <p:cNvSpPr/>
              <p:nvPr/>
            </p:nvSpPr>
            <p:spPr>
              <a:xfrm>
                <a:off x="458460" y="9720509"/>
                <a:ext cx="7311641" cy="320186"/>
              </a:xfrm>
              <a:prstGeom prst="rect">
                <a:avLst/>
              </a:prstGeom>
              <a:blipFill>
                <a:blip r:embed="rId3" cstate="print"/>
                <a:stretch>
                  <a:fillRect/>
                </a:stretch>
              </a:blipFill>
            </p:spPr>
            <p:txBody>
              <a:bodyPr wrap="square" lIns="0" tIns="0" rIns="0" bIns="0" rtlCol="0"/>
              <a:lstStyle/>
              <a:p>
                <a:endParaRPr dirty="0"/>
              </a:p>
            </p:txBody>
          </p:sp>
          <p:sp>
            <p:nvSpPr>
              <p:cNvPr id="18" name="object 5"/>
              <p:cNvSpPr txBox="1"/>
              <p:nvPr/>
            </p:nvSpPr>
            <p:spPr>
              <a:xfrm>
                <a:off x="4892269" y="9791704"/>
                <a:ext cx="2796590" cy="191647"/>
              </a:xfrm>
              <a:prstGeom prst="rect">
                <a:avLst/>
              </a:prstGeom>
            </p:spPr>
            <p:txBody>
              <a:bodyPr vert="horz" wrap="square" lIns="0" tIns="12700" rIns="0" bIns="0" rtlCol="0">
                <a:spAutoFit/>
              </a:bodyPr>
              <a:lstStyle/>
              <a:p>
                <a:pPr marL="12700" algn="r">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19" name="object 6"/>
              <p:cNvSpPr txBox="1"/>
              <p:nvPr/>
            </p:nvSpPr>
            <p:spPr>
              <a:xfrm>
                <a:off x="703969" y="9901514"/>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16" name="Picture 15"/>
            <p:cNvPicPr>
              <a:picLocks noChangeAspect="1"/>
            </p:cNvPicPr>
            <p:nvPr/>
          </p:nvPicPr>
          <p:blipFill>
            <a:blip r:embed="rId4"/>
            <a:stretch>
              <a:fillRect/>
            </a:stretch>
          </p:blipFill>
          <p:spPr>
            <a:xfrm>
              <a:off x="5955887" y="115186"/>
              <a:ext cx="762066" cy="384081"/>
            </a:xfrm>
            <a:prstGeom prst="rect">
              <a:avLst/>
            </a:prstGeom>
          </p:spPr>
        </p:pic>
      </p:grpSp>
      <p:sp>
        <p:nvSpPr>
          <p:cNvPr id="3" name="Subtitle 2"/>
          <p:cNvSpPr>
            <a:spLocks noGrp="1"/>
          </p:cNvSpPr>
          <p:nvPr>
            <p:ph type="subTitle" idx="1" hasCustomPrompt="1"/>
          </p:nvPr>
        </p:nvSpPr>
        <p:spPr>
          <a:xfrm>
            <a:off x="533400" y="1295400"/>
            <a:ext cx="5867400" cy="7162800"/>
          </a:xfrm>
        </p:spPr>
        <p:txBody>
          <a:bodyPr>
            <a:normAutofit/>
          </a:bodyPr>
          <a:lstStyle>
            <a:lvl1pPr marL="0" indent="0" algn="l">
              <a:lnSpc>
                <a:spcPct val="150000"/>
              </a:lnSpc>
              <a:buFontTx/>
              <a:buNone/>
              <a:defRPr sz="1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text</a:t>
            </a:r>
          </a:p>
          <a:p>
            <a:endParaRPr lang="en-US" dirty="0"/>
          </a:p>
        </p:txBody>
      </p:sp>
      <p:grpSp>
        <p:nvGrpSpPr>
          <p:cNvPr id="29" name="Group 28"/>
          <p:cNvGrpSpPr/>
          <p:nvPr/>
        </p:nvGrpSpPr>
        <p:grpSpPr>
          <a:xfrm>
            <a:off x="-9786" y="8839763"/>
            <a:ext cx="6854190" cy="304237"/>
            <a:chOff x="462521" y="9720509"/>
            <a:chExt cx="7307580" cy="320186"/>
          </a:xfrm>
        </p:grpSpPr>
        <p:sp>
          <p:nvSpPr>
            <p:cNvPr id="31" name="object 4"/>
            <p:cNvSpPr/>
            <p:nvPr/>
          </p:nvSpPr>
          <p:spPr>
            <a:xfrm>
              <a:off x="462521" y="9720509"/>
              <a:ext cx="7307580" cy="320186"/>
            </a:xfrm>
            <a:prstGeom prst="rect">
              <a:avLst/>
            </a:prstGeom>
            <a:blipFill>
              <a:blip r:embed="rId3" cstate="print"/>
              <a:stretch>
                <a:fillRect/>
              </a:stretch>
            </a:blipFill>
          </p:spPr>
          <p:txBody>
            <a:bodyPr wrap="square" lIns="0" tIns="0" rIns="0" bIns="0" rtlCol="0"/>
            <a:lstStyle/>
            <a:p>
              <a:endParaRPr dirty="0"/>
            </a:p>
          </p:txBody>
        </p:sp>
        <p:sp>
          <p:nvSpPr>
            <p:cNvPr id="32" name="object 5"/>
            <p:cNvSpPr txBox="1"/>
            <p:nvPr/>
          </p:nvSpPr>
          <p:spPr>
            <a:xfrm>
              <a:off x="5347382" y="9812851"/>
              <a:ext cx="2273408" cy="17545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33" name="object 6"/>
            <p:cNvSpPr txBox="1"/>
            <p:nvPr/>
          </p:nvSpPr>
          <p:spPr>
            <a:xfrm>
              <a:off x="607770" y="9812851"/>
              <a:ext cx="1135578" cy="17545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grpSp>
      <p:sp>
        <p:nvSpPr>
          <p:cNvPr id="6" name="Slide Number Placeholder 5"/>
          <p:cNvSpPr>
            <a:spLocks noGrp="1"/>
          </p:cNvSpPr>
          <p:nvPr>
            <p:ph type="sldNum" sz="quarter" idx="12"/>
          </p:nvPr>
        </p:nvSpPr>
        <p:spPr>
          <a:xfrm>
            <a:off x="3154679" y="8811222"/>
            <a:ext cx="548640" cy="351367"/>
          </a:xfrm>
        </p:spPr>
        <p:txBody>
          <a:bodyPr/>
          <a:lstStyle>
            <a:lvl1pPr>
              <a:defRPr sz="10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2"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Tree>
    <p:extLst>
      <p:ext uri="{BB962C8B-B14F-4D97-AF65-F5344CB8AC3E}">
        <p14:creationId xmlns:p14="http://schemas.microsoft.com/office/powerpoint/2010/main" val="564437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11" name="Text Placeholder 10"/>
          <p:cNvSpPr>
            <a:spLocks noGrp="1"/>
          </p:cNvSpPr>
          <p:nvPr>
            <p:ph type="body" sz="quarter" idx="13" hasCustomPrompt="1"/>
          </p:nvPr>
        </p:nvSpPr>
        <p:spPr>
          <a:xfrm>
            <a:off x="533400" y="1219200"/>
            <a:ext cx="5851525" cy="457200"/>
          </a:xfrm>
        </p:spPr>
        <p:txBody>
          <a:bodyPr>
            <a:normAutofit/>
          </a:bodyPr>
          <a:lstStyle>
            <a:lvl1pPr marL="0" indent="0">
              <a:lnSpc>
                <a:spcPct val="150000"/>
              </a:lnSpc>
              <a:buFontTx/>
              <a:buNone/>
              <a:defRPr sz="1200" b="1"/>
            </a:lvl1pPr>
            <a:lvl2pPr marL="457200" indent="0">
              <a:lnSpc>
                <a:spcPct val="150000"/>
              </a:lnSpc>
              <a:buFont typeface="Arial" panose="020B0604020202020204" pitchFamily="34" charset="0"/>
              <a:buNone/>
              <a:defRPr sz="1200"/>
            </a:lvl2pPr>
            <a:lvl3pPr>
              <a:defRPr sz="1200"/>
            </a:lvl3pPr>
          </a:lstStyle>
          <a:p>
            <a:pPr lvl="0"/>
            <a:r>
              <a:rPr lang="en-US" dirty="0"/>
              <a:t>Click to add chapter title 					</a:t>
            </a:r>
          </a:p>
          <a:p>
            <a:pPr lvl="0"/>
            <a:endParaRPr lang="en-US" dirty="0"/>
          </a:p>
          <a:p>
            <a:pPr lvl="1"/>
            <a:endParaRPr lang="en-US" dirty="0"/>
          </a:p>
          <a:p>
            <a:pPr lvl="1"/>
            <a:endParaRPr lang="en-US" dirty="0"/>
          </a:p>
          <a:p>
            <a:pPr lvl="1"/>
            <a:endParaRPr lang="en-US" dirty="0"/>
          </a:p>
        </p:txBody>
      </p:sp>
      <p:sp>
        <p:nvSpPr>
          <p:cNvPr id="4" name="Text Placeholder 3"/>
          <p:cNvSpPr>
            <a:spLocks noGrp="1"/>
          </p:cNvSpPr>
          <p:nvPr>
            <p:ph type="body" sz="quarter" idx="14" hasCustomPrompt="1"/>
          </p:nvPr>
        </p:nvSpPr>
        <p:spPr>
          <a:xfrm>
            <a:off x="1032961" y="1752600"/>
            <a:ext cx="5352599" cy="1143000"/>
          </a:xfrm>
        </p:spPr>
        <p:txBody>
          <a:bodyPr>
            <a:normAutofit/>
          </a:bodyPr>
          <a:lstStyle>
            <a:lvl1pPr>
              <a:defRPr sz="1200" baseline="0"/>
            </a:lvl1pPr>
          </a:lstStyle>
          <a:p>
            <a:pPr lvl="0"/>
            <a:r>
              <a:rPr lang="en-US" dirty="0"/>
              <a:t>Click to add chapter content header</a:t>
            </a:r>
          </a:p>
        </p:txBody>
      </p:sp>
      <p:sp>
        <p:nvSpPr>
          <p:cNvPr id="13" name="Text Placeholder 12"/>
          <p:cNvSpPr>
            <a:spLocks noGrp="1"/>
          </p:cNvSpPr>
          <p:nvPr>
            <p:ph type="body" sz="quarter" idx="15" hasCustomPrompt="1"/>
          </p:nvPr>
        </p:nvSpPr>
        <p:spPr>
          <a:xfrm>
            <a:off x="533400" y="3048000"/>
            <a:ext cx="5852160"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15" name="Text Placeholder 14"/>
          <p:cNvSpPr>
            <a:spLocks noGrp="1"/>
          </p:cNvSpPr>
          <p:nvPr>
            <p:ph type="body" sz="quarter" idx="16" hasCustomPrompt="1"/>
          </p:nvPr>
        </p:nvSpPr>
        <p:spPr>
          <a:xfrm>
            <a:off x="1036320" y="3581400"/>
            <a:ext cx="5349240" cy="1143000"/>
          </a:xfrm>
        </p:spPr>
        <p:txBody>
          <a:bodyPr>
            <a:normAutofit/>
          </a:bodyPr>
          <a:lstStyle>
            <a:lvl1pPr>
              <a:defRPr sz="1200" baseline="0"/>
            </a:lvl1pPr>
          </a:lstStyle>
          <a:p>
            <a:pPr lvl="0"/>
            <a:r>
              <a:rPr lang="en-US" dirty="0"/>
              <a:t>Click to add chapter content header</a:t>
            </a:r>
          </a:p>
        </p:txBody>
      </p:sp>
      <p:sp>
        <p:nvSpPr>
          <p:cNvPr id="17" name="Text Placeholder 16"/>
          <p:cNvSpPr>
            <a:spLocks noGrp="1"/>
          </p:cNvSpPr>
          <p:nvPr>
            <p:ph type="body" sz="quarter" idx="17" hasCustomPrompt="1"/>
          </p:nvPr>
        </p:nvSpPr>
        <p:spPr>
          <a:xfrm>
            <a:off x="533400" y="4876800"/>
            <a:ext cx="5851525"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19" name="Text Placeholder 18"/>
          <p:cNvSpPr>
            <a:spLocks noGrp="1"/>
          </p:cNvSpPr>
          <p:nvPr>
            <p:ph type="body" sz="quarter" idx="18" hasCustomPrompt="1"/>
          </p:nvPr>
        </p:nvSpPr>
        <p:spPr>
          <a:xfrm>
            <a:off x="1036320" y="5410200"/>
            <a:ext cx="5349240" cy="1143000"/>
          </a:xfrm>
        </p:spPr>
        <p:txBody>
          <a:bodyPr>
            <a:normAutofit/>
          </a:bodyPr>
          <a:lstStyle>
            <a:lvl1pPr>
              <a:defRPr sz="1200" baseline="0"/>
            </a:lvl1pPr>
          </a:lstStyle>
          <a:p>
            <a:pPr lvl="0"/>
            <a:r>
              <a:rPr lang="en-US" dirty="0"/>
              <a:t>Click to add chapter content header</a:t>
            </a:r>
          </a:p>
        </p:txBody>
      </p:sp>
      <p:sp>
        <p:nvSpPr>
          <p:cNvPr id="21" name="Text Placeholder 20"/>
          <p:cNvSpPr>
            <a:spLocks noGrp="1"/>
          </p:cNvSpPr>
          <p:nvPr>
            <p:ph type="body" sz="quarter" idx="19" hasCustomPrompt="1"/>
          </p:nvPr>
        </p:nvSpPr>
        <p:spPr>
          <a:xfrm>
            <a:off x="533400" y="6705600"/>
            <a:ext cx="5851525"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23" name="Text Placeholder 22"/>
          <p:cNvSpPr>
            <a:spLocks noGrp="1"/>
          </p:cNvSpPr>
          <p:nvPr>
            <p:ph type="body" sz="quarter" idx="20" hasCustomPrompt="1"/>
          </p:nvPr>
        </p:nvSpPr>
        <p:spPr>
          <a:xfrm>
            <a:off x="1036320" y="7239000"/>
            <a:ext cx="5349240" cy="1143000"/>
          </a:xfrm>
        </p:spPr>
        <p:txBody>
          <a:bodyPr>
            <a:normAutofit/>
          </a:bodyPr>
          <a:lstStyle>
            <a:lvl1pPr>
              <a:defRPr sz="1200" baseline="0"/>
            </a:lvl1pPr>
          </a:lstStyle>
          <a:p>
            <a:pPr lvl="0"/>
            <a:r>
              <a:rPr lang="en-US" dirty="0"/>
              <a:t>Click to add chapter content header</a:t>
            </a:r>
          </a:p>
        </p:txBody>
      </p:sp>
      <p:grpSp>
        <p:nvGrpSpPr>
          <p:cNvPr id="81" name="Group 80"/>
          <p:cNvGrpSpPr/>
          <p:nvPr/>
        </p:nvGrpSpPr>
        <p:grpSpPr>
          <a:xfrm>
            <a:off x="216246" y="145451"/>
            <a:ext cx="6577906" cy="8982892"/>
            <a:chOff x="140047" y="115186"/>
            <a:chExt cx="6577906" cy="8982892"/>
          </a:xfrm>
        </p:grpSpPr>
        <p:grpSp>
          <p:nvGrpSpPr>
            <p:cNvPr id="83" name="Group 82"/>
            <p:cNvGrpSpPr/>
            <p:nvPr/>
          </p:nvGrpSpPr>
          <p:grpSpPr>
            <a:xfrm>
              <a:off x="140047" y="8915977"/>
              <a:ext cx="6577906" cy="182101"/>
              <a:chOff x="607770" y="9800705"/>
              <a:chExt cx="7013020" cy="191647"/>
            </a:xfrm>
          </p:grpSpPr>
          <p:sp>
            <p:nvSpPr>
              <p:cNvPr id="86" name="object 5"/>
              <p:cNvSpPr txBox="1"/>
              <p:nvPr/>
            </p:nvSpPr>
            <p:spPr>
              <a:xfrm>
                <a:off x="5721272" y="9800705"/>
                <a:ext cx="1899518"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87" name="object 6"/>
              <p:cNvSpPr txBox="1"/>
              <p:nvPr/>
            </p:nvSpPr>
            <p:spPr>
              <a:xfrm>
                <a:off x="607770" y="9836991"/>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84" name="Picture 83"/>
            <p:cNvPicPr>
              <a:picLocks noChangeAspect="1"/>
            </p:cNvPicPr>
            <p:nvPr/>
          </p:nvPicPr>
          <p:blipFill>
            <a:blip r:embed="rId2"/>
            <a:stretch>
              <a:fillRect/>
            </a:stretch>
          </p:blipFill>
          <p:spPr>
            <a:xfrm>
              <a:off x="5955887" y="115186"/>
              <a:ext cx="762066" cy="384081"/>
            </a:xfrm>
            <a:prstGeom prst="rect">
              <a:avLst/>
            </a:prstGeom>
          </p:spPr>
        </p:pic>
      </p:grpSp>
      <p:grpSp>
        <p:nvGrpSpPr>
          <p:cNvPr id="95" name="Group 94"/>
          <p:cNvGrpSpPr/>
          <p:nvPr/>
        </p:nvGrpSpPr>
        <p:grpSpPr>
          <a:xfrm>
            <a:off x="1" y="0"/>
            <a:ext cx="6858000" cy="9144000"/>
            <a:chOff x="1" y="0"/>
            <a:chExt cx="6858000" cy="9144000"/>
          </a:xfrm>
        </p:grpSpPr>
        <p:sp>
          <p:nvSpPr>
            <p:cNvPr id="96" name="bk object 16"/>
            <p:cNvSpPr/>
            <p:nvPr/>
          </p:nvSpPr>
          <p:spPr>
            <a:xfrm>
              <a:off x="1" y="0"/>
              <a:ext cx="6858000" cy="609600"/>
            </a:xfrm>
            <a:prstGeom prst="rect">
              <a:avLst/>
            </a:prstGeom>
            <a:blipFill>
              <a:blip r:embed="rId3" cstate="print"/>
              <a:stretch>
                <a:fillRect/>
              </a:stretch>
            </a:blipFill>
          </p:spPr>
          <p:txBody>
            <a:bodyPr wrap="square" lIns="0" tIns="0" rIns="0" bIns="0" rtlCol="0"/>
            <a:lstStyle/>
            <a:p>
              <a:endParaRPr dirty="0"/>
            </a:p>
          </p:txBody>
        </p:sp>
        <p:sp>
          <p:nvSpPr>
            <p:cNvPr id="99" name="object 4"/>
            <p:cNvSpPr/>
            <p:nvPr/>
          </p:nvSpPr>
          <p:spPr>
            <a:xfrm>
              <a:off x="3810" y="8839763"/>
              <a:ext cx="6854190" cy="304237"/>
            </a:xfrm>
            <a:prstGeom prst="rect">
              <a:avLst/>
            </a:prstGeom>
            <a:blipFill>
              <a:blip r:embed="rId4" cstate="print"/>
              <a:stretch>
                <a:fillRect/>
              </a:stretch>
            </a:blipFill>
          </p:spPr>
          <p:txBody>
            <a:bodyPr wrap="square" lIns="0" tIns="0" rIns="0" bIns="0" rtlCol="0"/>
            <a:lstStyle/>
            <a:p>
              <a:endParaRPr dirty="0"/>
            </a:p>
          </p:txBody>
        </p:sp>
        <p:pic>
          <p:nvPicPr>
            <p:cNvPr id="98" name="Picture 97"/>
            <p:cNvPicPr>
              <a:picLocks noChangeAspect="1"/>
            </p:cNvPicPr>
            <p:nvPr/>
          </p:nvPicPr>
          <p:blipFill>
            <a:blip r:embed="rId2"/>
            <a:stretch>
              <a:fillRect/>
            </a:stretch>
          </p:blipFill>
          <p:spPr>
            <a:xfrm>
              <a:off x="5955887" y="115186"/>
              <a:ext cx="762066" cy="384081"/>
            </a:xfrm>
            <a:prstGeom prst="rect">
              <a:avLst/>
            </a:prstGeom>
          </p:spPr>
        </p:pic>
      </p:grpSp>
      <p:sp>
        <p:nvSpPr>
          <p:cNvPr id="2" name="Title 1"/>
          <p:cNvSpPr>
            <a:spLocks noGrp="1"/>
          </p:cNvSpPr>
          <p:nvPr>
            <p:ph type="ctrTitle" hasCustomPrompt="1"/>
          </p:nvPr>
        </p:nvSpPr>
        <p:spPr>
          <a:xfrm>
            <a:off x="216246" y="81053"/>
            <a:ext cx="5829300" cy="457200"/>
          </a:xfrm>
        </p:spPr>
        <p:txBody>
          <a:bodyPr>
            <a:normAutofit/>
          </a:bodyPr>
          <a:lstStyle>
            <a:lvl1pPr algn="l">
              <a:defRPr sz="2000" b="1">
                <a:solidFill>
                  <a:schemeClr val="bg1"/>
                </a:solidFill>
              </a:defRPr>
            </a:lvl1pPr>
          </a:lstStyle>
          <a:p>
            <a:r>
              <a:rPr lang="en-US" dirty="0"/>
              <a:t>Click to add Table of Contents</a:t>
            </a:r>
          </a:p>
        </p:txBody>
      </p:sp>
      <p:cxnSp>
        <p:nvCxnSpPr>
          <p:cNvPr id="25" name="Straight Connector 24">
            <a:extLst>
              <a:ext uri="{FF2B5EF4-FFF2-40B4-BE49-F238E27FC236}">
                <a16:creationId xmlns:a16="http://schemas.microsoft.com/office/drawing/2014/main" id="{AFE90B28-9370-4EE2-92F5-3C29AD220314}"/>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7"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8"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4156860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ing and Text">
    <p:spTree>
      <p:nvGrpSpPr>
        <p:cNvPr id="1" name=""/>
        <p:cNvGrpSpPr/>
        <p:nvPr/>
      </p:nvGrpSpPr>
      <p:grpSpPr>
        <a:xfrm>
          <a:off x="0" y="0"/>
          <a:ext cx="0" cy="0"/>
          <a:chOff x="0" y="0"/>
          <a:chExt cx="0" cy="0"/>
        </a:xfrm>
      </p:grpSpPr>
      <p:grpSp>
        <p:nvGrpSpPr>
          <p:cNvPr id="20" name="Group 19"/>
          <p:cNvGrpSpPr/>
          <p:nvPr/>
        </p:nvGrpSpPr>
        <p:grpSpPr>
          <a:xfrm>
            <a:off x="1" y="0"/>
            <a:ext cx="6858000" cy="9144000"/>
            <a:chOff x="1" y="0"/>
            <a:chExt cx="6858000" cy="9144000"/>
          </a:xfrm>
        </p:grpSpPr>
        <p:sp>
          <p:nvSpPr>
            <p:cNvPr id="21"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4"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23" name="Picture 22"/>
            <p:cNvPicPr>
              <a:picLocks noChangeAspect="1"/>
            </p:cNvPicPr>
            <p:nvPr/>
          </p:nvPicPr>
          <p:blipFill>
            <a:blip r:embed="rId4"/>
            <a:stretch>
              <a:fillRect/>
            </a:stretch>
          </p:blipFill>
          <p:spPr>
            <a:xfrm>
              <a:off x="5955887" y="115186"/>
              <a:ext cx="762066" cy="384081"/>
            </a:xfrm>
            <a:prstGeom prst="rect">
              <a:avLst/>
            </a:prstGeom>
          </p:spPr>
        </p:pic>
      </p:grpSp>
      <p:sp>
        <p:nvSpPr>
          <p:cNvPr id="3" name="Subtitle 2"/>
          <p:cNvSpPr>
            <a:spLocks noGrp="1"/>
          </p:cNvSpPr>
          <p:nvPr>
            <p:ph type="subTitle" idx="1" hasCustomPrompt="1"/>
          </p:nvPr>
        </p:nvSpPr>
        <p:spPr>
          <a:xfrm>
            <a:off x="533400" y="1219200"/>
            <a:ext cx="5852160" cy="7239000"/>
          </a:xfrm>
        </p:spPr>
        <p:txBody>
          <a:bodyPr>
            <a:normAutofit/>
          </a:bodyPr>
          <a:lstStyle>
            <a:lvl1pPr marL="0" indent="0" algn="l">
              <a:lnSpc>
                <a:spcPct val="150000"/>
              </a:lnSpc>
              <a:buNone/>
              <a:defRPr sz="1200" baseline="0">
                <a:solidFill>
                  <a:schemeClr val="tx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text</a:t>
            </a:r>
          </a:p>
        </p:txBody>
      </p:sp>
      <p:sp>
        <p:nvSpPr>
          <p:cNvPr id="27" name="Slide Number Placeholder 5"/>
          <p:cNvSpPr>
            <a:spLocks noGrp="1"/>
          </p:cNvSpPr>
          <p:nvPr>
            <p:ph type="sldNum" sz="quarter" idx="12"/>
          </p:nvPr>
        </p:nvSpPr>
        <p:spPr>
          <a:xfrm>
            <a:off x="3154679" y="8811222"/>
            <a:ext cx="548640" cy="351367"/>
          </a:xfrm>
        </p:spPr>
        <p:txBody>
          <a:bodyPr/>
          <a:lstStyle>
            <a:lvl1pPr>
              <a:defRPr sz="10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12"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13"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5"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3824309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endParaRPr lang="en-US" dirty="0"/>
          </a:p>
        </p:txBody>
      </p:sp>
      <p:sp>
        <p:nvSpPr>
          <p:cNvPr id="6" name="Slide Number Placeholder 5"/>
          <p:cNvSpPr>
            <a:spLocks noGrp="1"/>
          </p:cNvSpPr>
          <p:nvPr>
            <p:ph type="sldNum" sz="quarter" idx="4"/>
          </p:nvPr>
        </p:nvSpPr>
        <p:spPr>
          <a:xfrm>
            <a:off x="3200400" y="8640234"/>
            <a:ext cx="4572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fld id="{492D2D2F-A490-4C0D-96A3-87DCC3196164}" type="slidenum">
              <a:rPr lang="en-US" smtClean="0"/>
              <a:t>‹#›</a:t>
            </a:fld>
            <a:endParaRPr lang="en-US" dirty="0"/>
          </a:p>
        </p:txBody>
      </p:sp>
      <p:pic>
        <p:nvPicPr>
          <p:cNvPr id="5" name="Picture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427951" y="276238"/>
            <a:ext cx="1158301" cy="579151"/>
          </a:xfrm>
          <a:prstGeom prst="rect">
            <a:avLst/>
          </a:prstGeom>
        </p:spPr>
      </p:pic>
    </p:spTree>
    <p:extLst>
      <p:ext uri="{BB962C8B-B14F-4D97-AF65-F5344CB8AC3E}">
        <p14:creationId xmlns:p14="http://schemas.microsoft.com/office/powerpoint/2010/main" val="28766517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708" r:id="rId5"/>
    <p:sldLayoutId id="2147483693" r:id="rId6"/>
    <p:sldLayoutId id="2147483694" r:id="rId7"/>
    <p:sldLayoutId id="2147483695" r:id="rId8"/>
    <p:sldLayoutId id="2147483696" r:id="rId9"/>
    <p:sldLayoutId id="2147483698" r:id="rId10"/>
    <p:sldLayoutId id="2147483699" r:id="rId11"/>
    <p:sldLayoutId id="2147483700" r:id="rId12"/>
    <p:sldLayoutId id="2147483701" r:id="rId13"/>
    <p:sldLayoutId id="2147483702" r:id="rId14"/>
    <p:sldLayoutId id="2147483703" r:id="rId15"/>
    <p:sldLayoutId id="2147483704" r:id="rId16"/>
    <p:sldLayoutId id="2147483706" r:id="rId17"/>
    <p:sldLayoutId id="2147483707" r:id="rId18"/>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1.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155.xml"/></Relationships>
</file>

<file path=ppt/slides/_rels/slide100.xml.rels><?xml version="1.0" encoding="UTF-8" standalone="yes"?>
<Relationships xmlns="http://schemas.openxmlformats.org/package/2006/relationships"><Relationship Id="rId3" Type="http://schemas.openxmlformats.org/officeDocument/2006/relationships/hyperlink" Target="https://quickbooks.intuit.com/learn-support/getting-started-with-quickbooks/adding-products-and-services-customers-and-vendors-to-lists/ta-p/170836" TargetMode="External"/><Relationship Id="rId2" Type="http://schemas.openxmlformats.org/officeDocument/2006/relationships/notesSlide" Target="../notesSlides/notesSlide100.xml"/><Relationship Id="rId1" Type="http://schemas.openxmlformats.org/officeDocument/2006/relationships/slideLayout" Target="../slideLayouts/slideLayout9.xml"/><Relationship Id="rId4" Type="http://schemas.openxmlformats.org/officeDocument/2006/relationships/image" Target="../media/image131.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135.png"/><Relationship Id="rId4" Type="http://schemas.openxmlformats.org/officeDocument/2006/relationships/image" Target="../media/image134.png"/></Relationships>
</file>

<file path=ppt/slides/_rels/slide10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5.xml"/><Relationship Id="rId1" Type="http://schemas.openxmlformats.org/officeDocument/2006/relationships/slideLayout" Target="../slideLayouts/slideLayout7.xml"/><Relationship Id="rId5" Type="http://schemas.openxmlformats.org/officeDocument/2006/relationships/image" Target="../media/image138.png"/><Relationship Id="rId4" Type="http://schemas.openxmlformats.org/officeDocument/2006/relationships/image" Target="../media/image137.png"/></Relationships>
</file>

<file path=ppt/slides/_rels/slide10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140.png"/></Relationships>
</file>

<file path=ppt/slides/_rels/slide10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slide" Target="slide248.xml"/><Relationship Id="rId3" Type="http://schemas.openxmlformats.org/officeDocument/2006/relationships/slide" Target="slide185.xml"/><Relationship Id="rId7" Type="http://schemas.openxmlformats.org/officeDocument/2006/relationships/slide" Target="slide244.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slide" Target="slide238.xml"/><Relationship Id="rId5" Type="http://schemas.openxmlformats.org/officeDocument/2006/relationships/slide" Target="slide231.xml"/><Relationship Id="rId4" Type="http://schemas.openxmlformats.org/officeDocument/2006/relationships/slide" Target="slide220.xml"/></Relationships>
</file>

<file path=ppt/slides/_rels/slide11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2.xml"/><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4.xml"/><Relationship Id="rId1" Type="http://schemas.openxmlformats.org/officeDocument/2006/relationships/slideLayout" Target="../slideLayouts/slideLayout7.xml"/><Relationship Id="rId5" Type="http://schemas.openxmlformats.org/officeDocument/2006/relationships/image" Target="../media/image149.png"/><Relationship Id="rId4" Type="http://schemas.openxmlformats.org/officeDocument/2006/relationships/image" Target="../media/image148.png"/></Relationships>
</file>

<file path=ppt/slides/_rels/slide11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15.xml"/><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hyperlink" Target="https://quickbooks.intuit.com/tutorials/lessons/custom-reports/" TargetMode="External"/><Relationship Id="rId2" Type="http://schemas.openxmlformats.org/officeDocument/2006/relationships/notesSlide" Target="../notesSlides/notesSlide118.xml"/><Relationship Id="rId1" Type="http://schemas.openxmlformats.org/officeDocument/2006/relationships/slideLayout" Target="../slideLayouts/slideLayout7.xml"/><Relationship Id="rId4" Type="http://schemas.openxmlformats.org/officeDocument/2006/relationships/hyperlink" Target="https://quickbooks.intuit.com/learn-support/en-us/customize-reports/how-to-save-customized-reports/00/344893"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20.xml"/><Relationship Id="rId1" Type="http://schemas.openxmlformats.org/officeDocument/2006/relationships/slideLayout" Target="../slideLayouts/slideLayout7.xml"/><Relationship Id="rId4" Type="http://schemas.openxmlformats.org/officeDocument/2006/relationships/image" Target="../media/image154.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3.xml"/><Relationship Id="rId1" Type="http://schemas.openxmlformats.org/officeDocument/2006/relationships/slideLayout" Target="../slideLayouts/slideLayout7.xml"/><Relationship Id="rId5" Type="http://schemas.openxmlformats.org/officeDocument/2006/relationships/image" Target="../media/image157.png"/><Relationship Id="rId4" Type="http://schemas.openxmlformats.org/officeDocument/2006/relationships/image" Target="../media/image156.png"/></Relationships>
</file>

<file path=ppt/slides/_rels/slide12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24.xml"/><Relationship Id="rId1" Type="http://schemas.openxmlformats.org/officeDocument/2006/relationships/slideLayout" Target="../slideLayouts/slideLayout7.xml"/><Relationship Id="rId5" Type="http://schemas.openxmlformats.org/officeDocument/2006/relationships/image" Target="../media/image160.png"/><Relationship Id="rId4" Type="http://schemas.openxmlformats.org/officeDocument/2006/relationships/image" Target="../media/image159.png"/></Relationships>
</file>

<file path=ppt/slides/_rels/slide12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25.xml"/><Relationship Id="rId1" Type="http://schemas.openxmlformats.org/officeDocument/2006/relationships/slideLayout" Target="../slideLayouts/slideLayout7.xml"/><Relationship Id="rId5" Type="http://schemas.openxmlformats.org/officeDocument/2006/relationships/image" Target="../media/image163.png"/><Relationship Id="rId4" Type="http://schemas.openxmlformats.org/officeDocument/2006/relationships/image" Target="../media/image162.png"/></Relationships>
</file>

<file path=ppt/slides/_rels/slide12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26.xml"/><Relationship Id="rId1" Type="http://schemas.openxmlformats.org/officeDocument/2006/relationships/slideLayout" Target="../slideLayouts/slideLayout7.xml"/><Relationship Id="rId5" Type="http://schemas.openxmlformats.org/officeDocument/2006/relationships/image" Target="../media/image166.png"/><Relationship Id="rId4" Type="http://schemas.openxmlformats.org/officeDocument/2006/relationships/image" Target="../media/image165.png"/></Relationships>
</file>

<file path=ppt/slides/_rels/slide12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27.xml"/><Relationship Id="rId1" Type="http://schemas.openxmlformats.org/officeDocument/2006/relationships/slideLayout" Target="../slideLayouts/slideLayout7.xml"/><Relationship Id="rId5" Type="http://schemas.openxmlformats.org/officeDocument/2006/relationships/image" Target="../media/image169.png"/><Relationship Id="rId4" Type="http://schemas.openxmlformats.org/officeDocument/2006/relationships/image" Target="../media/image168.png"/></Relationships>
</file>

<file path=ppt/slides/_rels/slide12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28.xml"/><Relationship Id="rId1" Type="http://schemas.openxmlformats.org/officeDocument/2006/relationships/slideLayout" Target="../slideLayouts/slideLayout7.xml"/><Relationship Id="rId4" Type="http://schemas.openxmlformats.org/officeDocument/2006/relationships/image" Target="../media/image171.png"/></Relationships>
</file>

<file path=ppt/slides/_rels/slide129.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17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30.xml"/><Relationship Id="rId1" Type="http://schemas.openxmlformats.org/officeDocument/2006/relationships/slideLayout" Target="../slideLayouts/slideLayout7.xml"/><Relationship Id="rId4" Type="http://schemas.openxmlformats.org/officeDocument/2006/relationships/image" Target="../media/image175.png"/></Relationships>
</file>

<file path=ppt/slides/_rels/slide13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31.xml"/><Relationship Id="rId1" Type="http://schemas.openxmlformats.org/officeDocument/2006/relationships/slideLayout" Target="../slideLayouts/slideLayout7.xml"/><Relationship Id="rId4" Type="http://schemas.openxmlformats.org/officeDocument/2006/relationships/image" Target="../media/image177.png"/></Relationships>
</file>

<file path=ppt/slides/_rels/slide132.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32.xml"/><Relationship Id="rId1" Type="http://schemas.openxmlformats.org/officeDocument/2006/relationships/slideLayout" Target="../slideLayouts/slideLayout7.xml"/><Relationship Id="rId5" Type="http://schemas.openxmlformats.org/officeDocument/2006/relationships/image" Target="../media/image177.png"/><Relationship Id="rId4" Type="http://schemas.openxmlformats.org/officeDocument/2006/relationships/image" Target="../media/image179.pn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image" Target="../media/image181.png"/><Relationship Id="rId4" Type="http://schemas.openxmlformats.org/officeDocument/2006/relationships/image" Target="../media/image177.png"/></Relationships>
</file>

<file path=ppt/slides/_rels/slide135.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35.xml"/><Relationship Id="rId1" Type="http://schemas.openxmlformats.org/officeDocument/2006/relationships/slideLayout" Target="../slideLayouts/slideLayout7.xml"/><Relationship Id="rId5" Type="http://schemas.openxmlformats.org/officeDocument/2006/relationships/image" Target="../media/image183.png"/><Relationship Id="rId4" Type="http://schemas.openxmlformats.org/officeDocument/2006/relationships/image" Target="../media/image177.png"/></Relationships>
</file>

<file path=ppt/slides/_rels/slide136.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38.xml"/><Relationship Id="rId1" Type="http://schemas.openxmlformats.org/officeDocument/2006/relationships/slideLayout" Target="../slideLayouts/slideLayout7.xml"/><Relationship Id="rId4" Type="http://schemas.openxmlformats.org/officeDocument/2006/relationships/image" Target="../media/image187.png"/></Relationships>
</file>

<file path=ppt/slides/_rels/slide13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39.xml"/><Relationship Id="rId1" Type="http://schemas.openxmlformats.org/officeDocument/2006/relationships/slideLayout" Target="../slideLayouts/slideLayout7.xml"/><Relationship Id="rId4" Type="http://schemas.openxmlformats.org/officeDocument/2006/relationships/image" Target="../media/image188.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40.xml"/><Relationship Id="rId1" Type="http://schemas.openxmlformats.org/officeDocument/2006/relationships/slideLayout" Target="../slideLayouts/slideLayout7.xml"/><Relationship Id="rId4" Type="http://schemas.openxmlformats.org/officeDocument/2006/relationships/image" Target="../media/image190.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43.xml"/><Relationship Id="rId1" Type="http://schemas.openxmlformats.org/officeDocument/2006/relationships/slideLayout" Target="../slideLayouts/slideLayout9.xml"/><Relationship Id="rId4" Type="http://schemas.openxmlformats.org/officeDocument/2006/relationships/image" Target="../media/image192.png"/></Relationships>
</file>

<file path=ppt/slides/_rels/slide14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44.xml"/><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3" Type="http://schemas.openxmlformats.org/officeDocument/2006/relationships/hyperlink" Target="https://quickbooks.intuit.com/learn-support/en-us/customer-topics/how-to-record-sales-overview/00/344787" TargetMode="External"/><Relationship Id="rId2" Type="http://schemas.openxmlformats.org/officeDocument/2006/relationships/notesSlide" Target="../notesSlides/notesSlide145.xml"/><Relationship Id="rId1" Type="http://schemas.openxmlformats.org/officeDocument/2006/relationships/slideLayout" Target="../slideLayouts/slideLayout9.xml"/><Relationship Id="rId5" Type="http://schemas.openxmlformats.org/officeDocument/2006/relationships/image" Target="../media/image195.png"/><Relationship Id="rId4" Type="http://schemas.openxmlformats.org/officeDocument/2006/relationships/image" Target="../media/image194.png"/></Relationships>
</file>

<file path=ppt/slides/_rels/slide146.xml.rels><?xml version="1.0" encoding="UTF-8" standalone="yes"?>
<Relationships xmlns="http://schemas.openxmlformats.org/package/2006/relationships"><Relationship Id="rId3" Type="http://schemas.openxmlformats.org/officeDocument/2006/relationships/hyperlink" Target="https://quickbooks.intuit.com/learn-support/en-us/customer-topics/how-to-record-your-sales-reports-invoices-more/00/344864" TargetMode="External"/><Relationship Id="rId2" Type="http://schemas.openxmlformats.org/officeDocument/2006/relationships/notesSlide" Target="../notesSlides/notesSlide146.xml"/><Relationship Id="rId1" Type="http://schemas.openxmlformats.org/officeDocument/2006/relationships/slideLayout" Target="../slideLayouts/slideLayout9.xml"/><Relationship Id="rId5" Type="http://schemas.openxmlformats.org/officeDocument/2006/relationships/image" Target="../media/image196.png"/><Relationship Id="rId4" Type="http://schemas.openxmlformats.org/officeDocument/2006/relationships/hyperlink" Target="https://quickbooks.intuit.com/tutorials/lessons/invoicing/" TargetMode="External"/></Relationships>
</file>

<file path=ppt/slides/_rels/slide147.xml.rels><?xml version="1.0" encoding="UTF-8" standalone="yes"?>
<Relationships xmlns="http://schemas.openxmlformats.org/package/2006/relationships"><Relationship Id="rId3" Type="http://schemas.openxmlformats.org/officeDocument/2006/relationships/hyperlink" Target="https://quickbooks.intuit.com/tutorials/lessons/receive-customer-payments/" TargetMode="External"/><Relationship Id="rId2" Type="http://schemas.openxmlformats.org/officeDocument/2006/relationships/notesSlide" Target="../notesSlides/notesSlide147.xml"/><Relationship Id="rId1" Type="http://schemas.openxmlformats.org/officeDocument/2006/relationships/slideLayout" Target="../slideLayouts/slideLayout9.xml"/><Relationship Id="rId4" Type="http://schemas.openxmlformats.org/officeDocument/2006/relationships/image" Target="../media/image196.png"/></Relationships>
</file>

<file path=ppt/slides/_rels/slide148.xml.rels><?xml version="1.0" encoding="UTF-8" standalone="yes"?>
<Relationships xmlns="http://schemas.openxmlformats.org/package/2006/relationships"><Relationship Id="rId3" Type="http://schemas.openxmlformats.org/officeDocument/2006/relationships/hyperlink" Target="https://quickbooks.intuit.com/learn-support/en-us/bank-deposits/how-to-record-bank-deposits-invoices-sales-receipts/00/344861" TargetMode="External"/><Relationship Id="rId2" Type="http://schemas.openxmlformats.org/officeDocument/2006/relationships/notesSlide" Target="../notesSlides/notesSlide148.xml"/><Relationship Id="rId1" Type="http://schemas.openxmlformats.org/officeDocument/2006/relationships/slideLayout" Target="../slideLayouts/slideLayout9.xml"/><Relationship Id="rId4" Type="http://schemas.openxmlformats.org/officeDocument/2006/relationships/image" Target="../media/image197.pn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151.xml"/><Relationship Id="rId1" Type="http://schemas.openxmlformats.org/officeDocument/2006/relationships/slideLayout" Target="../slideLayouts/slideLayout9.xml"/><Relationship Id="rId4" Type="http://schemas.openxmlformats.org/officeDocument/2006/relationships/image" Target="../media/image199.png"/></Relationships>
</file>

<file path=ppt/slides/_rels/slide15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152.xml"/><Relationship Id="rId1" Type="http://schemas.openxmlformats.org/officeDocument/2006/relationships/slideLayout" Target="../slideLayouts/slideLayout9.xml"/><Relationship Id="rId4" Type="http://schemas.openxmlformats.org/officeDocument/2006/relationships/image" Target="../media/image201.png"/></Relationships>
</file>

<file path=ppt/slides/_rels/slide153.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53.xml"/><Relationship Id="rId1" Type="http://schemas.openxmlformats.org/officeDocument/2006/relationships/slideLayout" Target="../slideLayouts/slideLayout9.xml"/><Relationship Id="rId4" Type="http://schemas.openxmlformats.org/officeDocument/2006/relationships/image" Target="../media/image203.png"/></Relationships>
</file>

<file path=ppt/slides/_rels/slide15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154.xml"/><Relationship Id="rId1" Type="http://schemas.openxmlformats.org/officeDocument/2006/relationships/slideLayout" Target="../slideLayouts/slideLayout9.xml"/><Relationship Id="rId4" Type="http://schemas.openxmlformats.org/officeDocument/2006/relationships/image" Target="../media/image205.pn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58.xml"/><Relationship Id="rId1" Type="http://schemas.openxmlformats.org/officeDocument/2006/relationships/slideLayout" Target="../slideLayouts/slideLayout7.xml"/><Relationship Id="rId5" Type="http://schemas.openxmlformats.org/officeDocument/2006/relationships/image" Target="../media/image208.png"/><Relationship Id="rId4" Type="http://schemas.openxmlformats.org/officeDocument/2006/relationships/image" Target="../media/image207.png"/></Relationships>
</file>

<file path=ppt/slides/_rels/slide15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59.xml"/><Relationship Id="rId1" Type="http://schemas.openxmlformats.org/officeDocument/2006/relationships/slideLayout" Target="../slideLayouts/slideLayout7.xml"/><Relationship Id="rId4" Type="http://schemas.openxmlformats.org/officeDocument/2006/relationships/image" Target="../media/image210.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0.xml.rels><?xml version="1.0" encoding="UTF-8" standalone="yes"?>
<Relationships xmlns="http://schemas.openxmlformats.org/package/2006/relationships"><Relationship Id="rId3" Type="http://schemas.openxmlformats.org/officeDocument/2006/relationships/image" Target="../media/image211.png"/><Relationship Id="rId7" Type="http://schemas.openxmlformats.org/officeDocument/2006/relationships/image" Target="../media/image215.png"/><Relationship Id="rId2" Type="http://schemas.openxmlformats.org/officeDocument/2006/relationships/notesSlide" Target="../notesSlides/notesSlide160.xml"/><Relationship Id="rId1" Type="http://schemas.openxmlformats.org/officeDocument/2006/relationships/slideLayout" Target="../slideLayouts/slideLayout7.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s>
</file>

<file path=ppt/slides/_rels/slide161.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61.xml"/><Relationship Id="rId1" Type="http://schemas.openxmlformats.org/officeDocument/2006/relationships/slideLayout" Target="../slideLayouts/slideLayout7.xml"/><Relationship Id="rId5" Type="http://schemas.openxmlformats.org/officeDocument/2006/relationships/image" Target="../media/image218.png"/><Relationship Id="rId4" Type="http://schemas.openxmlformats.org/officeDocument/2006/relationships/image" Target="../media/image217.png"/></Relationships>
</file>

<file path=ppt/slides/_rels/slide16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2.xml"/><Relationship Id="rId1" Type="http://schemas.openxmlformats.org/officeDocument/2006/relationships/slideLayout" Target="../slideLayouts/slideLayout7.xml"/><Relationship Id="rId4" Type="http://schemas.openxmlformats.org/officeDocument/2006/relationships/image" Target="../media/image219.png"/></Relationships>
</file>

<file path=ppt/slides/_rels/slide163.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3.xml"/><Relationship Id="rId1" Type="http://schemas.openxmlformats.org/officeDocument/2006/relationships/slideLayout" Target="../slideLayouts/slideLayout7.xml"/><Relationship Id="rId5" Type="http://schemas.openxmlformats.org/officeDocument/2006/relationships/image" Target="../media/image221.png"/><Relationship Id="rId4" Type="http://schemas.openxmlformats.org/officeDocument/2006/relationships/image" Target="../media/image220.png"/></Relationships>
</file>

<file path=ppt/slides/_rels/slide164.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164.xml"/><Relationship Id="rId1" Type="http://schemas.openxmlformats.org/officeDocument/2006/relationships/slideLayout" Target="../slideLayouts/slideLayout7.xml"/><Relationship Id="rId5" Type="http://schemas.openxmlformats.org/officeDocument/2006/relationships/image" Target="../media/image177.png"/><Relationship Id="rId4" Type="http://schemas.openxmlformats.org/officeDocument/2006/relationships/image" Target="../media/image223.png"/></Relationships>
</file>

<file path=ppt/slides/_rels/slide165.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5.xml"/><Relationship Id="rId1" Type="http://schemas.openxmlformats.org/officeDocument/2006/relationships/slideLayout" Target="../slideLayouts/slideLayout7.xml"/><Relationship Id="rId5" Type="http://schemas.openxmlformats.org/officeDocument/2006/relationships/image" Target="../media/image225.png"/><Relationship Id="rId4" Type="http://schemas.openxmlformats.org/officeDocument/2006/relationships/image" Target="../media/image224.png"/></Relationships>
</file>

<file path=ppt/slides/_rels/slide166.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6.xml"/><Relationship Id="rId1" Type="http://schemas.openxmlformats.org/officeDocument/2006/relationships/slideLayout" Target="../slideLayouts/slideLayout7.xml"/><Relationship Id="rId5" Type="http://schemas.openxmlformats.org/officeDocument/2006/relationships/image" Target="../media/image227.png"/><Relationship Id="rId4" Type="http://schemas.openxmlformats.org/officeDocument/2006/relationships/image" Target="../media/image226.png"/></Relationships>
</file>

<file path=ppt/slides/_rels/slide167.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7.xml"/><Relationship Id="rId1" Type="http://schemas.openxmlformats.org/officeDocument/2006/relationships/slideLayout" Target="../slideLayouts/slideLayout7.xml"/><Relationship Id="rId4" Type="http://schemas.openxmlformats.org/officeDocument/2006/relationships/image" Target="../media/image228.png"/></Relationships>
</file>

<file path=ppt/slides/_rels/slide168.xml.rels><?xml version="1.0" encoding="UTF-8" standalone="yes"?>
<Relationships xmlns="http://schemas.openxmlformats.org/package/2006/relationships"><Relationship Id="rId3" Type="http://schemas.openxmlformats.org/officeDocument/2006/relationships/image" Target="../media/image228.png"/><Relationship Id="rId7" Type="http://schemas.openxmlformats.org/officeDocument/2006/relationships/image" Target="../media/image231.png"/><Relationship Id="rId2" Type="http://schemas.openxmlformats.org/officeDocument/2006/relationships/notesSlide" Target="../notesSlides/notesSlide168.xml"/><Relationship Id="rId1" Type="http://schemas.openxmlformats.org/officeDocument/2006/relationships/slideLayout" Target="../slideLayouts/slideLayout7.xml"/><Relationship Id="rId6" Type="http://schemas.openxmlformats.org/officeDocument/2006/relationships/image" Target="../media/image230.png"/><Relationship Id="rId5" Type="http://schemas.openxmlformats.org/officeDocument/2006/relationships/image" Target="../media/image229.png"/><Relationship Id="rId4" Type="http://schemas.openxmlformats.org/officeDocument/2006/relationships/image" Target="../media/image177.png"/></Relationships>
</file>

<file path=ppt/slides/_rels/slide169.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169.xml"/><Relationship Id="rId1" Type="http://schemas.openxmlformats.org/officeDocument/2006/relationships/slideLayout" Target="../slideLayouts/slideLayout7.xml"/><Relationship Id="rId4" Type="http://schemas.openxmlformats.org/officeDocument/2006/relationships/image" Target="../media/image233.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3" Type="http://schemas.openxmlformats.org/officeDocument/2006/relationships/hyperlink" Target="https://quickbooks.intuit.com/learn-support/en-us/vendor-lists/how-to-manage-your-vendors-list-adding-editing-removing/00/344841" TargetMode="External"/><Relationship Id="rId2" Type="http://schemas.openxmlformats.org/officeDocument/2006/relationships/notesSlide" Target="../notesSlides/notesSlide172.xml"/><Relationship Id="rId1" Type="http://schemas.openxmlformats.org/officeDocument/2006/relationships/slideLayout" Target="../slideLayouts/slideLayout9.xml"/><Relationship Id="rId5" Type="http://schemas.openxmlformats.org/officeDocument/2006/relationships/image" Target="../media/image235.png"/><Relationship Id="rId4" Type="http://schemas.openxmlformats.org/officeDocument/2006/relationships/image" Target="../media/image234.png"/></Relationships>
</file>

<file path=ppt/slides/_rels/slide173.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173.xml"/><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174.xml"/><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175.xml"/><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3" Type="http://schemas.openxmlformats.org/officeDocument/2006/relationships/hyperlink" Target="https://quickbooks.intuit.com/learn-support/en-us/expense-accounts/how-to-record-spending-overview/00/344838" TargetMode="External"/><Relationship Id="rId2" Type="http://schemas.openxmlformats.org/officeDocument/2006/relationships/notesSlide" Target="../notesSlides/notesSlide176.xml"/><Relationship Id="rId1" Type="http://schemas.openxmlformats.org/officeDocument/2006/relationships/slideLayout" Target="../slideLayouts/slideLayout9.xml"/><Relationship Id="rId5" Type="http://schemas.openxmlformats.org/officeDocument/2006/relationships/image" Target="../media/image239.png"/><Relationship Id="rId4" Type="http://schemas.openxmlformats.org/officeDocument/2006/relationships/hyperlink" Target="https://quickbooks.intuit.com/learn-support/en-us/expense-accounts/how-to-use-bills-track-expenses-record-what-you-owe/00/344833" TargetMode="External"/></Relationships>
</file>

<file path=ppt/slides/_rels/slide177.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77.xml"/><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s://quickbooks.intuit.com/learn-support/en-us/mobile-and-apps/compare-mobile-app-features/00/185540" TargetMode="Externa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hyperlink" Target="https://www.youtube.com/watch?v=AuihXbjqmFg" TargetMode="External"/><Relationship Id="rId4" Type="http://schemas.openxmlformats.org/officeDocument/2006/relationships/hyperlink" Target="https://www.youtube.com/watch?v=yAUIq-k4OdA" TargetMode="External"/></Relationships>
</file>

<file path=ppt/slides/_rels/slide180.xml.rels><?xml version="1.0" encoding="UTF-8" standalone="yes"?>
<Relationships xmlns="http://schemas.openxmlformats.org/package/2006/relationships"><Relationship Id="rId3" Type="http://schemas.openxmlformats.org/officeDocument/2006/relationships/hyperlink" Target="https://quickbooks.intuit.com/learn-support/en-us/accounts-payable/track-what-you-owe-your-vendors-accounts-payable-balances-more/00/344836" TargetMode="External"/><Relationship Id="rId2" Type="http://schemas.openxmlformats.org/officeDocument/2006/relationships/notesSlide" Target="../notesSlides/notesSlide180.xml"/><Relationship Id="rId1" Type="http://schemas.openxmlformats.org/officeDocument/2006/relationships/slideLayout" Target="../slideLayouts/slideLayout9.xml"/><Relationship Id="rId5" Type="http://schemas.openxmlformats.org/officeDocument/2006/relationships/image" Target="../media/image242.png"/><Relationship Id="rId4" Type="http://schemas.openxmlformats.org/officeDocument/2006/relationships/image" Target="../media/image241.png"/></Relationships>
</file>

<file path=ppt/slides/_rels/slide181.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181.xml"/><Relationship Id="rId1" Type="http://schemas.openxmlformats.org/officeDocument/2006/relationships/slideLayout" Target="../slideLayouts/slideLayout9.xml"/><Relationship Id="rId4" Type="http://schemas.openxmlformats.org/officeDocument/2006/relationships/image" Target="../media/image243.png"/></Relationships>
</file>

<file path=ppt/slides/_rels/slide18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182.xml"/><Relationship Id="rId1" Type="http://schemas.openxmlformats.org/officeDocument/2006/relationships/slideLayout" Target="../slideLayouts/slideLayout9.xml"/><Relationship Id="rId4" Type="http://schemas.openxmlformats.org/officeDocument/2006/relationships/image" Target="../media/image243.png"/></Relationships>
</file>

<file path=ppt/slides/_rels/slide183.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183.xml"/><Relationship Id="rId1" Type="http://schemas.openxmlformats.org/officeDocument/2006/relationships/slideLayout" Target="../slideLayouts/slideLayout9.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9.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9.xml"/></Relationships>
</file>

<file path=ppt/slides/_rels/slide187.xml.rels><?xml version="1.0" encoding="UTF-8" standalone="yes"?>
<Relationships xmlns="http://schemas.openxmlformats.org/package/2006/relationships"><Relationship Id="rId3" Type="http://schemas.openxmlformats.org/officeDocument/2006/relationships/hyperlink" Target="http://qbo.intuit.com/redir/testdrive" TargetMode="External"/><Relationship Id="rId2" Type="http://schemas.openxmlformats.org/officeDocument/2006/relationships/notesSlide" Target="../notesSlides/notesSlide187.xml"/><Relationship Id="rId1" Type="http://schemas.openxmlformats.org/officeDocument/2006/relationships/slideLayout" Target="../slideLayouts/slideLayout9.xml"/><Relationship Id="rId4" Type="http://schemas.openxmlformats.org/officeDocument/2006/relationships/image" Target="../media/image88.png"/></Relationships>
</file>

<file path=ppt/slides/_rels/slide188.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188.xml"/><Relationship Id="rId1" Type="http://schemas.openxmlformats.org/officeDocument/2006/relationships/slideLayout" Target="../slideLayouts/slideLayout7.xml"/><Relationship Id="rId5" Type="http://schemas.openxmlformats.org/officeDocument/2006/relationships/image" Target="../media/image247.png"/><Relationship Id="rId4" Type="http://schemas.openxmlformats.org/officeDocument/2006/relationships/image" Target="../media/image246.png"/></Relationships>
</file>

<file path=ppt/slides/_rels/slide189.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189.xml"/><Relationship Id="rId1" Type="http://schemas.openxmlformats.org/officeDocument/2006/relationships/slideLayout" Target="../slideLayouts/slideLayout7.xml"/><Relationship Id="rId5" Type="http://schemas.openxmlformats.org/officeDocument/2006/relationships/image" Target="../media/image250.png"/><Relationship Id="rId4" Type="http://schemas.openxmlformats.org/officeDocument/2006/relationships/image" Target="../media/image249.png"/></Relationships>
</file>

<file path=ppt/slides/_rels/slide19.xml.rels><?xml version="1.0" encoding="UTF-8" standalone="yes"?>
<Relationships xmlns="http://schemas.openxmlformats.org/package/2006/relationships"><Relationship Id="rId3" Type="http://schemas.openxmlformats.org/officeDocument/2006/relationships/hyperlink" Target="https://quickbooks.intuit.com/pricing"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hyperlink" Target="http://qbo.intuit.com/redir/testdrive" TargetMode="External"/><Relationship Id="rId4" Type="http://schemas.openxmlformats.org/officeDocument/2006/relationships/image" Target="../media/image20.png"/></Relationships>
</file>

<file path=ppt/slides/_rels/slide190.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90.xml"/><Relationship Id="rId1" Type="http://schemas.openxmlformats.org/officeDocument/2006/relationships/slideLayout" Target="../slideLayouts/slideLayout7.xml"/><Relationship Id="rId5" Type="http://schemas.openxmlformats.org/officeDocument/2006/relationships/image" Target="../media/image253.png"/><Relationship Id="rId4" Type="http://schemas.openxmlformats.org/officeDocument/2006/relationships/image" Target="../media/image252.png"/></Relationships>
</file>

<file path=ppt/slides/_rels/slide191.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191.xml"/><Relationship Id="rId1" Type="http://schemas.openxmlformats.org/officeDocument/2006/relationships/slideLayout" Target="../slideLayouts/slideLayout7.xml"/><Relationship Id="rId5" Type="http://schemas.openxmlformats.org/officeDocument/2006/relationships/image" Target="../media/image256.png"/><Relationship Id="rId4" Type="http://schemas.openxmlformats.org/officeDocument/2006/relationships/image" Target="../media/image255.png"/></Relationships>
</file>

<file path=ppt/slides/_rels/slide192.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92.xml"/><Relationship Id="rId1" Type="http://schemas.openxmlformats.org/officeDocument/2006/relationships/slideLayout" Target="../slideLayouts/slideLayout7.xml"/><Relationship Id="rId5" Type="http://schemas.openxmlformats.org/officeDocument/2006/relationships/image" Target="../media/image259.png"/><Relationship Id="rId4" Type="http://schemas.openxmlformats.org/officeDocument/2006/relationships/image" Target="../media/image258.png"/></Relationships>
</file>

<file path=ppt/slides/_rels/slide193.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93.xml"/><Relationship Id="rId1" Type="http://schemas.openxmlformats.org/officeDocument/2006/relationships/slideLayout" Target="../slideLayouts/slideLayout7.xml"/><Relationship Id="rId4" Type="http://schemas.openxmlformats.org/officeDocument/2006/relationships/image" Target="../media/image261.png"/></Relationships>
</file>

<file path=ppt/slides/_rels/slide194.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notesSlide" Target="../notesSlides/notesSlide194.xml"/><Relationship Id="rId1" Type="http://schemas.openxmlformats.org/officeDocument/2006/relationships/slideLayout" Target="../slideLayouts/slideLayout7.xml"/><Relationship Id="rId5" Type="http://schemas.openxmlformats.org/officeDocument/2006/relationships/image" Target="../media/image264.png"/><Relationship Id="rId4" Type="http://schemas.openxmlformats.org/officeDocument/2006/relationships/image" Target="../media/image263.png"/></Relationships>
</file>

<file path=ppt/slides/_rels/slide195.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195.xml"/><Relationship Id="rId1" Type="http://schemas.openxmlformats.org/officeDocument/2006/relationships/slideLayout" Target="../slideLayouts/slideLayout7.xml"/><Relationship Id="rId4" Type="http://schemas.openxmlformats.org/officeDocument/2006/relationships/image" Target="../media/image266.png"/></Relationships>
</file>

<file path=ppt/slides/_rels/slide196.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notesSlide" Target="../notesSlides/notesSlide196.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notesSlide" Target="../notesSlides/notesSlide197.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269.png"/></Relationships>
</file>

<file path=ppt/slides/_rels/slide198.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98.xml"/><Relationship Id="rId1" Type="http://schemas.openxmlformats.org/officeDocument/2006/relationships/slideLayout" Target="../slideLayouts/slideLayout7.xml"/><Relationship Id="rId4" Type="http://schemas.openxmlformats.org/officeDocument/2006/relationships/image" Target="../media/image271.png"/></Relationships>
</file>

<file path=ppt/slides/_rels/slide199.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199.xml"/><Relationship Id="rId1" Type="http://schemas.openxmlformats.org/officeDocument/2006/relationships/slideLayout" Target="../slideLayouts/slideLayout7.xml"/><Relationship Id="rId5" Type="http://schemas.openxmlformats.org/officeDocument/2006/relationships/image" Target="../media/image274.png"/><Relationship Id="rId4" Type="http://schemas.openxmlformats.org/officeDocument/2006/relationships/image" Target="../media/image27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24.jpeg"/><Relationship Id="rId4" Type="http://schemas.openxmlformats.org/officeDocument/2006/relationships/image" Target="../media/image23.pn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9.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9.xml"/></Relationships>
</file>

<file path=ppt/slides/_rels/slide202.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202.xml"/><Relationship Id="rId1" Type="http://schemas.openxmlformats.org/officeDocument/2006/relationships/slideLayout" Target="../slideLayouts/slideLayout9.xml"/><Relationship Id="rId4" Type="http://schemas.openxmlformats.org/officeDocument/2006/relationships/image" Target="../media/image276.png"/></Relationships>
</file>

<file path=ppt/slides/_rels/slide203.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notesSlide" Target="../notesSlides/notesSlide203.xml"/><Relationship Id="rId1" Type="http://schemas.openxmlformats.org/officeDocument/2006/relationships/slideLayout" Target="../slideLayouts/slideLayout9.xml"/><Relationship Id="rId4" Type="http://schemas.openxmlformats.org/officeDocument/2006/relationships/image" Target="../media/image278.png"/></Relationships>
</file>

<file path=ppt/slides/_rels/slide204.xml.rels><?xml version="1.0" encoding="UTF-8" standalone="yes"?>
<Relationships xmlns="http://schemas.openxmlformats.org/package/2006/relationships"><Relationship Id="rId3" Type="http://schemas.openxmlformats.org/officeDocument/2006/relationships/hyperlink" Target="https://quickbooks.intuit.com/learn-support/en-us/bank-transactions/adding-transactions-from-your-bank-credit-card/00/344865" TargetMode="External"/><Relationship Id="rId2" Type="http://schemas.openxmlformats.org/officeDocument/2006/relationships/notesSlide" Target="../notesSlides/notesSlide204.xml"/><Relationship Id="rId1" Type="http://schemas.openxmlformats.org/officeDocument/2006/relationships/slideLayout" Target="../slideLayouts/slideLayout9.xml"/><Relationship Id="rId5" Type="http://schemas.openxmlformats.org/officeDocument/2006/relationships/image" Target="../media/image280.png"/><Relationship Id="rId4" Type="http://schemas.openxmlformats.org/officeDocument/2006/relationships/image" Target="../media/image279.png"/></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9.xml"/></Relationships>
</file>

<file path=ppt/slides/_rels/slide206.xml.rels><?xml version="1.0" encoding="UTF-8" standalone="yes"?>
<Relationships xmlns="http://schemas.openxmlformats.org/package/2006/relationships"><Relationship Id="rId3" Type="http://schemas.openxmlformats.org/officeDocument/2006/relationships/hyperlink" Target="https://quickbooks.intuit.com/learn-support/en-us/banking-topics/reconcile-an-account-in-quickbooks-online/00/186470" TargetMode="External"/><Relationship Id="rId2" Type="http://schemas.openxmlformats.org/officeDocument/2006/relationships/notesSlide" Target="../notesSlides/notesSlide206.xml"/><Relationship Id="rId1" Type="http://schemas.openxmlformats.org/officeDocument/2006/relationships/slideLayout" Target="../slideLayouts/slideLayout9.xml"/><Relationship Id="rId6" Type="http://schemas.openxmlformats.org/officeDocument/2006/relationships/image" Target="../media/image283.png"/><Relationship Id="rId5" Type="http://schemas.openxmlformats.org/officeDocument/2006/relationships/image" Target="../media/image282.png"/><Relationship Id="rId4" Type="http://schemas.openxmlformats.org/officeDocument/2006/relationships/image" Target="../media/image281.png"/></Relationships>
</file>

<file path=ppt/slides/_rels/slide207.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207.xml"/><Relationship Id="rId1" Type="http://schemas.openxmlformats.org/officeDocument/2006/relationships/slideLayout" Target="../slideLayouts/slideLayout9.xml"/><Relationship Id="rId5" Type="http://schemas.openxmlformats.org/officeDocument/2006/relationships/image" Target="../media/image286.png"/><Relationship Id="rId4" Type="http://schemas.openxmlformats.org/officeDocument/2006/relationships/image" Target="../media/image285.png"/></Relationships>
</file>

<file path=ppt/slides/_rels/slide208.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208.xml"/><Relationship Id="rId1" Type="http://schemas.openxmlformats.org/officeDocument/2006/relationships/slideLayout" Target="../slideLayouts/slideLayout9.xml"/><Relationship Id="rId5" Type="http://schemas.openxmlformats.org/officeDocument/2006/relationships/image" Target="../media/image289.png"/><Relationship Id="rId4" Type="http://schemas.openxmlformats.org/officeDocument/2006/relationships/image" Target="../media/image288.png"/></Relationships>
</file>

<file path=ppt/slides/_rels/slide209.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209.xml"/><Relationship Id="rId1" Type="http://schemas.openxmlformats.org/officeDocument/2006/relationships/slideLayout" Target="../slideLayouts/slideLayout9.xml"/><Relationship Id="rId5" Type="http://schemas.openxmlformats.org/officeDocument/2006/relationships/image" Target="../media/image292.png"/><Relationship Id="rId4" Type="http://schemas.openxmlformats.org/officeDocument/2006/relationships/image" Target="../media/image29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24.jpeg"/><Relationship Id="rId4" Type="http://schemas.openxmlformats.org/officeDocument/2006/relationships/image" Target="../media/image23.png"/></Relationships>
</file>

<file path=ppt/slides/_rels/slide210.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210.xml"/><Relationship Id="rId1" Type="http://schemas.openxmlformats.org/officeDocument/2006/relationships/slideLayout" Target="../slideLayouts/slideLayout9.xml"/><Relationship Id="rId5" Type="http://schemas.openxmlformats.org/officeDocument/2006/relationships/image" Target="../media/image295.png"/><Relationship Id="rId4" Type="http://schemas.openxmlformats.org/officeDocument/2006/relationships/image" Target="../media/image294.png"/></Relationships>
</file>

<file path=ppt/slides/_rels/slide211.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211.xml"/><Relationship Id="rId1" Type="http://schemas.openxmlformats.org/officeDocument/2006/relationships/slideLayout" Target="../slideLayouts/slideLayout9.xml"/><Relationship Id="rId5" Type="http://schemas.openxmlformats.org/officeDocument/2006/relationships/image" Target="../media/image298.png"/><Relationship Id="rId4" Type="http://schemas.openxmlformats.org/officeDocument/2006/relationships/image" Target="../media/image297.png"/></Relationships>
</file>

<file path=ppt/slides/_rels/slide212.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notesSlide" Target="../notesSlides/notesSlide212.xml"/><Relationship Id="rId1" Type="http://schemas.openxmlformats.org/officeDocument/2006/relationships/slideLayout" Target="../slideLayouts/slideLayout9.xml"/><Relationship Id="rId4" Type="http://schemas.openxmlformats.org/officeDocument/2006/relationships/image" Target="../media/image300.png"/></Relationships>
</file>

<file path=ppt/slides/_rels/slide213.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213.xml"/><Relationship Id="rId1" Type="http://schemas.openxmlformats.org/officeDocument/2006/relationships/slideLayout" Target="../slideLayouts/slideLayout9.xml"/><Relationship Id="rId4" Type="http://schemas.openxmlformats.org/officeDocument/2006/relationships/image" Target="../media/image302.png"/></Relationships>
</file>

<file path=ppt/slides/_rels/slide214.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notesSlide" Target="../notesSlides/notesSlide214.xml"/><Relationship Id="rId1" Type="http://schemas.openxmlformats.org/officeDocument/2006/relationships/slideLayout" Target="../slideLayouts/slideLayout9.xml"/><Relationship Id="rId4" Type="http://schemas.openxmlformats.org/officeDocument/2006/relationships/image" Target="../media/image304.png"/></Relationships>
</file>

<file path=ppt/slides/_rels/slide215.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notesSlide" Target="../notesSlides/notesSlide215.xml"/><Relationship Id="rId1" Type="http://schemas.openxmlformats.org/officeDocument/2006/relationships/slideLayout" Target="../slideLayouts/slideLayout9.xml"/></Relationships>
</file>

<file path=ppt/slides/_rels/slide216.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notesSlide" Target="../notesSlides/notesSlide216.xml"/><Relationship Id="rId1" Type="http://schemas.openxmlformats.org/officeDocument/2006/relationships/slideLayout" Target="../slideLayouts/slideLayout9.xml"/><Relationship Id="rId5" Type="http://schemas.openxmlformats.org/officeDocument/2006/relationships/image" Target="../media/image308.png"/><Relationship Id="rId4" Type="http://schemas.openxmlformats.org/officeDocument/2006/relationships/image" Target="../media/image307.png"/></Relationships>
</file>

<file path=ppt/slides/_rels/slide217.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notesSlide" Target="../notesSlides/notesSlide217.xml"/><Relationship Id="rId1" Type="http://schemas.openxmlformats.org/officeDocument/2006/relationships/slideLayout" Target="../slideLayouts/slideLayout9.xml"/><Relationship Id="rId5" Type="http://schemas.openxmlformats.org/officeDocument/2006/relationships/image" Target="../media/image311.png"/><Relationship Id="rId4" Type="http://schemas.openxmlformats.org/officeDocument/2006/relationships/image" Target="../media/image310.png"/></Relationships>
</file>

<file path=ppt/slides/_rels/slide218.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notesSlide" Target="../notesSlides/notesSlide218.xml"/><Relationship Id="rId1" Type="http://schemas.openxmlformats.org/officeDocument/2006/relationships/slideLayout" Target="../slideLayouts/slideLayout9.xml"/><Relationship Id="rId5" Type="http://schemas.openxmlformats.org/officeDocument/2006/relationships/image" Target="../media/image314.png"/><Relationship Id="rId4" Type="http://schemas.openxmlformats.org/officeDocument/2006/relationships/image" Target="../media/image313.png"/></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27.jpeg"/><Relationship Id="rId4" Type="http://schemas.openxmlformats.org/officeDocument/2006/relationships/image" Target="../media/image26.jpeg"/></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9.xml"/></Relationships>
</file>

<file path=ppt/slides/_rels/slide22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notesSlide" Target="../notesSlides/notesSlide222.xml"/><Relationship Id="rId1" Type="http://schemas.openxmlformats.org/officeDocument/2006/relationships/slideLayout" Target="../slideLayouts/slideLayout9.xml"/><Relationship Id="rId5" Type="http://schemas.openxmlformats.org/officeDocument/2006/relationships/image" Target="../media/image317.png"/><Relationship Id="rId4" Type="http://schemas.openxmlformats.org/officeDocument/2006/relationships/image" Target="../media/image316.png"/></Relationships>
</file>

<file path=ppt/slides/_rels/slide223.xml.rels><?xml version="1.0" encoding="UTF-8" standalone="yes"?>
<Relationships xmlns="http://schemas.openxmlformats.org/package/2006/relationships"><Relationship Id="rId3" Type="http://schemas.openxmlformats.org/officeDocument/2006/relationships/image" Target="../media/image318.png"/><Relationship Id="rId7" Type="http://schemas.openxmlformats.org/officeDocument/2006/relationships/image" Target="../media/image322.png"/><Relationship Id="rId2" Type="http://schemas.openxmlformats.org/officeDocument/2006/relationships/notesSlide" Target="../notesSlides/notesSlide223.xml"/><Relationship Id="rId1" Type="http://schemas.openxmlformats.org/officeDocument/2006/relationships/slideLayout" Target="../slideLayouts/slideLayout9.xml"/><Relationship Id="rId6" Type="http://schemas.openxmlformats.org/officeDocument/2006/relationships/image" Target="../media/image321.png"/><Relationship Id="rId5" Type="http://schemas.openxmlformats.org/officeDocument/2006/relationships/image" Target="../media/image320.png"/><Relationship Id="rId4" Type="http://schemas.openxmlformats.org/officeDocument/2006/relationships/image" Target="../media/image319.png"/></Relationships>
</file>

<file path=ppt/slides/_rels/slide224.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notesSlide" Target="../notesSlides/notesSlide224.xml"/><Relationship Id="rId1" Type="http://schemas.openxmlformats.org/officeDocument/2006/relationships/slideLayout" Target="../slideLayouts/slideLayout9.xml"/><Relationship Id="rId4" Type="http://schemas.openxmlformats.org/officeDocument/2006/relationships/image" Target="../media/image324.png"/></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9.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9.xml"/></Relationships>
</file>

<file path=ppt/slides/_rels/slide227.xml.rels><?xml version="1.0" encoding="UTF-8" standalone="yes"?>
<Relationships xmlns="http://schemas.openxmlformats.org/package/2006/relationships"><Relationship Id="rId3" Type="http://schemas.openxmlformats.org/officeDocument/2006/relationships/hyperlink" Target="https://quickbooks.intuit.com/learn-support/en-us/account-management/how-to-run-budget-vs-actual-report-i-am-using-online-qb-but-when/00/193126" TargetMode="External"/><Relationship Id="rId2" Type="http://schemas.openxmlformats.org/officeDocument/2006/relationships/notesSlide" Target="../notesSlides/notesSlide227.xml"/><Relationship Id="rId1" Type="http://schemas.openxmlformats.org/officeDocument/2006/relationships/slideLayout" Target="../slideLayouts/slideLayout7.xml"/><Relationship Id="rId5" Type="http://schemas.openxmlformats.org/officeDocument/2006/relationships/image" Target="../media/image325.png"/><Relationship Id="rId4" Type="http://schemas.openxmlformats.org/officeDocument/2006/relationships/hyperlink" Target="https://quickbooks.intuit.com/learn-support/en-us/budget-topics/create-edit-and-manage-budgets/00/186454" TargetMode="External"/></Relationships>
</file>

<file path=ppt/slides/_rels/slide228.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notesSlide" Target="../notesSlides/notesSlide228.xml"/><Relationship Id="rId1" Type="http://schemas.openxmlformats.org/officeDocument/2006/relationships/slideLayout" Target="../slideLayouts/slideLayout9.xml"/></Relationships>
</file>

<file path=ppt/slides/_rels/slide229.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notesSlide" Target="../notesSlides/notesSlide229.xml"/><Relationship Id="rId1" Type="http://schemas.openxmlformats.org/officeDocument/2006/relationships/slideLayout" Target="../slideLayouts/slideLayout9.xml"/><Relationship Id="rId4" Type="http://schemas.openxmlformats.org/officeDocument/2006/relationships/image" Target="../media/image328.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29.jpg"/></Relationships>
</file>

<file path=ppt/slides/_rels/slide230.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notesSlide" Target="../notesSlides/notesSlide230.xml"/><Relationship Id="rId1" Type="http://schemas.openxmlformats.org/officeDocument/2006/relationships/slideLayout" Target="../slideLayouts/slideLayout9.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232.xml"/><Relationship Id="rId1" Type="http://schemas.openxmlformats.org/officeDocument/2006/relationships/slideLayout" Target="../slideLayouts/slideLayout9.xml"/><Relationship Id="rId4" Type="http://schemas.openxmlformats.org/officeDocument/2006/relationships/image" Target="../media/image331.png"/></Relationships>
</file>

<file path=ppt/slides/_rels/slide233.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notesSlide" Target="../notesSlides/notesSlide233.xml"/><Relationship Id="rId1" Type="http://schemas.openxmlformats.org/officeDocument/2006/relationships/slideLayout" Target="../slideLayouts/slideLayout9.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9.xml"/></Relationships>
</file>

<file path=ppt/slides/_rels/slide235.xml.rels><?xml version="1.0" encoding="UTF-8" standalone="yes"?>
<Relationships xmlns="http://schemas.openxmlformats.org/package/2006/relationships"><Relationship Id="rId3" Type="http://schemas.openxmlformats.org/officeDocument/2006/relationships/image" Target="../media/image333.png"/><Relationship Id="rId2" Type="http://schemas.openxmlformats.org/officeDocument/2006/relationships/notesSlide" Target="../notesSlides/notesSlide235.xml"/><Relationship Id="rId1" Type="http://schemas.openxmlformats.org/officeDocument/2006/relationships/slideLayout" Target="../slideLayouts/slideLayout9.xml"/><Relationship Id="rId4" Type="http://schemas.openxmlformats.org/officeDocument/2006/relationships/image" Target="../media/image334.png"/></Relationships>
</file>

<file path=ppt/slides/_rels/slide23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notesSlide" Target="../notesSlides/notesSlide236.xml"/><Relationship Id="rId1" Type="http://schemas.openxmlformats.org/officeDocument/2006/relationships/slideLayout" Target="../slideLayouts/slideLayout9.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9.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9.xml"/><Relationship Id="rId1" Type="http://schemas.openxmlformats.org/officeDocument/2006/relationships/slideLayout" Target="../slideLayouts/slideLayout7.xml"/><Relationship Id="rId5" Type="http://schemas.openxmlformats.org/officeDocument/2006/relationships/image" Target="../media/image337.png"/><Relationship Id="rId4" Type="http://schemas.openxmlformats.org/officeDocument/2006/relationships/image" Target="../media/image336.pn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1.jpeg"/></Relationships>
</file>

<file path=ppt/slides/_rels/slide2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0.xml"/><Relationship Id="rId1" Type="http://schemas.openxmlformats.org/officeDocument/2006/relationships/slideLayout" Target="../slideLayouts/slideLayout7.xml"/><Relationship Id="rId4" Type="http://schemas.openxmlformats.org/officeDocument/2006/relationships/image" Target="../media/image338.png"/></Relationships>
</file>

<file path=ppt/slides/_rels/slide241.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notesSlide" Target="../notesSlides/notesSlide241.xml"/><Relationship Id="rId1" Type="http://schemas.openxmlformats.org/officeDocument/2006/relationships/slideLayout" Target="../slideLayouts/slideLayout7.xml"/><Relationship Id="rId4" Type="http://schemas.openxmlformats.org/officeDocument/2006/relationships/image" Target="../media/image340.png"/></Relationships>
</file>

<file path=ppt/slides/_rels/slide24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4.png"/><Relationship Id="rId2" Type="http://schemas.openxmlformats.org/officeDocument/2006/relationships/notesSlide" Target="../notesSlides/notesSlide242.xml"/><Relationship Id="rId1" Type="http://schemas.openxmlformats.org/officeDocument/2006/relationships/slideLayout" Target="../slideLayouts/slideLayout7.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243.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notesSlide" Target="../notesSlides/notesSlide243.xml"/><Relationship Id="rId1" Type="http://schemas.openxmlformats.org/officeDocument/2006/relationships/slideLayout" Target="../slideLayouts/slideLayout7.xml"/><Relationship Id="rId5" Type="http://schemas.openxmlformats.org/officeDocument/2006/relationships/image" Target="../media/image347.png"/><Relationship Id="rId4" Type="http://schemas.openxmlformats.org/officeDocument/2006/relationships/image" Target="../media/image346.png"/></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3" Type="http://schemas.openxmlformats.org/officeDocument/2006/relationships/hyperlink" Target="https://www.investopedia.com/terms/a/asset.asp" TargetMode="External"/><Relationship Id="rId2" Type="http://schemas.openxmlformats.org/officeDocument/2006/relationships/notesSlide" Target="../notesSlides/notesSlide245.xml"/><Relationship Id="rId1" Type="http://schemas.openxmlformats.org/officeDocument/2006/relationships/slideLayout" Target="../slideLayouts/slideLayout9.xml"/><Relationship Id="rId4" Type="http://schemas.openxmlformats.org/officeDocument/2006/relationships/hyperlink" Target="https://www.investopedia.com/terms/f/financial-statements.asp" TargetMode="External"/></Relationships>
</file>

<file path=ppt/slides/_rels/slide246.xml.rels><?xml version="1.0" encoding="UTF-8" standalone="yes"?>
<Relationships xmlns="http://schemas.openxmlformats.org/package/2006/relationships"><Relationship Id="rId3" Type="http://schemas.openxmlformats.org/officeDocument/2006/relationships/hyperlink" Target="https://www.investopedia.com/terms/b/businessexpenses.asp" TargetMode="External"/><Relationship Id="rId2" Type="http://schemas.openxmlformats.org/officeDocument/2006/relationships/notesSlide" Target="../notesSlides/notesSlide246.xml"/><Relationship Id="rId1" Type="http://schemas.openxmlformats.org/officeDocument/2006/relationships/slideLayout" Target="../slideLayouts/slideLayout9.xml"/></Relationships>
</file>

<file path=ppt/slides/_rels/slide247.xml.rels><?xml version="1.0" encoding="UTF-8" standalone="yes"?>
<Relationships xmlns="http://schemas.openxmlformats.org/package/2006/relationships"><Relationship Id="rId3" Type="http://schemas.openxmlformats.org/officeDocument/2006/relationships/hyperlink" Target="https://www.investopedia.com/terms/t/transaction.asp" TargetMode="External"/><Relationship Id="rId2" Type="http://schemas.openxmlformats.org/officeDocument/2006/relationships/notesSlide" Target="../notesSlides/notesSlide247.xml"/><Relationship Id="rId1" Type="http://schemas.openxmlformats.org/officeDocument/2006/relationships/slideLayout" Target="../slideLayouts/slideLayout9.xml"/><Relationship Id="rId6" Type="http://schemas.openxmlformats.org/officeDocument/2006/relationships/hyperlink" Target="https://www.investopedia.com/terms/c/cashflow.asp" TargetMode="External"/><Relationship Id="rId5" Type="http://schemas.openxmlformats.org/officeDocument/2006/relationships/hyperlink" Target="https://www.investopedia.com/terms/g/gross_profit_margin.asp" TargetMode="External"/><Relationship Id="rId4" Type="http://schemas.openxmlformats.org/officeDocument/2006/relationships/hyperlink" Target="https://www.investopedia.com/terms/a/accountingperiod.asp" TargetMode="Externa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9.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image" Target="../media/image348.jpg"/><Relationship Id="rId2" Type="http://schemas.openxmlformats.org/officeDocument/2006/relationships/notesSlide" Target="../notesSlides/notesSlide250.xml"/><Relationship Id="rId1" Type="http://schemas.openxmlformats.org/officeDocument/2006/relationships/slideLayout" Target="../slideLayouts/slideLayout9.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9.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irs.gov/businesses/small-businesses-self-employed/llc-filing-as-a-corporation-or-partnership"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s://www.irs.gov/businesses/small-businesses-self-employed/partnerships"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irs.gov/pub/irs-pdf/f1065sk1.pdf" TargetMode="External"/><Relationship Id="rId7" Type="http://schemas.openxmlformats.org/officeDocument/2006/relationships/hyperlink" Target="https://www.legalzoom.com/articles/the-basics-of-llc-guaranteed-payments"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https://www.irs.gov/pub/irs-pdf/f1065.pdf" TargetMode="External"/><Relationship Id="rId5" Type="http://schemas.openxmlformats.org/officeDocument/2006/relationships/hyperlink" Target="https://www.irs.gov/pub/irs-pdf/f1040se.pdf" TargetMode="External"/><Relationship Id="rId4" Type="http://schemas.openxmlformats.org/officeDocument/2006/relationships/hyperlink" Target="https://www.irs.gov/pub/irs-pdf/f1040.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community.intuit.com/articles/1145236-import-limitations-quickbooks-desktop-to-quickbooks-online/"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hyperlink" Target="https://quickbooks.intuit.com/learn-support/en-us/configure-products/navigate-quickbooks-online-menus-transactions-set-up/00/344783"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image" Target="../media/image96.png"/><Relationship Id="rId4" Type="http://schemas.openxmlformats.org/officeDocument/2006/relationships/image" Target="../media/image95.png"/></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4.xml"/><Relationship Id="rId1" Type="http://schemas.openxmlformats.org/officeDocument/2006/relationships/slideLayout" Target="../slideLayouts/slideLayout9.xml"/><Relationship Id="rId5" Type="http://schemas.openxmlformats.org/officeDocument/2006/relationships/image" Target="../media/image102.png"/><Relationship Id="rId4" Type="http://schemas.openxmlformats.org/officeDocument/2006/relationships/image" Target="../media/image101.png"/></Relationships>
</file>

<file path=ppt/slides/_rels/slide7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5.xml"/><Relationship Id="rId1" Type="http://schemas.openxmlformats.org/officeDocument/2006/relationships/slideLayout" Target="../slideLayouts/slideLayout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7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6.xml"/><Relationship Id="rId1" Type="http://schemas.openxmlformats.org/officeDocument/2006/relationships/slideLayout" Target="../slideLayouts/slideLayout9.xml"/><Relationship Id="rId4" Type="http://schemas.openxmlformats.org/officeDocument/2006/relationships/image" Target="../media/image108.png"/></Relationships>
</file>

<file path=ppt/slides/_rels/slide7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7.xml"/><Relationship Id="rId1" Type="http://schemas.openxmlformats.org/officeDocument/2006/relationships/slideLayout" Target="../slideLayouts/slideLayout9.xml"/><Relationship Id="rId5" Type="http://schemas.openxmlformats.org/officeDocument/2006/relationships/image" Target="../media/image111.png"/><Relationship Id="rId4" Type="http://schemas.openxmlformats.org/officeDocument/2006/relationships/image" Target="../media/image110.png"/></Relationships>
</file>

<file path=ppt/slides/_rels/slide7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8.xml"/><Relationship Id="rId1" Type="http://schemas.openxmlformats.org/officeDocument/2006/relationships/slideLayout" Target="../slideLayouts/slideLayout9.xml"/><Relationship Id="rId4" Type="http://schemas.openxmlformats.org/officeDocument/2006/relationships/image" Target="../media/image113.png"/></Relationships>
</file>

<file path=ppt/slides/_rels/slide7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hyperlink" Target="https://quickbooks.intuit.com/pricing/"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2.xml"/><Relationship Id="rId1" Type="http://schemas.openxmlformats.org/officeDocument/2006/relationships/slideLayout" Target="../slideLayouts/slideLayout9.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8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86.xml"/><Relationship Id="rId1" Type="http://schemas.openxmlformats.org/officeDocument/2006/relationships/slideLayout" Target="../slideLayouts/slideLayout9.xml"/><Relationship Id="rId4" Type="http://schemas.openxmlformats.org/officeDocument/2006/relationships/image" Target="../media/image12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3" Type="http://schemas.openxmlformats.org/officeDocument/2006/relationships/hyperlink" Target="https://quickbooks.intuit.com/learn-support/en-us/accounts-payable/accounting-terms-you-need-to-know/00/344790" TargetMode="External"/><Relationship Id="rId2" Type="http://schemas.openxmlformats.org/officeDocument/2006/relationships/notesSlide" Target="../notesSlides/notesSlide89.xml"/><Relationship Id="rId1" Type="http://schemas.openxmlformats.org/officeDocument/2006/relationships/slideLayout" Target="../slideLayouts/slideLayout9.xml"/><Relationship Id="rId5" Type="http://schemas.openxmlformats.org/officeDocument/2006/relationships/hyperlink" Target="https://quickbooks.intuit.com/learn-support/en-us/update-products/edit-your-company-settings-in-quickbooks-online/00/185960" TargetMode="External"/><Relationship Id="rId4" Type="http://schemas.openxmlformats.org/officeDocument/2006/relationships/hyperlink" Target="https://quickbooks.intuit.com/learn-support/en-us/your-business-information/how-to-set-up-company-settings/00/490568"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101.xml"/></Relationships>
</file>

<file path=ppt/slides/_rels/slide90.xml.rels><?xml version="1.0" encoding="UTF-8" standalone="yes"?>
<Relationships xmlns="http://schemas.openxmlformats.org/package/2006/relationships"><Relationship Id="rId3" Type="http://schemas.openxmlformats.org/officeDocument/2006/relationships/hyperlink" Target="https://quickbooks.intuit.com/tutorials/lessons/add-users/" TargetMode="External"/><Relationship Id="rId2" Type="http://schemas.openxmlformats.org/officeDocument/2006/relationships/notesSlide" Target="../notesSlides/notesSlide90.xml"/><Relationship Id="rId1" Type="http://schemas.openxmlformats.org/officeDocument/2006/relationships/slideLayout" Target="../slideLayouts/slideLayout9.xml"/><Relationship Id="rId4" Type="http://schemas.openxmlformats.org/officeDocument/2006/relationships/hyperlink" Target="https://quickbooks.intuit.com/learn-support/en-us/manage-users/how-to-give-your-accountant-access-to-your-quickbooks/00/344888"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s://quickbooks.intuit.com/learn-support/en-us/set-up-bank-connection/how-to-manually-add-an-account-to-your-chart-of-accounts/00/489610" TargetMode="External"/><Relationship Id="rId2" Type="http://schemas.openxmlformats.org/officeDocument/2006/relationships/notesSlide" Target="../notesSlides/notesSlide91.xml"/><Relationship Id="rId1" Type="http://schemas.openxmlformats.org/officeDocument/2006/relationships/slideLayout" Target="../slideLayouts/slideLayout9.xml"/><Relationship Id="rId5" Type="http://schemas.openxmlformats.org/officeDocument/2006/relationships/hyperlink" Target="https://quickbooks.intuit.com/learn-support/en-us/chart-of-accounts/how-to-set-up-your-chart-of-accounts-understanding-the-basics/00/344786" TargetMode="External"/><Relationship Id="rId4" Type="http://schemas.openxmlformats.org/officeDocument/2006/relationships/hyperlink" Target="https://quickbooks.intuit.com/tutorials/lessons/edit-chart-of-accounts/"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6.xml"/><Relationship Id="rId1" Type="http://schemas.openxmlformats.org/officeDocument/2006/relationships/slideLayout" Target="../slideLayouts/slideLayout9.xml"/><Relationship Id="rId4" Type="http://schemas.openxmlformats.org/officeDocument/2006/relationships/image" Target="../media/image126.png"/></Relationships>
</file>

<file path=ppt/slides/_rels/slide9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9.xml"/><Relationship Id="rId1" Type="http://schemas.openxmlformats.org/officeDocument/2006/relationships/slideLayout" Target="../slideLayouts/slideLayout9.xml"/><Relationship Id="rId4" Type="http://schemas.openxmlformats.org/officeDocument/2006/relationships/image" Target="../media/image1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D5DC25-AD70-4299-A9FA-03B853ADCEA2}"/>
              </a:ext>
            </a:extLst>
          </p:cNvPr>
          <p:cNvSpPr txBox="1"/>
          <p:nvPr/>
        </p:nvSpPr>
        <p:spPr>
          <a:xfrm>
            <a:off x="1676400" y="3200400"/>
            <a:ext cx="3907817" cy="83099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TAD Gaming Services LLC</a:t>
            </a:r>
          </a:p>
          <a:p>
            <a:pPr algn="ctr"/>
            <a:endParaRPr lang="en-US" sz="2400" dirty="0"/>
          </a:p>
        </p:txBody>
      </p:sp>
      <p:sp>
        <p:nvSpPr>
          <p:cNvPr id="2" name="Text Placeholder 1"/>
          <p:cNvSpPr>
            <a:spLocks noGrp="1"/>
          </p:cNvSpPr>
          <p:nvPr>
            <p:ph type="body" sz="quarter" idx="10"/>
          </p:nvPr>
        </p:nvSpPr>
        <p:spPr>
          <a:xfrm>
            <a:off x="807402" y="1600200"/>
            <a:ext cx="5334000" cy="1795046"/>
          </a:xfrm>
        </p:spPr>
        <p:txBody>
          <a:bodyPr>
            <a:normAutofit/>
          </a:bodyPr>
          <a:lstStyle/>
          <a:p>
            <a:r>
              <a:rPr lang="en-US" sz="4000" dirty="0"/>
              <a:t>QuickBooks Online</a:t>
            </a:r>
          </a:p>
          <a:p>
            <a:r>
              <a:rPr lang="en-US" sz="4000" dirty="0"/>
              <a:t>Foundations</a:t>
            </a:r>
          </a:p>
        </p:txBody>
      </p:sp>
    </p:spTree>
    <p:extLst>
      <p:ext uri="{BB962C8B-B14F-4D97-AF65-F5344CB8AC3E}">
        <p14:creationId xmlns:p14="http://schemas.microsoft.com/office/powerpoint/2010/main" val="1986049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0A5BBAB-E31C-45EA-A269-F9037B535D39}"/>
              </a:ext>
            </a:extLst>
          </p:cNvPr>
          <p:cNvSpPr>
            <a:spLocks noGrp="1"/>
          </p:cNvSpPr>
          <p:nvPr>
            <p:ph type="subTitle" idx="1"/>
          </p:nvPr>
        </p:nvSpPr>
        <p:spPr/>
        <p:txBody>
          <a:bodyPr/>
          <a:lstStyle/>
          <a:p>
            <a:pPr>
              <a:tabLst>
                <a:tab pos="4572000" algn="l"/>
              </a:tabLst>
            </a:pPr>
            <a:r>
              <a:rPr lang="en-US" dirty="0">
                <a:hlinkClick r:id="rId3" action="ppaction://hlinksldjump"/>
              </a:rPr>
              <a:t>Section 4 – Accounts Receivable (A/R) </a:t>
            </a:r>
            <a:r>
              <a:rPr lang="en-US" dirty="0"/>
              <a:t>	</a:t>
            </a:r>
            <a:r>
              <a:rPr lang="en-US" b="1" dirty="0"/>
              <a:t>120</a:t>
            </a:r>
          </a:p>
          <a:p>
            <a:pPr marL="457200">
              <a:lnSpc>
                <a:spcPct val="100000"/>
              </a:lnSpc>
              <a:spcBef>
                <a:spcPts val="0"/>
              </a:spcBef>
              <a:tabLst>
                <a:tab pos="4572000" algn="l"/>
              </a:tabLst>
            </a:pPr>
            <a:r>
              <a:rPr lang="en-US" dirty="0"/>
              <a:t>Objectives 	121</a:t>
            </a:r>
          </a:p>
          <a:p>
            <a:pPr marL="457200">
              <a:lnSpc>
                <a:spcPct val="100000"/>
              </a:lnSpc>
              <a:spcBef>
                <a:spcPts val="0"/>
              </a:spcBef>
              <a:tabLst>
                <a:tab pos="4572000" algn="l"/>
              </a:tabLst>
            </a:pPr>
            <a:r>
              <a:rPr lang="en-US" dirty="0"/>
              <a:t>Customer Center 	122</a:t>
            </a:r>
          </a:p>
          <a:p>
            <a:pPr marL="914400">
              <a:lnSpc>
                <a:spcPct val="100000"/>
              </a:lnSpc>
              <a:spcBef>
                <a:spcPts val="0"/>
              </a:spcBef>
              <a:tabLst>
                <a:tab pos="4572000" algn="l"/>
              </a:tabLst>
            </a:pPr>
            <a:r>
              <a:rPr lang="en-US" dirty="0"/>
              <a:t>Add, Edit, Make Inactive and Merge	123</a:t>
            </a:r>
          </a:p>
          <a:p>
            <a:pPr marL="457200">
              <a:lnSpc>
                <a:spcPct val="100000"/>
              </a:lnSpc>
              <a:spcBef>
                <a:spcPts val="0"/>
              </a:spcBef>
              <a:tabLst>
                <a:tab pos="4572000" algn="l"/>
              </a:tabLst>
            </a:pPr>
            <a:r>
              <a:rPr lang="en-US" dirty="0"/>
              <a:t>Sales Receipts	130</a:t>
            </a:r>
          </a:p>
          <a:p>
            <a:pPr marL="457200">
              <a:lnSpc>
                <a:spcPct val="100000"/>
              </a:lnSpc>
              <a:spcBef>
                <a:spcPts val="0"/>
              </a:spcBef>
              <a:tabLst>
                <a:tab pos="4572000" algn="l"/>
              </a:tabLst>
            </a:pPr>
            <a:r>
              <a:rPr lang="en-US" dirty="0"/>
              <a:t>Invoices 	131</a:t>
            </a:r>
          </a:p>
          <a:p>
            <a:pPr marL="457200">
              <a:lnSpc>
                <a:spcPct val="100000"/>
              </a:lnSpc>
              <a:spcBef>
                <a:spcPts val="0"/>
              </a:spcBef>
              <a:tabLst>
                <a:tab pos="4572000" algn="l"/>
              </a:tabLst>
            </a:pPr>
            <a:r>
              <a:rPr lang="en-US" dirty="0"/>
              <a:t>Receive Payments 	132</a:t>
            </a:r>
          </a:p>
          <a:p>
            <a:pPr marL="457200">
              <a:lnSpc>
                <a:spcPct val="100000"/>
              </a:lnSpc>
              <a:spcBef>
                <a:spcPts val="0"/>
              </a:spcBef>
              <a:tabLst>
                <a:tab pos="4572000" algn="l"/>
              </a:tabLst>
            </a:pPr>
            <a:r>
              <a:rPr lang="en-US" dirty="0"/>
              <a:t>Bank Deposits	134</a:t>
            </a:r>
          </a:p>
          <a:p>
            <a:pPr marL="457200">
              <a:lnSpc>
                <a:spcPct val="100000"/>
              </a:lnSpc>
              <a:spcBef>
                <a:spcPts val="0"/>
              </a:spcBef>
              <a:tabLst>
                <a:tab pos="4572000" algn="l"/>
              </a:tabLst>
            </a:pPr>
            <a:r>
              <a:rPr lang="en-US" dirty="0"/>
              <a:t>Sales and A/R Reports 	135</a:t>
            </a:r>
          </a:p>
          <a:p>
            <a:pPr marL="457200">
              <a:lnSpc>
                <a:spcPct val="100000"/>
              </a:lnSpc>
              <a:spcBef>
                <a:spcPts val="0"/>
              </a:spcBef>
              <a:tabLst>
                <a:tab pos="4572000" algn="l"/>
              </a:tabLst>
            </a:pPr>
            <a:r>
              <a:rPr lang="en-US" dirty="0"/>
              <a:t>Statements	138</a:t>
            </a:r>
          </a:p>
          <a:p>
            <a:pPr marL="457200">
              <a:lnSpc>
                <a:spcPct val="100000"/>
              </a:lnSpc>
              <a:spcBef>
                <a:spcPts val="0"/>
              </a:spcBef>
              <a:tabLst>
                <a:tab pos="4572000" algn="l"/>
              </a:tabLst>
            </a:pPr>
            <a:r>
              <a:rPr lang="en-US" dirty="0"/>
              <a:t>Practice Test	140</a:t>
            </a:r>
          </a:p>
          <a:p>
            <a:pPr marL="457200">
              <a:lnSpc>
                <a:spcPct val="100000"/>
              </a:lnSpc>
              <a:spcBef>
                <a:spcPts val="0"/>
              </a:spcBef>
              <a:tabLst>
                <a:tab pos="4572000" algn="l"/>
              </a:tabLst>
            </a:pPr>
            <a:r>
              <a:rPr lang="en-US" dirty="0"/>
              <a:t>Test Your Knowledge	141</a:t>
            </a:r>
          </a:p>
          <a:p>
            <a:pPr marL="457200">
              <a:lnSpc>
                <a:spcPct val="100000"/>
              </a:lnSpc>
              <a:spcBef>
                <a:spcPts val="0"/>
              </a:spcBef>
              <a:tabLst>
                <a:tab pos="4572000" algn="l"/>
              </a:tabLst>
            </a:pPr>
            <a:r>
              <a:rPr lang="en-US" dirty="0"/>
              <a:t>Case Study Activities	142</a:t>
            </a:r>
          </a:p>
          <a:p>
            <a:pPr>
              <a:tabLst>
                <a:tab pos="4572000" algn="l"/>
              </a:tabLst>
            </a:pPr>
            <a:r>
              <a:rPr lang="en-US" dirty="0">
                <a:hlinkClick r:id="rId4" action="ppaction://hlinksldjump"/>
              </a:rPr>
              <a:t>Section 5 – Accounts Payable (A/P) </a:t>
            </a:r>
            <a:r>
              <a:rPr lang="en-US" dirty="0"/>
              <a:t>	</a:t>
            </a:r>
            <a:r>
              <a:rPr lang="en-US" b="1" dirty="0"/>
              <a:t>154</a:t>
            </a:r>
          </a:p>
          <a:p>
            <a:pPr marL="457200">
              <a:lnSpc>
                <a:spcPct val="100000"/>
              </a:lnSpc>
              <a:spcBef>
                <a:spcPts val="0"/>
              </a:spcBef>
              <a:tabLst>
                <a:tab pos="4572000" algn="l"/>
              </a:tabLst>
            </a:pPr>
            <a:r>
              <a:rPr lang="en-US" dirty="0"/>
              <a:t>Objectives 	155</a:t>
            </a:r>
          </a:p>
          <a:p>
            <a:pPr marL="457200">
              <a:lnSpc>
                <a:spcPct val="100000"/>
              </a:lnSpc>
              <a:spcBef>
                <a:spcPts val="0"/>
              </a:spcBef>
              <a:tabLst>
                <a:tab pos="4572000" algn="l"/>
              </a:tabLst>
            </a:pPr>
            <a:r>
              <a:rPr lang="en-US" dirty="0"/>
              <a:t>Vendor Center 	157</a:t>
            </a:r>
          </a:p>
          <a:p>
            <a:pPr marL="914400">
              <a:lnSpc>
                <a:spcPct val="100000"/>
              </a:lnSpc>
              <a:spcBef>
                <a:spcPts val="0"/>
              </a:spcBef>
              <a:tabLst>
                <a:tab pos="4572000" algn="l"/>
              </a:tabLst>
            </a:pPr>
            <a:r>
              <a:rPr lang="en-US" dirty="0"/>
              <a:t>Add, Edit, Make Inactive and Merge	158</a:t>
            </a:r>
          </a:p>
          <a:p>
            <a:pPr marL="457200">
              <a:lnSpc>
                <a:spcPct val="100000"/>
              </a:lnSpc>
              <a:spcBef>
                <a:spcPts val="0"/>
              </a:spcBef>
              <a:tabLst>
                <a:tab pos="4572000" algn="l"/>
              </a:tabLst>
            </a:pPr>
            <a:r>
              <a:rPr lang="en-US" dirty="0"/>
              <a:t>Contractors	161 </a:t>
            </a:r>
          </a:p>
          <a:p>
            <a:pPr marL="457200">
              <a:lnSpc>
                <a:spcPct val="100000"/>
              </a:lnSpc>
              <a:spcBef>
                <a:spcPts val="0"/>
              </a:spcBef>
              <a:tabLst>
                <a:tab pos="4572000" algn="l"/>
              </a:tabLst>
            </a:pPr>
            <a:r>
              <a:rPr lang="en-US" dirty="0"/>
              <a:t>Expenses 	162</a:t>
            </a:r>
          </a:p>
          <a:p>
            <a:pPr marL="457200">
              <a:lnSpc>
                <a:spcPct val="100000"/>
              </a:lnSpc>
              <a:spcBef>
                <a:spcPts val="0"/>
              </a:spcBef>
              <a:tabLst>
                <a:tab pos="4572000" algn="l"/>
              </a:tabLst>
            </a:pPr>
            <a:r>
              <a:rPr lang="en-US" dirty="0"/>
              <a:t>Checks 	163</a:t>
            </a:r>
          </a:p>
          <a:p>
            <a:pPr marL="457200">
              <a:lnSpc>
                <a:spcPct val="100000"/>
              </a:lnSpc>
              <a:spcBef>
                <a:spcPts val="0"/>
              </a:spcBef>
              <a:tabLst>
                <a:tab pos="4572000" algn="l"/>
              </a:tabLst>
            </a:pPr>
            <a:r>
              <a:rPr lang="en-US" dirty="0"/>
              <a:t>Bills 	164</a:t>
            </a:r>
          </a:p>
          <a:p>
            <a:pPr marL="457200">
              <a:lnSpc>
                <a:spcPct val="100000"/>
              </a:lnSpc>
              <a:spcBef>
                <a:spcPts val="0"/>
              </a:spcBef>
              <a:tabLst>
                <a:tab pos="4572000" algn="l"/>
              </a:tabLst>
            </a:pPr>
            <a:r>
              <a:rPr lang="en-US" dirty="0"/>
              <a:t>Pay Bills 	165</a:t>
            </a:r>
          </a:p>
          <a:p>
            <a:pPr marL="457200">
              <a:lnSpc>
                <a:spcPct val="100000"/>
              </a:lnSpc>
              <a:spcBef>
                <a:spcPts val="0"/>
              </a:spcBef>
              <a:tabLst>
                <a:tab pos="4572000" algn="l"/>
              </a:tabLst>
            </a:pPr>
            <a:r>
              <a:rPr lang="en-US" dirty="0"/>
              <a:t>Print Checks	166</a:t>
            </a:r>
          </a:p>
          <a:p>
            <a:pPr marL="457200">
              <a:lnSpc>
                <a:spcPct val="100000"/>
              </a:lnSpc>
              <a:spcBef>
                <a:spcPts val="0"/>
              </a:spcBef>
              <a:tabLst>
                <a:tab pos="4572000" algn="l"/>
              </a:tabLst>
            </a:pPr>
            <a:r>
              <a:rPr lang="en-US" dirty="0"/>
              <a:t>A/P Reports	168                                          </a:t>
            </a:r>
          </a:p>
          <a:p>
            <a:pPr marL="457200">
              <a:lnSpc>
                <a:spcPct val="100000"/>
              </a:lnSpc>
              <a:spcBef>
                <a:spcPts val="0"/>
              </a:spcBef>
              <a:tabLst>
                <a:tab pos="4572000" algn="l"/>
              </a:tabLst>
            </a:pPr>
            <a:r>
              <a:rPr lang="en-US" dirty="0"/>
              <a:t>Practice Test	169</a:t>
            </a:r>
          </a:p>
          <a:p>
            <a:pPr marL="457200">
              <a:lnSpc>
                <a:spcPct val="100000"/>
              </a:lnSpc>
              <a:spcBef>
                <a:spcPts val="0"/>
              </a:spcBef>
              <a:tabLst>
                <a:tab pos="4572000" algn="l"/>
              </a:tabLst>
            </a:pPr>
            <a:r>
              <a:rPr lang="en-US" dirty="0"/>
              <a:t>Test Your Knowledge	170</a:t>
            </a:r>
          </a:p>
          <a:p>
            <a:pPr marL="457200">
              <a:lnSpc>
                <a:spcPct val="100000"/>
              </a:lnSpc>
              <a:spcBef>
                <a:spcPts val="0"/>
              </a:spcBef>
              <a:tabLst>
                <a:tab pos="4572000" algn="l"/>
              </a:tabLst>
            </a:pPr>
            <a:r>
              <a:rPr lang="en-US" dirty="0"/>
              <a:t>Case Study Activities	171			</a:t>
            </a:r>
          </a:p>
        </p:txBody>
      </p:sp>
      <p:sp>
        <p:nvSpPr>
          <p:cNvPr id="3" name="Slide Number Placeholder 2">
            <a:extLst>
              <a:ext uri="{FF2B5EF4-FFF2-40B4-BE49-F238E27FC236}">
                <a16:creationId xmlns:a16="http://schemas.microsoft.com/office/drawing/2014/main" id="{13EB1660-8AE6-482B-9912-1B9B0B351917}"/>
              </a:ext>
            </a:extLst>
          </p:cNvPr>
          <p:cNvSpPr>
            <a:spLocks noGrp="1"/>
          </p:cNvSpPr>
          <p:nvPr>
            <p:ph type="sldNum" sz="quarter" idx="12"/>
          </p:nvPr>
        </p:nvSpPr>
        <p:spPr/>
        <p:txBody>
          <a:bodyPr/>
          <a:lstStyle/>
          <a:p>
            <a:fld id="{492D2D2F-A490-4C0D-96A3-87DCC3196164}" type="slidenum">
              <a:rPr lang="en-US" smtClean="0"/>
              <a:pPr/>
              <a:t>10</a:t>
            </a:fld>
            <a:endParaRPr lang="en-US" dirty="0"/>
          </a:p>
        </p:txBody>
      </p:sp>
      <p:sp>
        <p:nvSpPr>
          <p:cNvPr id="4" name="Title 3">
            <a:extLst>
              <a:ext uri="{FF2B5EF4-FFF2-40B4-BE49-F238E27FC236}">
                <a16:creationId xmlns:a16="http://schemas.microsoft.com/office/drawing/2014/main" id="{BD61B596-7D1E-4BEB-9878-177673013D57}"/>
              </a:ext>
            </a:extLst>
          </p:cNvPr>
          <p:cNvSpPr>
            <a:spLocks noGrp="1"/>
          </p:cNvSpPr>
          <p:nvPr>
            <p:ph type="ctrTitle"/>
          </p:nvPr>
        </p:nvSpPr>
        <p:spPr/>
        <p:txBody>
          <a:bodyPr/>
          <a:lstStyle/>
          <a:p>
            <a:r>
              <a:rPr lang="en-US" dirty="0"/>
              <a:t>Table of Contents – TAD Gaming</a:t>
            </a:r>
          </a:p>
        </p:txBody>
      </p:sp>
    </p:spTree>
    <p:extLst>
      <p:ext uri="{BB962C8B-B14F-4D97-AF65-F5344CB8AC3E}">
        <p14:creationId xmlns:p14="http://schemas.microsoft.com/office/powerpoint/2010/main" val="25820273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r>
              <a:rPr lang="en-US" dirty="0"/>
              <a:t>In order to invoice customers, we need to setup our Products &amp; Service items. Remember this allows the owners to track sales by product or service to determine their top selling products and services.</a:t>
            </a:r>
          </a:p>
          <a:p>
            <a:endParaRPr lang="en-US" dirty="0"/>
          </a:p>
          <a:p>
            <a:pPr marL="228600" lvl="0" indent="-228600">
              <a:lnSpc>
                <a:spcPct val="100000"/>
              </a:lnSpc>
              <a:spcBef>
                <a:spcPts val="0"/>
              </a:spcBef>
              <a:buFont typeface="+mj-lt"/>
              <a:buAutoNum type="arabicPeriod" startAt="15"/>
            </a:pPr>
            <a:r>
              <a:rPr lang="en-US" b="1" dirty="0"/>
              <a:t>Review Video Link  </a:t>
            </a:r>
          </a:p>
          <a:p>
            <a:pPr marL="228600" lvl="0">
              <a:lnSpc>
                <a:spcPct val="100000"/>
              </a:lnSpc>
              <a:spcBef>
                <a:spcPts val="0"/>
              </a:spcBef>
            </a:pPr>
            <a:r>
              <a:rPr lang="en-US" b="1" dirty="0"/>
              <a:t>How to Set Up Products &amp; Services </a:t>
            </a:r>
          </a:p>
          <a:p>
            <a:pPr marL="228600" lvl="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https://quickbooks.intuit.com/learn-support/getting-started-with-quickbooks/adding-products-and-services-customers-and-vendors-to-lists/ta-p/170836</a:t>
            </a:r>
            <a:endParaRPr lang="en-US" dirty="0">
              <a:solidFill>
                <a:srgbClr val="0000FF"/>
              </a:solidFill>
            </a:endParaRPr>
          </a:p>
          <a:p>
            <a:pPr marL="457200" lvl="0">
              <a:lnSpc>
                <a:spcPct val="100000"/>
              </a:lnSpc>
              <a:spcBef>
                <a:spcPts val="0"/>
              </a:spcBef>
            </a:pPr>
            <a:endParaRPr lang="en-US" b="1" dirty="0"/>
          </a:p>
          <a:p>
            <a:pPr marL="228600" indent="-228600">
              <a:buFont typeface="+mj-lt"/>
              <a:buAutoNum type="arabicPeriod" startAt="16"/>
            </a:pPr>
            <a:r>
              <a:rPr lang="en-US" b="1" dirty="0"/>
              <a:t>Products &amp; Services </a:t>
            </a:r>
            <a:r>
              <a:rPr lang="en-US" dirty="0"/>
              <a:t>– Navigate to your products and services list. Compare your list to the sample list provided. Add or edit items as needed. We will not be using Hours or Sales which auto-populate during the setup process.</a:t>
            </a:r>
          </a:p>
          <a:p>
            <a:endParaRPr lang="en-US" dirty="0">
              <a:highlight>
                <a:srgbClr val="FFFF00"/>
              </a:highlight>
            </a:endParaRPr>
          </a:p>
          <a:p>
            <a:endParaRPr lang="en-US" dirty="0"/>
          </a:p>
          <a:p>
            <a:endParaRPr lang="en-US" dirty="0"/>
          </a:p>
          <a:p>
            <a:pPr marL="228600" indent="-228600">
              <a:buFont typeface="+mj-lt"/>
              <a:buAutoNum type="arabicPeriod" startAt="7"/>
            </a:pPr>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100</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BD1DBB1F-78C7-49F2-8E6B-C9AC2F28EC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4267200"/>
            <a:ext cx="5715000" cy="3390253"/>
          </a:xfrm>
          <a:prstGeom prst="rect">
            <a:avLst/>
          </a:prstGeom>
        </p:spPr>
      </p:pic>
    </p:spTree>
    <p:extLst>
      <p:ext uri="{BB962C8B-B14F-4D97-AF65-F5344CB8AC3E}">
        <p14:creationId xmlns:p14="http://schemas.microsoft.com/office/powerpoint/2010/main" val="5574546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054349"/>
            <a:ext cx="5829300" cy="1816100"/>
          </a:xfrm>
        </p:spPr>
        <p:txBody>
          <a:bodyPr>
            <a:normAutofit/>
          </a:bodyPr>
          <a:lstStyle/>
          <a:p>
            <a:r>
              <a:rPr lang="en-US" sz="2800" dirty="0">
                <a:solidFill>
                  <a:schemeClr val="tx1"/>
                </a:solidFill>
              </a:rPr>
              <a:t>Section 3</a:t>
            </a:r>
            <a:br>
              <a:rPr lang="en-US" sz="2800" dirty="0">
                <a:solidFill>
                  <a:schemeClr val="tx1"/>
                </a:solidFill>
              </a:rPr>
            </a:br>
            <a:r>
              <a:rPr lang="en-US" sz="2800" dirty="0">
                <a:solidFill>
                  <a:schemeClr val="tx1"/>
                </a:solidFill>
              </a:rPr>
              <a:t>Custom Reports</a:t>
            </a:r>
          </a:p>
        </p:txBody>
      </p:sp>
      <p:sp>
        <p:nvSpPr>
          <p:cNvPr id="3" name="Text Placeholder 2"/>
          <p:cNvSpPr>
            <a:spLocks noGrp="1"/>
          </p:cNvSpPr>
          <p:nvPr>
            <p:ph type="body" idx="1"/>
          </p:nvPr>
        </p:nvSpPr>
        <p:spPr>
          <a:xfrm>
            <a:off x="2819400" y="5181601"/>
            <a:ext cx="3505200" cy="2895600"/>
          </a:xfrm>
        </p:spPr>
        <p:txBody>
          <a:bodyPr>
            <a:no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Custom Reports</a:t>
            </a:r>
          </a:p>
          <a:p>
            <a:pPr>
              <a:lnSpc>
                <a:spcPct val="100000"/>
              </a:lnSpc>
            </a:pPr>
            <a:r>
              <a:rPr lang="en-US" dirty="0">
                <a:solidFill>
                  <a:schemeClr val="bg1">
                    <a:lumMod val="50000"/>
                  </a:schemeClr>
                </a:solidFill>
              </a:rPr>
              <a:t>Practice Test</a:t>
            </a:r>
            <a:endParaRPr lang="en-US" sz="1600" dirty="0">
              <a:solidFill>
                <a:schemeClr val="tx1"/>
              </a:solidFill>
            </a:endParaRPr>
          </a:p>
          <a:p>
            <a:pPr>
              <a:lnSpc>
                <a:spcPct val="100000"/>
              </a:lnSpc>
            </a:pPr>
            <a:r>
              <a:rPr lang="en-US" dirty="0">
                <a:solidFill>
                  <a:schemeClr val="bg1">
                    <a:lumMod val="50000"/>
                  </a:schemeClr>
                </a:solidFill>
              </a:rPr>
              <a:t>Test Your Knowledge</a:t>
            </a:r>
          </a:p>
          <a:p>
            <a:pPr>
              <a:lnSpc>
                <a:spcPct val="100000"/>
              </a:lnSpc>
            </a:pPr>
            <a:r>
              <a:rPr lang="en-US" dirty="0">
                <a:solidFill>
                  <a:schemeClr val="bg1">
                    <a:lumMod val="50000"/>
                  </a:schemeClr>
                </a:solidFill>
              </a:rPr>
              <a:t>Case Study Activities</a:t>
            </a: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16918288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8D59893-BC5E-4DC6-8DA5-85FEB86FCD25}"/>
              </a:ext>
            </a:extLst>
          </p:cNvPr>
          <p:cNvSpPr>
            <a:spLocks noGrp="1"/>
          </p:cNvSpPr>
          <p:nvPr>
            <p:ph type="subTitle" idx="1"/>
          </p:nvPr>
        </p:nvSpPr>
        <p:spPr/>
        <p:txBody>
          <a:bodyPr/>
          <a:lstStyle/>
          <a:p>
            <a:r>
              <a:rPr lang="en-US" sz="1400" b="1" dirty="0">
                <a:solidFill>
                  <a:schemeClr val="tx1"/>
                </a:solidFill>
              </a:rPr>
              <a:t>Upon completion of Section 3 each participant will be familiar with:</a:t>
            </a:r>
          </a:p>
          <a:p>
            <a:endParaRPr lang="en-US" b="1" dirty="0">
              <a:solidFill>
                <a:schemeClr val="tx1"/>
              </a:solidFill>
            </a:endParaRPr>
          </a:p>
          <a:p>
            <a:pPr marL="171450" indent="-171450">
              <a:buFont typeface="Arial" panose="020B0604020202020204" pitchFamily="34" charset="0"/>
              <a:buChar char="•"/>
            </a:pPr>
            <a:r>
              <a:rPr lang="en-US" dirty="0"/>
              <a:t>How to save and group Custom Reports.</a:t>
            </a:r>
          </a:p>
          <a:p>
            <a:pPr marL="171450" indent="-171450">
              <a:buFont typeface="Arial" panose="020B0604020202020204" pitchFamily="34" charset="0"/>
              <a:buChar char="•"/>
            </a:pPr>
            <a:r>
              <a:rPr lang="en-US" dirty="0"/>
              <a:t>How to setup and review a Balance Sheet.</a:t>
            </a:r>
          </a:p>
          <a:p>
            <a:pPr marL="171450" indent="-171450">
              <a:buFont typeface="Arial" panose="020B0604020202020204" pitchFamily="34" charset="0"/>
              <a:buChar char="•"/>
            </a:pPr>
            <a:r>
              <a:rPr lang="en-US" dirty="0"/>
              <a:t>How to setup and review a Profit &amp; Loss.</a:t>
            </a:r>
          </a:p>
          <a:p>
            <a:pPr marL="171450" indent="-171450">
              <a:buFont typeface="Arial" panose="020B0604020202020204" pitchFamily="34" charset="0"/>
              <a:buChar char="•"/>
            </a:pPr>
            <a:r>
              <a:rPr lang="en-US" dirty="0"/>
              <a:t>How to review an Audit Log.</a:t>
            </a:r>
          </a:p>
          <a:p>
            <a:pPr marL="171450" indent="-171450">
              <a:buFont typeface="Arial" panose="020B0604020202020204" pitchFamily="34" charset="0"/>
              <a:buChar char="•"/>
            </a:pPr>
            <a:r>
              <a:rPr lang="en-US" dirty="0"/>
              <a:t>How to create a report and utilize Ask My Accountant.</a:t>
            </a:r>
          </a:p>
          <a:p>
            <a:pPr marL="171450" indent="-171450">
              <a:buFont typeface="Arial" panose="020B0604020202020204" pitchFamily="34" charset="0"/>
              <a:buChar char="•"/>
            </a:pPr>
            <a:endParaRPr lang="en-US" dirty="0"/>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In this section, TAD Gaming will come to life as you gain an understanding of how QuickBooks Online takes raw, meaningless numbers and converts them to highly valuable information. You will begin to see how the numbers tell TAD’s story and how to use those numbers to improve company performance.</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You will learn how to navigate a Balance Sheet and Profit &amp; Loss statement, the difference between the two and what it all means. You will also learn how to run an Audit Log, which will help the TAD partners detect fraudulent activity. The use of Custom Reports means the partners are one click away from accurate real time data 24 hours a day, 7 days a week.</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Let’s dive into this section and watch the numbers take on meaning!</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What reports do you find the most valuable at this point in the training and why?</a:t>
            </a:r>
          </a:p>
          <a:p>
            <a:endParaRPr lang="en-US" dirty="0"/>
          </a:p>
        </p:txBody>
      </p:sp>
      <p:sp>
        <p:nvSpPr>
          <p:cNvPr id="5" name="Slide Number Placeholder 4">
            <a:extLst>
              <a:ext uri="{FF2B5EF4-FFF2-40B4-BE49-F238E27FC236}">
                <a16:creationId xmlns:a16="http://schemas.microsoft.com/office/drawing/2014/main" id="{56B6D519-0E23-4A99-B719-E8FB6A57EAA3}"/>
              </a:ext>
            </a:extLst>
          </p:cNvPr>
          <p:cNvSpPr>
            <a:spLocks noGrp="1"/>
          </p:cNvSpPr>
          <p:nvPr>
            <p:ph type="sldNum" sz="quarter" idx="12"/>
          </p:nvPr>
        </p:nvSpPr>
        <p:spPr/>
        <p:txBody>
          <a:bodyPr/>
          <a:lstStyle/>
          <a:p>
            <a:fld id="{492D2D2F-A490-4C0D-96A3-87DCC3196164}" type="slidenum">
              <a:rPr lang="en-US" smtClean="0"/>
              <a:pPr/>
              <a:t>102</a:t>
            </a:fld>
            <a:endParaRPr lang="en-US" dirty="0"/>
          </a:p>
        </p:txBody>
      </p:sp>
      <p:sp>
        <p:nvSpPr>
          <p:cNvPr id="6" name="Title 5"/>
          <p:cNvSpPr>
            <a:spLocks noGrp="1"/>
          </p:cNvSpPr>
          <p:nvPr>
            <p:ph type="ctrTitle"/>
          </p:nvPr>
        </p:nvSpPr>
        <p:spPr/>
        <p:txBody>
          <a:bodyPr/>
          <a:lstStyle/>
          <a:p>
            <a:r>
              <a:rPr lang="en-US" dirty="0"/>
              <a:t>Section 3 Objectives</a:t>
            </a:r>
          </a:p>
        </p:txBody>
      </p:sp>
    </p:spTree>
    <p:extLst>
      <p:ext uri="{BB962C8B-B14F-4D97-AF65-F5344CB8AC3E}">
        <p14:creationId xmlns:p14="http://schemas.microsoft.com/office/powerpoint/2010/main" val="18745640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399" y="1143000"/>
            <a:ext cx="5867400" cy="7162800"/>
          </a:xfrm>
        </p:spPr>
        <p:txBody>
          <a:bodyPr/>
          <a:lstStyle/>
          <a:p>
            <a:r>
              <a:rPr lang="en-US" dirty="0"/>
              <a:t>Customizing and viewing reports on a regular basis is an important aspect of running a successful company. This ensures the accuracy of your company data and provides information necessary to improve cash flow and profitability. Reports are critical when it comes to providing information you need to make better management decisions.</a:t>
            </a:r>
          </a:p>
          <a:p>
            <a:endParaRPr lang="en-US" dirty="0"/>
          </a:p>
          <a:p>
            <a:r>
              <a:rPr lang="en-US" dirty="0"/>
              <a:t>You can manage reports using the </a:t>
            </a:r>
            <a:r>
              <a:rPr lang="en-US" b="1" dirty="0"/>
              <a:t>Custom Reports </a:t>
            </a:r>
            <a:r>
              <a:rPr lang="en-US" dirty="0"/>
              <a:t>section</a:t>
            </a:r>
            <a:r>
              <a:rPr lang="en-US" b="1" dirty="0"/>
              <a:t> </a:t>
            </a:r>
            <a:r>
              <a:rPr lang="en-US" dirty="0"/>
              <a:t>which</a:t>
            </a:r>
            <a:r>
              <a:rPr lang="en-US" b="1" dirty="0"/>
              <a:t> </a:t>
            </a:r>
            <a:r>
              <a:rPr lang="en-US" dirty="0"/>
              <a:t>allows you to save Custom Reports in groups and streamline the time it takes to review reports daily, weekly, monthly etc.</a:t>
            </a:r>
          </a:p>
          <a:p>
            <a:endParaRPr lang="en-US" dirty="0"/>
          </a:p>
          <a:p>
            <a:r>
              <a:rPr lang="en-US" dirty="0"/>
              <a:t>The </a:t>
            </a:r>
            <a:r>
              <a:rPr lang="en-US" b="1" dirty="0"/>
              <a:t>Balance Sheet </a:t>
            </a:r>
            <a:r>
              <a:rPr lang="en-US" dirty="0"/>
              <a:t>and </a:t>
            </a:r>
            <a:r>
              <a:rPr lang="en-US" b="1" dirty="0"/>
              <a:t>Profit &amp; Loss </a:t>
            </a:r>
            <a:r>
              <a:rPr lang="en-US" dirty="0"/>
              <a:t>are two very important reports. The </a:t>
            </a:r>
            <a:r>
              <a:rPr lang="en-US" b="1" dirty="0"/>
              <a:t>Balance Sheet</a:t>
            </a:r>
            <a:r>
              <a:rPr lang="en-US" dirty="0"/>
              <a:t> is often overlooked by business owners. This report displays Assets, Liabilities, and Equity. It is a snapshot of your company’s net worth.</a:t>
            </a:r>
          </a:p>
          <a:p>
            <a:endParaRPr lang="en-US" dirty="0"/>
          </a:p>
          <a:p>
            <a:r>
              <a:rPr lang="en-US" sz="1400" b="1" dirty="0"/>
              <a:t>Balance Sheet</a:t>
            </a:r>
          </a:p>
          <a:p>
            <a:r>
              <a:rPr lang="en-US" dirty="0"/>
              <a:t>Click </a:t>
            </a:r>
            <a:r>
              <a:rPr lang="en-US" b="1" dirty="0"/>
              <a:t>Reports </a:t>
            </a:r>
            <a:r>
              <a:rPr lang="en-US" dirty="0"/>
              <a:t>in the </a:t>
            </a:r>
            <a:r>
              <a:rPr lang="en-US" b="1" dirty="0"/>
              <a:t>Left Navigation Bar -&gt; Standard -&gt; Scroll to Business Overview </a:t>
            </a:r>
          </a:p>
          <a:p>
            <a:r>
              <a:rPr lang="en-US" b="1" dirty="0"/>
              <a:t>-&gt; Balance Sheet.  </a:t>
            </a:r>
            <a:r>
              <a:rPr lang="en-US" dirty="0"/>
              <a:t>When you click the star, the standard report appears in the favorites section at the top of the window.</a:t>
            </a:r>
            <a:endParaRPr lang="en-US" b="1" dirty="0"/>
          </a:p>
          <a:p>
            <a:endParaRPr lang="en-US" dirty="0">
              <a:solidFill>
                <a:schemeClr val="tx1"/>
              </a:solidFill>
            </a:endParaRPr>
          </a:p>
          <a:p>
            <a:endParaRPr lang="en-US" dirty="0">
              <a:solidFill>
                <a:schemeClr val="tx1"/>
              </a:solidFill>
            </a:endParaRPr>
          </a:p>
        </p:txBody>
      </p:sp>
      <p:sp>
        <p:nvSpPr>
          <p:cNvPr id="6" name="Title 5"/>
          <p:cNvSpPr>
            <a:spLocks noGrp="1"/>
          </p:cNvSpPr>
          <p:nvPr>
            <p:ph type="ctrTitle"/>
          </p:nvPr>
        </p:nvSpPr>
        <p:spPr/>
        <p:txBody>
          <a:bodyPr>
            <a:normAutofit/>
          </a:bodyPr>
          <a:lstStyle/>
          <a:p>
            <a:r>
              <a:rPr lang="en-US" dirty="0"/>
              <a:t>Custom Reports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103</a:t>
            </a:fld>
            <a:endParaRPr lang="en-US" dirty="0"/>
          </a:p>
        </p:txBody>
      </p:sp>
      <p:pic>
        <p:nvPicPr>
          <p:cNvPr id="12" name="Picture 11">
            <a:extLst>
              <a:ext uri="{FF2B5EF4-FFF2-40B4-BE49-F238E27FC236}">
                <a16:creationId xmlns:a16="http://schemas.microsoft.com/office/drawing/2014/main" id="{5ACA8CEF-68F3-44A4-9CE1-640F47CB3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675" y="6172200"/>
            <a:ext cx="3054849" cy="1828800"/>
          </a:xfrm>
          <a:prstGeom prst="rect">
            <a:avLst/>
          </a:prstGeom>
        </p:spPr>
      </p:pic>
    </p:spTree>
    <p:extLst>
      <p:ext uri="{BB962C8B-B14F-4D97-AF65-F5344CB8AC3E}">
        <p14:creationId xmlns:p14="http://schemas.microsoft.com/office/powerpoint/2010/main" val="339833296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There are several ways to filter the data for your custom </a:t>
            </a:r>
            <a:r>
              <a:rPr lang="en-US" dirty="0"/>
              <a:t>r</a:t>
            </a:r>
            <a:r>
              <a:rPr lang="en-US" dirty="0">
                <a:solidFill>
                  <a:schemeClr val="tx1"/>
                </a:solidFill>
              </a:rPr>
              <a:t>eports. Change</a:t>
            </a:r>
            <a:r>
              <a:rPr lang="en-US" b="1" dirty="0">
                <a:solidFill>
                  <a:schemeClr val="tx1"/>
                </a:solidFill>
              </a:rPr>
              <a:t> </a:t>
            </a:r>
            <a:r>
              <a:rPr lang="en-US" dirty="0">
                <a:solidFill>
                  <a:schemeClr val="tx1"/>
                </a:solidFill>
              </a:rPr>
              <a:t>the</a:t>
            </a:r>
            <a:r>
              <a:rPr lang="en-US" b="1" dirty="0">
                <a:solidFill>
                  <a:schemeClr val="tx1"/>
                </a:solidFill>
              </a:rPr>
              <a:t> Report period</a:t>
            </a:r>
            <a:r>
              <a:rPr lang="en-US" dirty="0">
                <a:solidFill>
                  <a:schemeClr val="tx1"/>
                </a:solidFill>
              </a:rPr>
              <a:t>, </a:t>
            </a:r>
            <a:r>
              <a:rPr lang="en-US" b="1" dirty="0"/>
              <a:t>D</a:t>
            </a:r>
            <a:r>
              <a:rPr lang="en-US" b="1" dirty="0">
                <a:solidFill>
                  <a:schemeClr val="tx1"/>
                </a:solidFill>
              </a:rPr>
              <a:t>isplay</a:t>
            </a:r>
            <a:r>
              <a:rPr lang="en-US" dirty="0">
                <a:solidFill>
                  <a:schemeClr val="tx1"/>
                </a:solidFill>
              </a:rPr>
              <a:t> </a:t>
            </a:r>
            <a:r>
              <a:rPr lang="en-US" b="1" dirty="0"/>
              <a:t>c</a:t>
            </a:r>
            <a:r>
              <a:rPr lang="en-US" b="1" dirty="0">
                <a:solidFill>
                  <a:schemeClr val="tx1"/>
                </a:solidFill>
              </a:rPr>
              <a:t>olumns, Show non-zero</a:t>
            </a:r>
            <a:r>
              <a:rPr lang="en-US" dirty="0">
                <a:solidFill>
                  <a:schemeClr val="tx1"/>
                </a:solidFill>
              </a:rPr>
              <a:t> or</a:t>
            </a:r>
            <a:r>
              <a:rPr lang="en-US" b="1" dirty="0">
                <a:solidFill>
                  <a:schemeClr val="tx1"/>
                </a:solidFill>
              </a:rPr>
              <a:t> active only</a:t>
            </a:r>
            <a:r>
              <a:rPr lang="en-US" dirty="0">
                <a:solidFill>
                  <a:schemeClr val="tx1"/>
                </a:solidFill>
              </a:rPr>
              <a:t>, and</a:t>
            </a:r>
            <a:r>
              <a:rPr lang="en-US" b="1" dirty="0">
                <a:solidFill>
                  <a:schemeClr val="tx1"/>
                </a:solidFill>
              </a:rPr>
              <a:t> Accounting method</a:t>
            </a:r>
            <a:r>
              <a:rPr lang="en-US" dirty="0">
                <a:solidFill>
                  <a:schemeClr val="tx1"/>
                </a:solidFill>
              </a:rPr>
              <a:t>. Also </a:t>
            </a:r>
            <a:r>
              <a:rPr lang="en-US" b="1" dirty="0">
                <a:solidFill>
                  <a:schemeClr val="tx1"/>
                </a:solidFill>
              </a:rPr>
              <a:t>Compare Report periods.</a:t>
            </a: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dirty="0">
                <a:solidFill>
                  <a:schemeClr val="tx1"/>
                </a:solidFill>
              </a:rPr>
              <a:t>The </a:t>
            </a:r>
            <a:r>
              <a:rPr lang="en-US" b="1" dirty="0">
                <a:solidFill>
                  <a:schemeClr val="tx1"/>
                </a:solidFill>
              </a:rPr>
              <a:t>Collapse </a:t>
            </a:r>
            <a:r>
              <a:rPr lang="en-US" dirty="0">
                <a:solidFill>
                  <a:schemeClr val="tx1"/>
                </a:solidFill>
              </a:rPr>
              <a:t>option</a:t>
            </a:r>
            <a:r>
              <a:rPr lang="en-US" b="1" dirty="0">
                <a:solidFill>
                  <a:schemeClr val="tx1"/>
                </a:solidFill>
              </a:rPr>
              <a:t> </a:t>
            </a:r>
            <a:r>
              <a:rPr lang="en-US" dirty="0">
                <a:solidFill>
                  <a:schemeClr val="tx1"/>
                </a:solidFill>
              </a:rPr>
              <a:t>consolidates all sub-account balances within the main account. The </a:t>
            </a:r>
            <a:r>
              <a:rPr lang="en-US" b="1" dirty="0">
                <a:solidFill>
                  <a:schemeClr val="tx1"/>
                </a:solidFill>
              </a:rPr>
              <a:t>Expand </a:t>
            </a:r>
            <a:r>
              <a:rPr lang="en-US" dirty="0">
                <a:solidFill>
                  <a:schemeClr val="tx1"/>
                </a:solidFill>
              </a:rPr>
              <a:t>option</a:t>
            </a:r>
            <a:r>
              <a:rPr lang="en-US" b="1" dirty="0">
                <a:solidFill>
                  <a:schemeClr val="tx1"/>
                </a:solidFill>
              </a:rPr>
              <a:t> </a:t>
            </a:r>
            <a:r>
              <a:rPr lang="en-US" dirty="0">
                <a:solidFill>
                  <a:schemeClr val="tx1"/>
                </a:solidFill>
              </a:rPr>
              <a:t>displays all sub-account balances. </a:t>
            </a:r>
            <a:r>
              <a:rPr lang="en-US" b="1" dirty="0">
                <a:solidFill>
                  <a:schemeClr val="tx1"/>
                </a:solidFill>
              </a:rPr>
              <a:t>Sort </a:t>
            </a:r>
            <a:r>
              <a:rPr lang="en-US" dirty="0">
                <a:solidFill>
                  <a:schemeClr val="tx1"/>
                </a:solidFill>
              </a:rPr>
              <a:t>by ascending or descending order and </a:t>
            </a:r>
            <a:r>
              <a:rPr lang="en-US" b="1" dirty="0">
                <a:solidFill>
                  <a:schemeClr val="tx1"/>
                </a:solidFill>
              </a:rPr>
              <a:t>Add notes </a:t>
            </a:r>
            <a:r>
              <a:rPr lang="en-US" dirty="0">
                <a:solidFill>
                  <a:schemeClr val="tx1"/>
                </a:solidFill>
              </a:rPr>
              <a:t>or </a:t>
            </a:r>
            <a:r>
              <a:rPr lang="en-US" b="1" dirty="0">
                <a:solidFill>
                  <a:schemeClr val="tx1"/>
                </a:solidFill>
              </a:rPr>
              <a:t>Edit titles</a:t>
            </a:r>
            <a:r>
              <a:rPr lang="en-US" dirty="0">
                <a:solidFill>
                  <a:schemeClr val="tx1"/>
                </a:solidFill>
              </a:rPr>
              <a:t>. Click the appropriate icon to </a:t>
            </a:r>
            <a:r>
              <a:rPr lang="en-US" b="1" dirty="0">
                <a:solidFill>
                  <a:schemeClr val="tx1"/>
                </a:solidFill>
              </a:rPr>
              <a:t>Email, Print </a:t>
            </a:r>
            <a:r>
              <a:rPr lang="en-US" dirty="0">
                <a:solidFill>
                  <a:schemeClr val="tx1"/>
                </a:solidFill>
              </a:rPr>
              <a:t>or </a:t>
            </a:r>
            <a:r>
              <a:rPr lang="en-US" b="1" dirty="0">
                <a:solidFill>
                  <a:schemeClr val="tx1"/>
                </a:solidFill>
              </a:rPr>
              <a:t>Export</a:t>
            </a:r>
            <a:r>
              <a:rPr lang="en-US" dirty="0">
                <a:solidFill>
                  <a:schemeClr val="tx1"/>
                </a:solidFill>
              </a:rPr>
              <a:t> a report.</a:t>
            </a:r>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104</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2766887" y="5855338"/>
            <a:ext cx="2924426" cy="223519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09600" y="2530071"/>
            <a:ext cx="5715000" cy="66356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p:blipFill>
        <p:spPr>
          <a:xfrm>
            <a:off x="581863" y="4821094"/>
            <a:ext cx="5715000" cy="395292"/>
          </a:xfrm>
          <a:prstGeom prst="rect">
            <a:avLst/>
          </a:prstGeom>
        </p:spPr>
      </p:pic>
      <p:sp>
        <p:nvSpPr>
          <p:cNvPr id="7" name="TextBox 6"/>
          <p:cNvSpPr txBox="1"/>
          <p:nvPr/>
        </p:nvSpPr>
        <p:spPr>
          <a:xfrm>
            <a:off x="599404" y="5791200"/>
            <a:ext cx="1457996" cy="830997"/>
          </a:xfrm>
          <a:prstGeom prst="rect">
            <a:avLst/>
          </a:prstGeom>
          <a:noFill/>
        </p:spPr>
        <p:txBody>
          <a:bodyPr wrap="square" rtlCol="0">
            <a:spAutoFit/>
          </a:bodyPr>
          <a:lstStyle/>
          <a:p>
            <a:r>
              <a:rPr lang="en-US" sz="1200" dirty="0"/>
              <a:t>Click </a:t>
            </a:r>
            <a:r>
              <a:rPr lang="en-US" sz="1200" b="1" dirty="0"/>
              <a:t>Customize.</a:t>
            </a:r>
          </a:p>
          <a:p>
            <a:endParaRPr lang="en-US" sz="1200" b="1" dirty="0"/>
          </a:p>
          <a:p>
            <a:endParaRPr lang="en-US" sz="1200" b="1" dirty="0"/>
          </a:p>
          <a:p>
            <a:endParaRPr lang="en-US" sz="1200" b="1" dirty="0"/>
          </a:p>
        </p:txBody>
      </p:sp>
      <p:sp>
        <p:nvSpPr>
          <p:cNvPr id="14" name="Title 13"/>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380721692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457200" y="1143000"/>
            <a:ext cx="5867400" cy="7162800"/>
          </a:xfrm>
        </p:spPr>
        <p:txBody>
          <a:bodyPr/>
          <a:lstStyle/>
          <a:p>
            <a:r>
              <a:rPr lang="en-US" dirty="0">
                <a:solidFill>
                  <a:schemeClr val="tx1"/>
                </a:solidFill>
              </a:rPr>
              <a:t> </a:t>
            </a:r>
            <a:endParaRPr lang="en-US" b="1" dirty="0">
              <a:solidFill>
                <a:schemeClr val="tx1"/>
              </a:solidFill>
            </a:endParaRPr>
          </a:p>
          <a:p>
            <a:r>
              <a:rPr lang="en-US" dirty="0">
                <a:solidFill>
                  <a:schemeClr val="tx1"/>
                </a:solidFill>
              </a:rPr>
              <a:t> </a:t>
            </a:r>
          </a:p>
        </p:txBody>
      </p:sp>
      <p:sp>
        <p:nvSpPr>
          <p:cNvPr id="3" name="Slide Number Placeholder 2"/>
          <p:cNvSpPr>
            <a:spLocks noGrp="1"/>
          </p:cNvSpPr>
          <p:nvPr>
            <p:ph type="sldNum" sz="quarter" idx="12"/>
          </p:nvPr>
        </p:nvSpPr>
        <p:spPr/>
        <p:txBody>
          <a:bodyPr/>
          <a:lstStyle/>
          <a:p>
            <a:fld id="{492D2D2F-A490-4C0D-96A3-87DCC3196164}" type="slidenum">
              <a:rPr lang="en-US" smtClean="0"/>
              <a:pPr/>
              <a:t>105</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3352297" y="2204836"/>
            <a:ext cx="2467478" cy="751516"/>
          </a:xfrm>
          <a:prstGeom prst="rect">
            <a:avLst/>
          </a:prstGeom>
        </p:spPr>
      </p:pic>
      <p:sp>
        <p:nvSpPr>
          <p:cNvPr id="6" name="TextBox 5"/>
          <p:cNvSpPr txBox="1"/>
          <p:nvPr/>
        </p:nvSpPr>
        <p:spPr>
          <a:xfrm>
            <a:off x="713789" y="2125355"/>
            <a:ext cx="2353344" cy="830997"/>
          </a:xfrm>
          <a:prstGeom prst="rect">
            <a:avLst/>
          </a:prstGeom>
          <a:noFill/>
        </p:spPr>
        <p:txBody>
          <a:bodyPr wrap="square" rtlCol="0">
            <a:spAutoFit/>
          </a:bodyPr>
          <a:lstStyle/>
          <a:p>
            <a:r>
              <a:rPr lang="en-US" sz="1200" dirty="0"/>
              <a:t>Click </a:t>
            </a:r>
            <a:r>
              <a:rPr lang="en-US" sz="1200" b="1" dirty="0"/>
              <a:t>Rows/Columns </a:t>
            </a:r>
            <a:r>
              <a:rPr lang="en-US" sz="1200" dirty="0"/>
              <a:t>to change the way </a:t>
            </a:r>
            <a:r>
              <a:rPr lang="en-US" sz="1200" b="1" dirty="0"/>
              <a:t>Columns</a:t>
            </a:r>
            <a:r>
              <a:rPr lang="en-US" sz="1200" dirty="0"/>
              <a:t> are displayed, </a:t>
            </a:r>
            <a:r>
              <a:rPr lang="en-US" sz="1200" b="1" dirty="0"/>
              <a:t>Show non-zero rows and columns</a:t>
            </a:r>
            <a:r>
              <a:rPr lang="en-US" sz="1200" dirty="0"/>
              <a:t>, or add </a:t>
            </a:r>
            <a:r>
              <a:rPr lang="en-US" sz="1200" b="1" dirty="0"/>
              <a:t>Period Comparisons.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804104" y="3548856"/>
            <a:ext cx="2884676" cy="1279722"/>
          </a:xfrm>
          <a:prstGeom prst="rect">
            <a:avLst/>
          </a:prstGeom>
        </p:spPr>
      </p:pic>
      <p:sp>
        <p:nvSpPr>
          <p:cNvPr id="9" name="TextBox 8"/>
          <p:cNvSpPr txBox="1"/>
          <p:nvPr/>
        </p:nvSpPr>
        <p:spPr>
          <a:xfrm>
            <a:off x="4220584" y="3810000"/>
            <a:ext cx="1572211" cy="1015663"/>
          </a:xfrm>
          <a:prstGeom prst="rect">
            <a:avLst/>
          </a:prstGeom>
          <a:noFill/>
        </p:spPr>
        <p:txBody>
          <a:bodyPr wrap="square" rtlCol="0">
            <a:spAutoFit/>
          </a:bodyPr>
          <a:lstStyle/>
          <a:p>
            <a:r>
              <a:rPr lang="en-US" sz="1200" dirty="0"/>
              <a:t>Click </a:t>
            </a:r>
            <a:r>
              <a:rPr lang="en-US" sz="1200" b="1" dirty="0"/>
              <a:t>Filter </a:t>
            </a:r>
            <a:r>
              <a:rPr lang="en-US" sz="1200" dirty="0"/>
              <a:t>to select specific </a:t>
            </a:r>
            <a:r>
              <a:rPr lang="en-US" sz="1200" b="1" dirty="0"/>
              <a:t>Customers, Vendors, </a:t>
            </a:r>
            <a:r>
              <a:rPr lang="en-US" sz="1200" dirty="0"/>
              <a:t>or </a:t>
            </a:r>
            <a:r>
              <a:rPr lang="en-US" sz="1200" b="1" dirty="0"/>
              <a:t>Product/Service </a:t>
            </a:r>
            <a:r>
              <a:rPr lang="en-US" sz="1200" dirty="0"/>
              <a:t>items to be displayed.</a:t>
            </a:r>
            <a:endParaRPr lang="en-US" sz="1200" b="1" dirty="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rcRect/>
          <a:stretch/>
        </p:blipFill>
        <p:spPr>
          <a:xfrm>
            <a:off x="3474457" y="5334000"/>
            <a:ext cx="2691200" cy="2971800"/>
          </a:xfrm>
          <a:prstGeom prst="rect">
            <a:avLst/>
          </a:prstGeom>
        </p:spPr>
      </p:pic>
      <p:sp>
        <p:nvSpPr>
          <p:cNvPr id="13" name="TextBox 12"/>
          <p:cNvSpPr txBox="1"/>
          <p:nvPr/>
        </p:nvSpPr>
        <p:spPr>
          <a:xfrm>
            <a:off x="937961" y="6101405"/>
            <a:ext cx="1905000" cy="1384995"/>
          </a:xfrm>
          <a:prstGeom prst="rect">
            <a:avLst/>
          </a:prstGeom>
          <a:noFill/>
        </p:spPr>
        <p:txBody>
          <a:bodyPr wrap="square" rtlCol="0">
            <a:spAutoFit/>
          </a:bodyPr>
          <a:lstStyle/>
          <a:p>
            <a:r>
              <a:rPr lang="en-US" sz="1200" dirty="0"/>
              <a:t>Click </a:t>
            </a:r>
            <a:r>
              <a:rPr lang="en-US" sz="1200" b="1" dirty="0"/>
              <a:t>Header/Footer</a:t>
            </a:r>
            <a:r>
              <a:rPr lang="en-US" sz="1200" dirty="0"/>
              <a:t> to change the Report title, remove information displayed, and change the alignment of the report.</a:t>
            </a:r>
          </a:p>
          <a:p>
            <a:endParaRPr lang="en-US" sz="1200" dirty="0"/>
          </a:p>
          <a:p>
            <a:r>
              <a:rPr lang="en-US" sz="1200" dirty="0"/>
              <a:t>Click </a:t>
            </a:r>
            <a:r>
              <a:rPr lang="en-US" sz="1200" b="1" dirty="0"/>
              <a:t>Run Report.</a:t>
            </a:r>
            <a:endParaRPr lang="en-US" sz="1200" dirty="0"/>
          </a:p>
        </p:txBody>
      </p:sp>
      <p:sp>
        <p:nvSpPr>
          <p:cNvPr id="5" name="Title 4"/>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288203636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Click </a:t>
            </a:r>
            <a:r>
              <a:rPr lang="en-US" b="1" dirty="0">
                <a:solidFill>
                  <a:schemeClr val="tx1"/>
                </a:solidFill>
              </a:rPr>
              <a:t>Save customization.</a:t>
            </a:r>
          </a:p>
          <a:p>
            <a:r>
              <a:rPr lang="en-US" dirty="0">
                <a:solidFill>
                  <a:schemeClr val="tx1"/>
                </a:solidFill>
              </a:rPr>
              <a:t>Name your Custom Report or use the default name, add this report to a group, or share it with a coworker. Organizing your reports in groups will save time locating and reviewing your favorite reports. Click </a:t>
            </a:r>
            <a:r>
              <a:rPr lang="en-US" b="1" dirty="0">
                <a:solidFill>
                  <a:schemeClr val="tx1"/>
                </a:solidFill>
              </a:rPr>
              <a:t>Save</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Now simply click on </a:t>
            </a:r>
            <a:r>
              <a:rPr lang="en-US" b="1" dirty="0">
                <a:solidFill>
                  <a:schemeClr val="tx1"/>
                </a:solidFill>
              </a:rPr>
              <a:t>Reports- &gt; Custom Reports </a:t>
            </a:r>
            <a:r>
              <a:rPr lang="en-US" dirty="0">
                <a:solidFill>
                  <a:schemeClr val="tx1"/>
                </a:solidFill>
              </a:rPr>
              <a:t>to quickly access your customized </a:t>
            </a:r>
            <a:r>
              <a:rPr lang="en-US" b="1" dirty="0">
                <a:solidFill>
                  <a:schemeClr val="tx1"/>
                </a:solidFill>
              </a:rPr>
              <a:t>Balance Sheet</a:t>
            </a:r>
            <a:r>
              <a:rPr lang="en-US" dirty="0">
                <a:solidFill>
                  <a:schemeClr val="tx1"/>
                </a:solidFill>
              </a:rPr>
              <a:t>.  </a:t>
            </a:r>
          </a:p>
          <a:p>
            <a:endParaRPr lang="en-US"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106</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2227912" y="2747302"/>
            <a:ext cx="2554576" cy="2963595"/>
          </a:xfrm>
          <a:prstGeom prst="rect">
            <a:avLst/>
          </a:prstGeom>
        </p:spPr>
      </p:pic>
      <p:pic>
        <p:nvPicPr>
          <p:cNvPr id="8" name="Picture 7">
            <a:extLst>
              <a:ext uri="{FF2B5EF4-FFF2-40B4-BE49-F238E27FC236}">
                <a16:creationId xmlns:a16="http://schemas.microsoft.com/office/drawing/2014/main" id="{35731075-4DF3-4B48-BB65-5370C32852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7700" y="7162799"/>
            <a:ext cx="5715000" cy="845991"/>
          </a:xfrm>
          <a:prstGeom prst="rect">
            <a:avLst/>
          </a:prstGeom>
        </p:spPr>
      </p:pic>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2228493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t>The </a:t>
            </a:r>
            <a:r>
              <a:rPr lang="en-US" b="1" dirty="0"/>
              <a:t>Balance Sheet </a:t>
            </a:r>
            <a:r>
              <a:rPr lang="en-US" dirty="0"/>
              <a:t>tells us much more than most business owners realize. When your Balance Sheet is accurate, it becomes a great cash flow management tool and supplies the information we need to calculate Key Performance Indicators (KPI’S) in our business. For example, we can calculate our Current Ratio, a ratio designed to measure the ability to pay short-term obligations, (those due within one year) and compare them to industry standards. The Balance Sheet allows us to run projections on ways to improve our Current Ratio, providing an action plan for improvement. Banks rely heavily on the Balance Sheet to determine if a business can pay back borrowed debt. Pay attention to and learn from the numbers in this report.</a:t>
            </a:r>
          </a:p>
          <a:p>
            <a:endParaRPr lang="en-US" dirty="0">
              <a:solidFill>
                <a:schemeClr val="tx1"/>
              </a:solidFill>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chemeClr val="tx1"/>
              </a:solidFill>
            </a:endParaRPr>
          </a:p>
          <a:p>
            <a:endParaRPr lang="en-US" dirty="0"/>
          </a:p>
          <a:p>
            <a:endParaRPr lang="en-US" dirty="0">
              <a:solidFill>
                <a:schemeClr val="tx1"/>
              </a:solidFill>
            </a:endParaRPr>
          </a:p>
          <a:p>
            <a:r>
              <a:rPr lang="en-US" dirty="0">
                <a:solidFill>
                  <a:schemeClr val="tx1"/>
                </a:solidFill>
              </a:rPr>
              <a:t>This sample displays the Assets portion of the Balance Sheet. In order to rely on your financial data, it is important to verify that all Asset account balances are accurate.</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107</a:t>
            </a:fld>
            <a:endParaRPr lang="en-US" dirty="0"/>
          </a:p>
        </p:txBody>
      </p:sp>
      <p:sp>
        <p:nvSpPr>
          <p:cNvPr id="6" name="Title 5"/>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D7B643B8-80F5-4821-B670-8F2E346FF6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85899" y="3779969"/>
            <a:ext cx="3886200" cy="3236495"/>
          </a:xfrm>
          <a:prstGeom prst="rect">
            <a:avLst/>
          </a:prstGeom>
        </p:spPr>
      </p:pic>
    </p:spTree>
    <p:extLst>
      <p:ext uri="{BB962C8B-B14F-4D97-AF65-F5344CB8AC3E}">
        <p14:creationId xmlns:p14="http://schemas.microsoft.com/office/powerpoint/2010/main" val="31212977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This sample displays the Liability and Equity sections of a Balance Sheet. In order to rely on your financial data, it is important to verify that all Liability and Equity account balances are accurate.</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557469"/>
            <a:ext cx="5257800" cy="5291131"/>
          </a:xfrm>
          <a:prstGeom prst="rect">
            <a:avLst/>
          </a:prstGeom>
        </p:spPr>
      </p:pic>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41716358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t>Profit &amp; Loss</a:t>
            </a:r>
          </a:p>
          <a:p>
            <a:r>
              <a:rPr lang="en-US" dirty="0"/>
              <a:t>The </a:t>
            </a:r>
            <a:r>
              <a:rPr lang="en-US" b="1" dirty="0"/>
              <a:t>Profit &amp; Loss </a:t>
            </a:r>
            <a:r>
              <a:rPr lang="en-US" dirty="0"/>
              <a:t>report summarizes Revenue, Costs and Expenses that are incurred over a specified time period. At the end of each year, the Net Profit or Loss rolls into the Equity section of the Balance Sheet.  Each new year starts with a zero balance for Income and Expenses.</a:t>
            </a:r>
          </a:p>
          <a:p>
            <a:r>
              <a:rPr lang="en-US" dirty="0"/>
              <a:t> </a:t>
            </a:r>
          </a:p>
          <a:p>
            <a:r>
              <a:rPr lang="en-US" dirty="0"/>
              <a:t>Click </a:t>
            </a:r>
            <a:r>
              <a:rPr lang="en-US" b="1" dirty="0"/>
              <a:t>Reports </a:t>
            </a:r>
            <a:r>
              <a:rPr lang="en-US" dirty="0"/>
              <a:t>in the </a:t>
            </a:r>
            <a:r>
              <a:rPr lang="en-US" b="1" dirty="0"/>
              <a:t>Left Navigation Bar -&gt; Reports -&gt; Standard -&gt; Scroll to Business Overview. </a:t>
            </a:r>
            <a:r>
              <a:rPr lang="en-US" dirty="0"/>
              <a:t>Click </a:t>
            </a:r>
            <a:r>
              <a:rPr lang="en-US" b="1" dirty="0"/>
              <a:t>Profit and Loss % of Total Income.</a:t>
            </a:r>
          </a:p>
          <a:p>
            <a:endParaRPr lang="en-US" sz="1400" dirty="0">
              <a:solidFill>
                <a:schemeClr val="tx1"/>
              </a:solidFill>
            </a:endParaRPr>
          </a:p>
          <a:p>
            <a:endParaRPr lang="en-US" sz="14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109</a:t>
            </a:fld>
            <a:endParaRPr lang="en-US" dirty="0"/>
          </a:p>
        </p:txBody>
      </p:sp>
      <p:sp>
        <p:nvSpPr>
          <p:cNvPr id="6" name="Title 5"/>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65A376E2-E0F8-4FC8-BB66-8F4F900FE8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4267200"/>
            <a:ext cx="4572000" cy="2634283"/>
          </a:xfrm>
          <a:prstGeom prst="rect">
            <a:avLst/>
          </a:prstGeom>
        </p:spPr>
      </p:pic>
    </p:spTree>
    <p:extLst>
      <p:ext uri="{BB962C8B-B14F-4D97-AF65-F5344CB8AC3E}">
        <p14:creationId xmlns:p14="http://schemas.microsoft.com/office/powerpoint/2010/main" val="3121152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0A5BBAB-E31C-45EA-A269-F9037B535D39}"/>
              </a:ext>
            </a:extLst>
          </p:cNvPr>
          <p:cNvSpPr>
            <a:spLocks noGrp="1"/>
          </p:cNvSpPr>
          <p:nvPr>
            <p:ph type="subTitle" idx="1"/>
          </p:nvPr>
        </p:nvSpPr>
        <p:spPr/>
        <p:txBody>
          <a:bodyPr/>
          <a:lstStyle/>
          <a:p>
            <a:pPr>
              <a:tabLst>
                <a:tab pos="4572000" algn="l"/>
              </a:tabLst>
            </a:pPr>
            <a:r>
              <a:rPr lang="en-US" dirty="0">
                <a:hlinkClick r:id="rId3" action="ppaction://hlinksldjump"/>
              </a:rPr>
              <a:t>Section 6 – Bank &amp; Credit Card Accounts </a:t>
            </a:r>
            <a:r>
              <a:rPr lang="en-US" dirty="0"/>
              <a:t>	</a:t>
            </a:r>
            <a:r>
              <a:rPr lang="en-US" b="1" dirty="0"/>
              <a:t>184</a:t>
            </a:r>
          </a:p>
          <a:p>
            <a:pPr marL="457200">
              <a:lnSpc>
                <a:spcPct val="100000"/>
              </a:lnSpc>
              <a:spcBef>
                <a:spcPts val="0"/>
              </a:spcBef>
              <a:tabLst>
                <a:tab pos="4572000" algn="l"/>
              </a:tabLst>
            </a:pPr>
            <a:r>
              <a:rPr lang="en-US" dirty="0"/>
              <a:t>Objective	185	</a:t>
            </a:r>
          </a:p>
          <a:p>
            <a:pPr marL="457200">
              <a:lnSpc>
                <a:spcPct val="100000"/>
              </a:lnSpc>
              <a:spcBef>
                <a:spcPts val="0"/>
              </a:spcBef>
              <a:tabLst>
                <a:tab pos="4572000" algn="l"/>
              </a:tabLst>
            </a:pPr>
            <a:r>
              <a:rPr lang="en-US" dirty="0"/>
              <a:t>Connect Bank and Credit Card Accounts	186</a:t>
            </a:r>
          </a:p>
          <a:p>
            <a:pPr marL="457200">
              <a:lnSpc>
                <a:spcPct val="100000"/>
              </a:lnSpc>
              <a:spcBef>
                <a:spcPts val="0"/>
              </a:spcBef>
              <a:tabLst>
                <a:tab pos="4572000" algn="l"/>
              </a:tabLst>
            </a:pPr>
            <a:r>
              <a:rPr lang="en-US" dirty="0"/>
              <a:t>Banking	187</a:t>
            </a:r>
          </a:p>
          <a:p>
            <a:pPr marL="457200">
              <a:lnSpc>
                <a:spcPct val="100000"/>
              </a:lnSpc>
              <a:spcBef>
                <a:spcPts val="0"/>
              </a:spcBef>
              <a:tabLst>
                <a:tab pos="4572000" algn="l"/>
              </a:tabLst>
            </a:pPr>
            <a:r>
              <a:rPr lang="en-US" dirty="0"/>
              <a:t>Transfers	195</a:t>
            </a:r>
          </a:p>
          <a:p>
            <a:pPr marL="457200">
              <a:lnSpc>
                <a:spcPct val="100000"/>
              </a:lnSpc>
              <a:spcBef>
                <a:spcPts val="0"/>
              </a:spcBef>
              <a:tabLst>
                <a:tab pos="4572000" algn="l"/>
              </a:tabLst>
            </a:pPr>
            <a:r>
              <a:rPr lang="en-US" dirty="0"/>
              <a:t>Reconcile Bank and Credit Card Accounts	196</a:t>
            </a:r>
          </a:p>
          <a:p>
            <a:pPr marL="457200">
              <a:lnSpc>
                <a:spcPct val="100000"/>
              </a:lnSpc>
              <a:spcBef>
                <a:spcPts val="0"/>
              </a:spcBef>
              <a:tabLst>
                <a:tab pos="4572000" algn="l"/>
              </a:tabLst>
            </a:pPr>
            <a:r>
              <a:rPr lang="en-US" dirty="0"/>
              <a:t>Practice Test	199</a:t>
            </a:r>
          </a:p>
          <a:p>
            <a:pPr marL="457200">
              <a:lnSpc>
                <a:spcPct val="100000"/>
              </a:lnSpc>
              <a:spcBef>
                <a:spcPts val="0"/>
              </a:spcBef>
              <a:tabLst>
                <a:tab pos="4572000" algn="l"/>
              </a:tabLst>
            </a:pPr>
            <a:r>
              <a:rPr lang="en-US" dirty="0"/>
              <a:t>Test Your Knowledge	200</a:t>
            </a:r>
          </a:p>
          <a:p>
            <a:pPr marL="457200">
              <a:lnSpc>
                <a:spcPct val="100000"/>
              </a:lnSpc>
              <a:spcBef>
                <a:spcPts val="0"/>
              </a:spcBef>
              <a:tabLst>
                <a:tab pos="4572000" algn="l"/>
              </a:tabLst>
            </a:pPr>
            <a:r>
              <a:rPr lang="en-US" dirty="0"/>
              <a:t>Case Study Activities	201</a:t>
            </a:r>
          </a:p>
          <a:p>
            <a:pPr marL="457200">
              <a:lnSpc>
                <a:spcPct val="100000"/>
              </a:lnSpc>
              <a:spcBef>
                <a:spcPts val="0"/>
              </a:spcBef>
              <a:tabLst>
                <a:tab pos="4572000" algn="l"/>
              </a:tabLst>
            </a:pPr>
            <a:endParaRPr lang="en-US" dirty="0"/>
          </a:p>
          <a:p>
            <a:pPr>
              <a:lnSpc>
                <a:spcPct val="100000"/>
              </a:lnSpc>
              <a:spcBef>
                <a:spcPts val="0"/>
              </a:spcBef>
              <a:tabLst>
                <a:tab pos="4572000" algn="l"/>
              </a:tabLst>
            </a:pPr>
            <a:endParaRPr lang="en-US" dirty="0">
              <a:solidFill>
                <a:srgbClr val="0000FF"/>
              </a:solidFill>
            </a:endParaRPr>
          </a:p>
          <a:p>
            <a:pPr>
              <a:lnSpc>
                <a:spcPct val="100000"/>
              </a:lnSpc>
              <a:spcBef>
                <a:spcPts val="0"/>
              </a:spcBef>
              <a:tabLst>
                <a:tab pos="4572000" algn="l"/>
              </a:tabLst>
            </a:pPr>
            <a:r>
              <a:rPr lang="en-US" dirty="0">
                <a:solidFill>
                  <a:srgbClr val="0000FF"/>
                </a:solidFill>
                <a:hlinkClick r:id="rId4" action="ppaction://hlinksldjump"/>
              </a:rPr>
              <a:t>Section 7 – Budgeting</a:t>
            </a:r>
            <a:r>
              <a:rPr lang="en-US" dirty="0">
                <a:solidFill>
                  <a:srgbClr val="0000FF"/>
                </a:solidFill>
              </a:rPr>
              <a:t>	</a:t>
            </a:r>
            <a:r>
              <a:rPr lang="en-US" b="1" dirty="0"/>
              <a:t>219</a:t>
            </a:r>
          </a:p>
          <a:p>
            <a:pPr marL="457200">
              <a:lnSpc>
                <a:spcPct val="100000"/>
              </a:lnSpc>
              <a:spcBef>
                <a:spcPts val="0"/>
              </a:spcBef>
              <a:tabLst>
                <a:tab pos="4572000" algn="l"/>
              </a:tabLst>
            </a:pPr>
            <a:r>
              <a:rPr lang="en-US" dirty="0"/>
              <a:t>Objectives	220</a:t>
            </a:r>
          </a:p>
          <a:p>
            <a:pPr marL="457200">
              <a:lnSpc>
                <a:spcPct val="100000"/>
              </a:lnSpc>
              <a:spcBef>
                <a:spcPts val="0"/>
              </a:spcBef>
              <a:tabLst>
                <a:tab pos="4572000" algn="l"/>
              </a:tabLst>
            </a:pPr>
            <a:r>
              <a:rPr lang="en-US" dirty="0"/>
              <a:t>Creating a Budget	221</a:t>
            </a:r>
          </a:p>
          <a:p>
            <a:pPr marL="457200">
              <a:lnSpc>
                <a:spcPct val="100000"/>
              </a:lnSpc>
              <a:spcBef>
                <a:spcPts val="0"/>
              </a:spcBef>
              <a:tabLst>
                <a:tab pos="4572000" algn="l"/>
              </a:tabLst>
            </a:pPr>
            <a:r>
              <a:rPr lang="en-US" dirty="0"/>
              <a:t>Budget Reports	223</a:t>
            </a:r>
          </a:p>
          <a:p>
            <a:pPr marL="457200">
              <a:lnSpc>
                <a:spcPct val="100000"/>
              </a:lnSpc>
              <a:spcBef>
                <a:spcPts val="0"/>
              </a:spcBef>
              <a:tabLst>
                <a:tab pos="4572000" algn="l"/>
              </a:tabLst>
            </a:pPr>
            <a:r>
              <a:rPr lang="en-US" dirty="0"/>
              <a:t>Practice Test	224</a:t>
            </a:r>
          </a:p>
          <a:p>
            <a:pPr marL="457200">
              <a:lnSpc>
                <a:spcPct val="100000"/>
              </a:lnSpc>
              <a:spcBef>
                <a:spcPts val="0"/>
              </a:spcBef>
              <a:tabLst>
                <a:tab pos="4572000" algn="l"/>
              </a:tabLst>
            </a:pPr>
            <a:r>
              <a:rPr lang="en-US" dirty="0"/>
              <a:t>Test Your Knowledge	225</a:t>
            </a:r>
          </a:p>
          <a:p>
            <a:pPr marL="457200">
              <a:lnSpc>
                <a:spcPct val="100000"/>
              </a:lnSpc>
              <a:spcBef>
                <a:spcPts val="0"/>
              </a:spcBef>
              <a:tabLst>
                <a:tab pos="4572000" algn="l"/>
              </a:tabLst>
            </a:pPr>
            <a:r>
              <a:rPr lang="en-US" dirty="0"/>
              <a:t>Case Study Activities	226</a:t>
            </a:r>
          </a:p>
          <a:p>
            <a:pPr>
              <a:tabLst>
                <a:tab pos="4572000" algn="l"/>
              </a:tabLst>
            </a:pPr>
            <a:r>
              <a:rPr lang="en-US" dirty="0">
                <a:solidFill>
                  <a:srgbClr val="0000FF"/>
                </a:solidFill>
                <a:hlinkClick r:id="rId5" action="ppaction://hlinksldjump"/>
              </a:rPr>
              <a:t>Section 8 – Final Review</a:t>
            </a:r>
            <a:r>
              <a:rPr lang="en-US" dirty="0">
                <a:solidFill>
                  <a:srgbClr val="0000FF"/>
                </a:solidFill>
              </a:rPr>
              <a:t>	</a:t>
            </a:r>
            <a:r>
              <a:rPr lang="en-US" b="1" dirty="0"/>
              <a:t>230</a:t>
            </a:r>
            <a:endParaRPr lang="en-US" dirty="0">
              <a:hlinkClick r:id="" action="ppaction://noaction">
                <a:extLst>
                  <a:ext uri="{A12FA001-AC4F-418D-AE19-62706E023703}">
                    <ahyp:hlinkClr xmlns:ahyp="http://schemas.microsoft.com/office/drawing/2018/hyperlinkcolor" val="tx"/>
                  </a:ext>
                </a:extLst>
              </a:hlinkClick>
            </a:endParaRPr>
          </a:p>
          <a:p>
            <a:pPr>
              <a:tabLst>
                <a:tab pos="4572000" algn="l"/>
              </a:tabLst>
            </a:pPr>
            <a:r>
              <a:rPr lang="en-US" dirty="0">
                <a:solidFill>
                  <a:srgbClr val="0000FF"/>
                </a:solidFill>
                <a:hlinkClick r:id="" action="ppaction://noaction">
                  <a:extLst>
                    <a:ext uri="{A12FA001-AC4F-418D-AE19-62706E023703}">
                      <ahyp:hlinkClr xmlns:ahyp="http://schemas.microsoft.com/office/drawing/2018/hyperlinkcolor" val="tx"/>
                    </a:ext>
                  </a:extLst>
                </a:hlinkClick>
              </a:rPr>
              <a:t>Appendices </a:t>
            </a:r>
            <a:r>
              <a:rPr lang="en-US" sz="1600" dirty="0"/>
              <a:t>	</a:t>
            </a:r>
            <a:r>
              <a:rPr lang="en-US" dirty="0"/>
              <a:t>                                                                                                               </a:t>
            </a:r>
            <a:r>
              <a:rPr lang="en-US" b="1" dirty="0"/>
              <a:t> </a:t>
            </a:r>
          </a:p>
          <a:p>
            <a:pPr marL="457200">
              <a:spcBef>
                <a:spcPts val="0"/>
              </a:spcBef>
              <a:tabLst>
                <a:tab pos="4572000" algn="l"/>
              </a:tabLst>
            </a:pPr>
            <a:r>
              <a:rPr lang="en-US" dirty="0">
                <a:hlinkClick r:id="rId6" action="ppaction://hlinksldjump"/>
              </a:rPr>
              <a:t>Appendix A – Lists &amp; More </a:t>
            </a:r>
            <a:r>
              <a:rPr lang="en-US" dirty="0"/>
              <a:t>	</a:t>
            </a:r>
            <a:r>
              <a:rPr lang="en-US" b="1" dirty="0"/>
              <a:t>237</a:t>
            </a:r>
          </a:p>
          <a:p>
            <a:pPr marL="457200">
              <a:spcBef>
                <a:spcPts val="0"/>
              </a:spcBef>
              <a:tabLst>
                <a:tab pos="4572000" algn="l"/>
              </a:tabLst>
            </a:pPr>
            <a:r>
              <a:rPr lang="en-US" dirty="0">
                <a:hlinkClick r:id="rId7" action="ppaction://hlinksldjump"/>
              </a:rPr>
              <a:t>Appendix B – Glossary of Terms &amp; Keyboard Shortcuts </a:t>
            </a:r>
            <a:r>
              <a:rPr lang="en-US" dirty="0"/>
              <a:t>	</a:t>
            </a:r>
            <a:r>
              <a:rPr lang="en-US" b="1" dirty="0"/>
              <a:t>243</a:t>
            </a:r>
            <a:endParaRPr lang="en-US" b="1" dirty="0">
              <a:hlinkClick r:id="" action="ppaction://noaction"/>
            </a:endParaRPr>
          </a:p>
          <a:p>
            <a:pPr marL="457200">
              <a:spcBef>
                <a:spcPts val="0"/>
              </a:spcBef>
              <a:tabLst>
                <a:tab pos="4572000" algn="l"/>
              </a:tabLst>
            </a:pPr>
            <a:r>
              <a:rPr lang="en-US" dirty="0">
                <a:hlinkClick r:id="rId8" action="ppaction://hlinksldjump"/>
              </a:rPr>
              <a:t>Appendix C - Resources </a:t>
            </a:r>
            <a:r>
              <a:rPr lang="en-US" dirty="0"/>
              <a:t>	</a:t>
            </a:r>
            <a:r>
              <a:rPr lang="en-US" b="1" dirty="0"/>
              <a:t>248</a:t>
            </a:r>
          </a:p>
          <a:p>
            <a:pPr marL="457200">
              <a:lnSpc>
                <a:spcPct val="100000"/>
              </a:lnSpc>
              <a:spcBef>
                <a:spcPts val="0"/>
              </a:spcBef>
              <a:tabLst>
                <a:tab pos="5029200" algn="r"/>
              </a:tabLst>
            </a:pPr>
            <a:endParaRPr lang="en-US" dirty="0"/>
          </a:p>
        </p:txBody>
      </p:sp>
      <p:sp>
        <p:nvSpPr>
          <p:cNvPr id="3" name="Slide Number Placeholder 2">
            <a:extLst>
              <a:ext uri="{FF2B5EF4-FFF2-40B4-BE49-F238E27FC236}">
                <a16:creationId xmlns:a16="http://schemas.microsoft.com/office/drawing/2014/main" id="{13EB1660-8AE6-482B-9912-1B9B0B351917}"/>
              </a:ext>
            </a:extLst>
          </p:cNvPr>
          <p:cNvSpPr>
            <a:spLocks noGrp="1"/>
          </p:cNvSpPr>
          <p:nvPr>
            <p:ph type="sldNum" sz="quarter" idx="12"/>
          </p:nvPr>
        </p:nvSpPr>
        <p:spPr/>
        <p:txBody>
          <a:bodyPr/>
          <a:lstStyle/>
          <a:p>
            <a:fld id="{492D2D2F-A490-4C0D-96A3-87DCC3196164}" type="slidenum">
              <a:rPr lang="en-US" smtClean="0"/>
              <a:pPr/>
              <a:t>11</a:t>
            </a:fld>
            <a:endParaRPr lang="en-US" dirty="0"/>
          </a:p>
        </p:txBody>
      </p:sp>
      <p:sp>
        <p:nvSpPr>
          <p:cNvPr id="4" name="Title 3">
            <a:extLst>
              <a:ext uri="{FF2B5EF4-FFF2-40B4-BE49-F238E27FC236}">
                <a16:creationId xmlns:a16="http://schemas.microsoft.com/office/drawing/2014/main" id="{BD61B596-7D1E-4BEB-9878-177673013D57}"/>
              </a:ext>
            </a:extLst>
          </p:cNvPr>
          <p:cNvSpPr>
            <a:spLocks noGrp="1"/>
          </p:cNvSpPr>
          <p:nvPr>
            <p:ph type="ctrTitle"/>
          </p:nvPr>
        </p:nvSpPr>
        <p:spPr/>
        <p:txBody>
          <a:bodyPr/>
          <a:lstStyle/>
          <a:p>
            <a:r>
              <a:rPr lang="en-US" dirty="0"/>
              <a:t>Table of Contents – TAD Gaming</a:t>
            </a:r>
          </a:p>
        </p:txBody>
      </p:sp>
    </p:spTree>
    <p:extLst>
      <p:ext uri="{BB962C8B-B14F-4D97-AF65-F5344CB8AC3E}">
        <p14:creationId xmlns:p14="http://schemas.microsoft.com/office/powerpoint/2010/main" val="406323129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C81C8FB-EE35-4912-84BC-07F024C4A090}"/>
              </a:ext>
            </a:extLst>
          </p:cNvPr>
          <p:cNvSpPr>
            <a:spLocks noGrp="1"/>
          </p:cNvSpPr>
          <p:nvPr>
            <p:ph type="subTitle" idx="1"/>
          </p:nvPr>
        </p:nvSpPr>
        <p:spPr/>
        <p:txBody>
          <a:bodyPr/>
          <a:lstStyle/>
          <a:p>
            <a:r>
              <a:rPr lang="en-US" dirty="0"/>
              <a:t>Click </a:t>
            </a:r>
            <a:r>
              <a:rPr lang="en-US" b="1" dirty="0"/>
              <a:t>Customize.</a:t>
            </a:r>
          </a:p>
          <a:p>
            <a:r>
              <a:rPr lang="en-US" dirty="0"/>
              <a:t>Change the </a:t>
            </a:r>
            <a:r>
              <a:rPr lang="en-US" b="1" dirty="0"/>
              <a:t>Negative numbers </a:t>
            </a:r>
            <a:r>
              <a:rPr lang="en-US" dirty="0"/>
              <a:t>to display with parenthesis and check the box “Show in red.”</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b="1" dirty="0"/>
              <a:t>Note: </a:t>
            </a:r>
            <a:r>
              <a:rPr lang="en-US" dirty="0"/>
              <a:t>It is important to choose the same date range and accounting method used to customize the Balance Sheet.</a:t>
            </a:r>
            <a:endParaRPr lang="en-US" b="1" dirty="0"/>
          </a:p>
          <a:p>
            <a:endParaRPr lang="en-US" dirty="0"/>
          </a:p>
        </p:txBody>
      </p:sp>
      <p:sp>
        <p:nvSpPr>
          <p:cNvPr id="3" name="Slide Number Placeholder 2">
            <a:extLst>
              <a:ext uri="{FF2B5EF4-FFF2-40B4-BE49-F238E27FC236}">
                <a16:creationId xmlns:a16="http://schemas.microsoft.com/office/drawing/2014/main" id="{114A436C-6A50-4F75-A92C-44E36BCF5D02}"/>
              </a:ext>
            </a:extLst>
          </p:cNvPr>
          <p:cNvSpPr>
            <a:spLocks noGrp="1"/>
          </p:cNvSpPr>
          <p:nvPr>
            <p:ph type="sldNum" sz="quarter" idx="12"/>
          </p:nvPr>
        </p:nvSpPr>
        <p:spPr/>
        <p:txBody>
          <a:bodyPr/>
          <a:lstStyle/>
          <a:p>
            <a:fld id="{492D2D2F-A490-4C0D-96A3-87DCC3196164}" type="slidenum">
              <a:rPr lang="en-US" smtClean="0"/>
              <a:pPr/>
              <a:t>110</a:t>
            </a:fld>
            <a:endParaRPr lang="en-US" dirty="0"/>
          </a:p>
        </p:txBody>
      </p:sp>
      <p:sp>
        <p:nvSpPr>
          <p:cNvPr id="4" name="Title 3">
            <a:extLst>
              <a:ext uri="{FF2B5EF4-FFF2-40B4-BE49-F238E27FC236}">
                <a16:creationId xmlns:a16="http://schemas.microsoft.com/office/drawing/2014/main" id="{F1E0C8C6-0297-4245-AB6B-857601B38142}"/>
              </a:ext>
            </a:extLst>
          </p:cNvPr>
          <p:cNvSpPr>
            <a:spLocks noGrp="1"/>
          </p:cNvSpPr>
          <p:nvPr>
            <p:ph type="ctrTitle"/>
          </p:nvPr>
        </p:nvSpPr>
        <p:spPr/>
        <p:txBody>
          <a:bodyPr/>
          <a:lstStyle/>
          <a:p>
            <a:r>
              <a:rPr lang="en-US" dirty="0"/>
              <a:t>Custom Reports</a:t>
            </a:r>
          </a:p>
        </p:txBody>
      </p:sp>
      <p:pic>
        <p:nvPicPr>
          <p:cNvPr id="5" name="Picture 4">
            <a:extLst>
              <a:ext uri="{FF2B5EF4-FFF2-40B4-BE49-F238E27FC236}">
                <a16:creationId xmlns:a16="http://schemas.microsoft.com/office/drawing/2014/main" id="{05FCC84D-6423-462F-BC3A-0E120945A6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1713" y="2637241"/>
            <a:ext cx="4715533" cy="3536649"/>
          </a:xfrm>
          <a:prstGeom prst="rect">
            <a:avLst/>
          </a:prstGeom>
        </p:spPr>
      </p:pic>
    </p:spTree>
    <p:extLst>
      <p:ext uri="{BB962C8B-B14F-4D97-AF65-F5344CB8AC3E}">
        <p14:creationId xmlns:p14="http://schemas.microsoft.com/office/powerpoint/2010/main" val="196491160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92D2D2F-A490-4C0D-96A3-87DCC3196164}" type="slidenum">
              <a:rPr lang="en-US" smtClean="0"/>
              <a:pPr/>
              <a:t>111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026821" y="3386527"/>
            <a:ext cx="4800600" cy="4306422"/>
          </a:xfrm>
          <a:prstGeom prst="rect">
            <a:avLst/>
          </a:prstGeom>
        </p:spPr>
      </p:pic>
      <p:sp>
        <p:nvSpPr>
          <p:cNvPr id="5" name="TextBox 4"/>
          <p:cNvSpPr txBox="1"/>
          <p:nvPr/>
        </p:nvSpPr>
        <p:spPr>
          <a:xfrm>
            <a:off x="798221" y="8088152"/>
            <a:ext cx="5257800" cy="461665"/>
          </a:xfrm>
          <a:prstGeom prst="rect">
            <a:avLst/>
          </a:prstGeom>
          <a:noFill/>
        </p:spPr>
        <p:txBody>
          <a:bodyPr wrap="square" rtlCol="0">
            <a:spAutoFit/>
          </a:bodyPr>
          <a:lstStyle/>
          <a:p>
            <a:r>
              <a:rPr lang="en-US" sz="1200" b="1" dirty="0"/>
              <a:t>Note: </a:t>
            </a:r>
            <a:r>
              <a:rPr lang="en-US" sz="1200" dirty="0"/>
              <a:t>Remember to click </a:t>
            </a:r>
            <a:r>
              <a:rPr lang="en-US" sz="1200" b="1" dirty="0"/>
              <a:t>Save Customization </a:t>
            </a:r>
            <a:r>
              <a:rPr lang="en-US" sz="1200" dirty="0"/>
              <a:t>and add this report to your new report group in </a:t>
            </a:r>
            <a:r>
              <a:rPr lang="en-US" sz="1200" b="1" dirty="0"/>
              <a:t>Custom Reports. </a:t>
            </a:r>
            <a:r>
              <a:rPr lang="en-US" sz="1200" dirty="0"/>
              <a:t> </a:t>
            </a:r>
            <a:endParaRPr lang="en-US" sz="1200" b="1" dirty="0"/>
          </a:p>
        </p:txBody>
      </p:sp>
      <p:sp>
        <p:nvSpPr>
          <p:cNvPr id="6" name="Title 5"/>
          <p:cNvSpPr>
            <a:spLocks noGrp="1"/>
          </p:cNvSpPr>
          <p:nvPr>
            <p:ph type="ctrTitle"/>
          </p:nvPr>
        </p:nvSpPr>
        <p:spPr/>
        <p:txBody>
          <a:bodyPr/>
          <a:lstStyle/>
          <a:p>
            <a:r>
              <a:rPr lang="en-US" dirty="0"/>
              <a:t>Custom Reports</a:t>
            </a:r>
          </a:p>
        </p:txBody>
      </p:sp>
      <p:sp>
        <p:nvSpPr>
          <p:cNvPr id="8" name="TextBox 7">
            <a:extLst>
              <a:ext uri="{FF2B5EF4-FFF2-40B4-BE49-F238E27FC236}">
                <a16:creationId xmlns:a16="http://schemas.microsoft.com/office/drawing/2014/main" id="{76629FCF-7B9E-4FA6-BC2A-081CB934902A}"/>
              </a:ext>
            </a:extLst>
          </p:cNvPr>
          <p:cNvSpPr txBox="1"/>
          <p:nvPr/>
        </p:nvSpPr>
        <p:spPr>
          <a:xfrm>
            <a:off x="741071" y="1224230"/>
            <a:ext cx="5372100" cy="1938992"/>
          </a:xfrm>
          <a:prstGeom prst="rect">
            <a:avLst/>
          </a:prstGeom>
          <a:noFill/>
        </p:spPr>
        <p:txBody>
          <a:bodyPr wrap="square" rtlCol="0">
            <a:spAutoFit/>
          </a:bodyPr>
          <a:lstStyle/>
          <a:p>
            <a:r>
              <a:rPr lang="en-US" sz="1200" dirty="0"/>
              <a:t>The </a:t>
            </a:r>
            <a:r>
              <a:rPr lang="en-US" sz="1200" b="1" dirty="0"/>
              <a:t>Profit &amp; Loss </a:t>
            </a:r>
            <a:r>
              <a:rPr lang="en-US" sz="1200" dirty="0"/>
              <a:t>provides vital information about the health of a business. It answers such questions as, “Are we hitting sales growth targets? Is our Gross Profit enough to pay all costs? Did we hit our Net Income before Taxes goals? How does our profit margin compare to industry standards?” Never underestimate the power of this report; it tells the story of your business and provides guidance as to which areas need focus.</a:t>
            </a:r>
          </a:p>
          <a:p>
            <a:endParaRPr lang="en-US" sz="1200" dirty="0"/>
          </a:p>
          <a:p>
            <a:r>
              <a:rPr lang="en-US" sz="1200" dirty="0"/>
              <a:t>Every category or line item is a percentage of total income.</a:t>
            </a:r>
          </a:p>
          <a:p>
            <a:endParaRPr lang="en-US" sz="1200" dirty="0"/>
          </a:p>
          <a:p>
            <a:r>
              <a:rPr lang="en-US" sz="1200" dirty="0"/>
              <a:t>Use the </a:t>
            </a:r>
            <a:r>
              <a:rPr lang="en-US" sz="1200" b="1" dirty="0"/>
              <a:t>Collapse</a:t>
            </a:r>
            <a:r>
              <a:rPr lang="en-US" sz="1200" dirty="0"/>
              <a:t> feature to hide or unhide subaccounts when customizing reports.</a:t>
            </a:r>
          </a:p>
        </p:txBody>
      </p:sp>
    </p:spTree>
    <p:extLst>
      <p:ext uri="{BB962C8B-B14F-4D97-AF65-F5344CB8AC3E}">
        <p14:creationId xmlns:p14="http://schemas.microsoft.com/office/powerpoint/2010/main" val="2334331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D0E63A9-CCE7-4347-BB06-CA5789EB8B9F}"/>
              </a:ext>
            </a:extLst>
          </p:cNvPr>
          <p:cNvSpPr>
            <a:spLocks noGrp="1"/>
          </p:cNvSpPr>
          <p:nvPr>
            <p:ph type="subTitle" idx="1"/>
          </p:nvPr>
        </p:nvSpPr>
        <p:spPr/>
        <p:txBody>
          <a:bodyPr/>
          <a:lstStyle/>
          <a:p>
            <a:r>
              <a:rPr lang="en-US" dirty="0"/>
              <a:t>When we click on totals, we can drill down to view detailed information about each category. It looks like we will need to address the Ask My Accountant category before tax time. It also appears guaranteed payments are 36.92% of total revenue, which means the owners are making enough to pay themselves each month after overhead is covered.</a:t>
            </a:r>
          </a:p>
        </p:txBody>
      </p:sp>
      <p:sp>
        <p:nvSpPr>
          <p:cNvPr id="3" name="Slide Number Placeholder 2">
            <a:extLst>
              <a:ext uri="{FF2B5EF4-FFF2-40B4-BE49-F238E27FC236}">
                <a16:creationId xmlns:a16="http://schemas.microsoft.com/office/drawing/2014/main" id="{5843E6D8-CD1A-4A2C-B78C-5A788B36B8C6}"/>
              </a:ext>
            </a:extLst>
          </p:cNvPr>
          <p:cNvSpPr>
            <a:spLocks noGrp="1"/>
          </p:cNvSpPr>
          <p:nvPr>
            <p:ph type="sldNum" sz="quarter" idx="12"/>
          </p:nvPr>
        </p:nvSpPr>
        <p:spPr/>
        <p:txBody>
          <a:bodyPr/>
          <a:lstStyle/>
          <a:p>
            <a:fld id="{492D2D2F-A490-4C0D-96A3-87DCC3196164}" type="slidenum">
              <a:rPr lang="en-US" smtClean="0"/>
              <a:pPr/>
              <a:t>112</a:t>
            </a:fld>
            <a:endParaRPr lang="en-US" dirty="0"/>
          </a:p>
        </p:txBody>
      </p:sp>
      <p:sp>
        <p:nvSpPr>
          <p:cNvPr id="4" name="Title 3">
            <a:extLst>
              <a:ext uri="{FF2B5EF4-FFF2-40B4-BE49-F238E27FC236}">
                <a16:creationId xmlns:a16="http://schemas.microsoft.com/office/drawing/2014/main" id="{84786E3F-ED90-4CF2-BF36-4D6B42718B5B}"/>
              </a:ext>
            </a:extLst>
          </p:cNvPr>
          <p:cNvSpPr>
            <a:spLocks noGrp="1"/>
          </p:cNvSpPr>
          <p:nvPr>
            <p:ph type="ctrTitle"/>
          </p:nvPr>
        </p:nvSpPr>
        <p:spPr/>
        <p:txBody>
          <a:bodyPr/>
          <a:lstStyle/>
          <a:p>
            <a:r>
              <a:rPr lang="en-US" dirty="0"/>
              <a:t>Custom Reports</a:t>
            </a:r>
          </a:p>
        </p:txBody>
      </p:sp>
      <p:pic>
        <p:nvPicPr>
          <p:cNvPr id="6" name="Picture 5">
            <a:extLst>
              <a:ext uri="{FF2B5EF4-FFF2-40B4-BE49-F238E27FC236}">
                <a16:creationId xmlns:a16="http://schemas.microsoft.com/office/drawing/2014/main" id="{0A10C8B1-2C7B-4756-B48F-A7A5C35ACF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62604" y="2782837"/>
            <a:ext cx="4332789" cy="5132438"/>
          </a:xfrm>
          <a:prstGeom prst="rect">
            <a:avLst/>
          </a:prstGeom>
        </p:spPr>
      </p:pic>
    </p:spTree>
    <p:extLst>
      <p:ext uri="{BB962C8B-B14F-4D97-AF65-F5344CB8AC3E}">
        <p14:creationId xmlns:p14="http://schemas.microsoft.com/office/powerpoint/2010/main" val="166432388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Fraud prevention is a growing topic</a:t>
            </a:r>
            <a:r>
              <a:rPr lang="en-US" dirty="0"/>
              <a:t> and unfortunately m</a:t>
            </a:r>
            <a:r>
              <a:rPr lang="en-US" dirty="0">
                <a:solidFill>
                  <a:schemeClr val="tx1"/>
                </a:solidFill>
              </a:rPr>
              <a:t>any business owners have experienced this firsthand. Implementing fraud prevention policies, processes, and procedures can help detect and prevent fraudulent activity.   </a:t>
            </a:r>
          </a:p>
          <a:p>
            <a:endParaRPr lang="en-US" dirty="0">
              <a:solidFill>
                <a:schemeClr val="tx1"/>
              </a:solidFill>
            </a:endParaRPr>
          </a:p>
          <a:p>
            <a:endParaRPr lang="en-US" dirty="0">
              <a:solidFill>
                <a:schemeClr val="tx1"/>
              </a:solidFill>
            </a:endParaRPr>
          </a:p>
          <a:p>
            <a:r>
              <a:rPr lang="en-US" sz="1400" b="1" dirty="0">
                <a:solidFill>
                  <a:schemeClr val="tx1"/>
                </a:solidFill>
              </a:rPr>
              <a:t>Biz Q&amp;A:  </a:t>
            </a:r>
          </a:p>
          <a:p>
            <a:pPr marL="628650" lvl="1" indent="-171450" algn="l">
              <a:buFont typeface="Arial" panose="020B0604020202020204" pitchFamily="34" charset="0"/>
              <a:buChar char="•"/>
            </a:pPr>
            <a:r>
              <a:rPr lang="en-US" sz="1200" i="1" kern="0" dirty="0">
                <a:solidFill>
                  <a:schemeClr val="tx1"/>
                </a:solidFill>
              </a:rPr>
              <a:t>How do you prevent fraud from occurring in a business?</a:t>
            </a:r>
          </a:p>
          <a:p>
            <a:pPr marL="628650" lvl="1" indent="-171450" algn="l">
              <a:buFont typeface="Arial" panose="020B0604020202020204" pitchFamily="34" charset="0"/>
              <a:buChar char="•"/>
            </a:pPr>
            <a:r>
              <a:rPr lang="en-US" sz="1200" i="1" kern="0" dirty="0">
                <a:solidFill>
                  <a:schemeClr val="tx1"/>
                </a:solidFill>
              </a:rPr>
              <a:t>How do you identify areas where the likelihood of fraud is the greatest? </a:t>
            </a:r>
          </a:p>
          <a:p>
            <a:pPr marL="628650" lvl="1" indent="-171450" algn="l">
              <a:buFont typeface="Arial" panose="020B0604020202020204" pitchFamily="34" charset="0"/>
              <a:buChar char="•"/>
            </a:pPr>
            <a:r>
              <a:rPr lang="en-US" sz="1200" i="1" kern="0" dirty="0">
                <a:solidFill>
                  <a:schemeClr val="tx1"/>
                </a:solidFill>
              </a:rPr>
              <a:t>How do you protect your business assets and cash? </a:t>
            </a:r>
          </a:p>
          <a:p>
            <a:pPr marL="628650" lvl="1" indent="-171450" algn="l">
              <a:buFont typeface="Arial" panose="020B0604020202020204" pitchFamily="34" charset="0"/>
              <a:buChar char="•"/>
            </a:pPr>
            <a:r>
              <a:rPr lang="en-US" sz="1200" i="1" kern="0" dirty="0">
                <a:solidFill>
                  <a:schemeClr val="tx1"/>
                </a:solidFill>
              </a:rPr>
              <a:t>Did you know that businesses with strong internal controls in place have more accurate financial statements? </a:t>
            </a:r>
            <a:r>
              <a:rPr lang="en-US" sz="1200" i="1" dirty="0">
                <a:solidFill>
                  <a:schemeClr val="tx1"/>
                </a:solidFill>
              </a:rPr>
              <a:t> </a:t>
            </a:r>
          </a:p>
          <a:p>
            <a:pPr algn="ctr"/>
            <a:endParaRPr lang="en-US" dirty="0">
              <a:solidFill>
                <a:schemeClr val="tx1"/>
              </a:solidFill>
            </a:endParaRPr>
          </a:p>
          <a:p>
            <a:pPr algn="ctr"/>
            <a:endParaRPr lang="en-US" dirty="0">
              <a:solidFill>
                <a:schemeClr val="tx1"/>
              </a:solidFill>
            </a:endParaRPr>
          </a:p>
          <a:p>
            <a:r>
              <a:rPr lang="en-US" sz="1400" b="1" dirty="0">
                <a:solidFill>
                  <a:schemeClr val="tx1"/>
                </a:solidFill>
              </a:rPr>
              <a:t>Important Fact: </a:t>
            </a:r>
          </a:p>
          <a:p>
            <a:r>
              <a:rPr lang="en-US" b="1" i="1" dirty="0">
                <a:solidFill>
                  <a:schemeClr val="tx1"/>
                </a:solidFill>
              </a:rPr>
              <a:t>According to the Association of Certified Fraud Examiners, the average business will lose approximately 7% of revenues due to employee theft. Small businesses have a 38% greater amount of fraud than larger companies.</a:t>
            </a:r>
          </a:p>
          <a:p>
            <a:pPr algn="ctr"/>
            <a:endParaRPr lang="en-US" b="1" i="1" kern="0" dirty="0">
              <a:solidFill>
                <a:schemeClr val="tx1"/>
              </a:solidFill>
            </a:endParaRP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113</a:t>
            </a:fld>
            <a:endParaRPr lang="en-US" dirty="0"/>
          </a:p>
        </p:txBody>
      </p:sp>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406977751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362075"/>
            <a:ext cx="5867400" cy="7162800"/>
          </a:xfrm>
        </p:spPr>
        <p:txBody>
          <a:bodyPr>
            <a:normAutofit/>
          </a:bodyPr>
          <a:lstStyle/>
          <a:p>
            <a:r>
              <a:rPr lang="en-US" sz="1400" b="1" dirty="0">
                <a:solidFill>
                  <a:schemeClr val="tx1"/>
                </a:solidFill>
              </a:rPr>
              <a:t>Audit Log</a:t>
            </a:r>
          </a:p>
          <a:p>
            <a:r>
              <a:rPr lang="en-US" dirty="0">
                <a:solidFill>
                  <a:schemeClr val="tx1"/>
                </a:solidFill>
              </a:rPr>
              <a:t>The Audit Log Report is a good way to view activity by user. This is a great training tool used to enforce accurate data entry. The Audit Log is also a way to detect fraudulent activity. </a:t>
            </a:r>
          </a:p>
          <a:p>
            <a:r>
              <a:rPr lang="en-US" dirty="0">
                <a:solidFill>
                  <a:schemeClr val="tx1"/>
                </a:solidFill>
              </a:rPr>
              <a:t>Click </a:t>
            </a:r>
            <a:r>
              <a:rPr lang="en-US" b="1" dirty="0">
                <a:solidFill>
                  <a:schemeClr val="tx1"/>
                </a:solidFill>
              </a:rPr>
              <a:t>Reports -&gt; All -&gt; Scroll to Business Overview -&gt; Audit Log.</a:t>
            </a:r>
          </a:p>
          <a:p>
            <a:r>
              <a:rPr lang="en-US" b="1" dirty="0">
                <a:solidFill>
                  <a:schemeClr val="tx1"/>
                </a:solidFill>
              </a:rPr>
              <a:t> </a:t>
            </a:r>
          </a:p>
          <a:p>
            <a:endParaRPr lang="en-US" sz="1400" dirty="0">
              <a:solidFill>
                <a:schemeClr val="tx1"/>
              </a:solidFill>
            </a:endParaRPr>
          </a:p>
          <a:p>
            <a:endParaRPr lang="en-US" sz="1400" b="1" dirty="0">
              <a:solidFill>
                <a:schemeClr val="tx1"/>
              </a:solidFill>
            </a:endParaRPr>
          </a:p>
          <a:p>
            <a:endParaRPr lang="en-US" sz="1400" b="1" dirty="0"/>
          </a:p>
          <a:p>
            <a:endParaRPr lang="en-US" sz="1400" b="1" dirty="0">
              <a:solidFill>
                <a:schemeClr val="tx1"/>
              </a:solidFill>
            </a:endParaRPr>
          </a:p>
          <a:p>
            <a:endParaRPr lang="en-US" sz="1400" b="1" dirty="0">
              <a:solidFill>
                <a:schemeClr val="tx1"/>
              </a:solidFill>
            </a:endParaRPr>
          </a:p>
          <a:p>
            <a:endParaRPr lang="en-US" sz="1400" b="1" dirty="0"/>
          </a:p>
          <a:p>
            <a:endParaRPr lang="en-US" sz="1400" b="1" dirty="0">
              <a:solidFill>
                <a:schemeClr val="tx1"/>
              </a:solidFill>
            </a:endParaRPr>
          </a:p>
          <a:p>
            <a:endParaRPr lang="en-US" dirty="0"/>
          </a:p>
          <a:p>
            <a:r>
              <a:rPr lang="en-US" dirty="0"/>
              <a:t>Notice the filter criteria is set for a specific user and the historical data indicates when he logged in and out, as well as specific transactions that were edited by Craig Carlson.</a:t>
            </a:r>
          </a:p>
          <a:p>
            <a:r>
              <a:rPr lang="en-US" dirty="0"/>
              <a:t>Click the </a:t>
            </a:r>
            <a:r>
              <a:rPr lang="en-US" b="1" dirty="0"/>
              <a:t>Gear</a:t>
            </a:r>
            <a:r>
              <a:rPr lang="en-US" dirty="0"/>
              <a:t> icon to select columns to view.</a:t>
            </a:r>
          </a:p>
          <a:p>
            <a:r>
              <a:rPr lang="en-US" dirty="0"/>
              <a:t>Click </a:t>
            </a:r>
            <a:r>
              <a:rPr lang="en-US" b="1" dirty="0"/>
              <a:t>View</a:t>
            </a:r>
            <a:r>
              <a:rPr lang="en-US" dirty="0"/>
              <a:t> to see details for a specific transaction.</a:t>
            </a:r>
            <a:endParaRPr lang="en-US" b="1" dirty="0"/>
          </a:p>
          <a:p>
            <a:endParaRPr lang="en-US" sz="14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114</a:t>
            </a:fld>
            <a:endParaRPr lang="en-US" dirty="0"/>
          </a:p>
        </p:txBody>
      </p:sp>
      <p:sp>
        <p:nvSpPr>
          <p:cNvPr id="6" name="Rectangle 5"/>
          <p:cNvSpPr/>
          <p:nvPr/>
        </p:nvSpPr>
        <p:spPr>
          <a:xfrm>
            <a:off x="630819" y="4399758"/>
            <a:ext cx="2002154" cy="646331"/>
          </a:xfrm>
          <a:prstGeom prst="rect">
            <a:avLst/>
          </a:prstGeom>
        </p:spPr>
        <p:txBody>
          <a:bodyPr wrap="square">
            <a:spAutoFit/>
          </a:bodyPr>
          <a:lstStyle/>
          <a:p>
            <a:r>
              <a:rPr lang="en-US" sz="1200" dirty="0"/>
              <a:t>Click the </a:t>
            </a:r>
            <a:r>
              <a:rPr lang="en-US" sz="1200" b="1" dirty="0"/>
              <a:t>Filter </a:t>
            </a:r>
            <a:r>
              <a:rPr lang="en-US" sz="1200" dirty="0"/>
              <a:t>button to search historical transactions by </a:t>
            </a:r>
            <a:r>
              <a:rPr lang="en-US" sz="1200" b="1" dirty="0"/>
              <a:t>Users, Dates, </a:t>
            </a:r>
            <a:r>
              <a:rPr lang="en-US" sz="1200" dirty="0"/>
              <a:t>or </a:t>
            </a:r>
            <a:r>
              <a:rPr lang="en-US" sz="1200" b="1" dirty="0"/>
              <a:t>Events</a:t>
            </a:r>
            <a:r>
              <a:rPr lang="en-US" sz="1200" dirty="0"/>
              <a:t>.</a:t>
            </a:r>
          </a:p>
        </p:txBody>
      </p:sp>
      <p:pic>
        <p:nvPicPr>
          <p:cNvPr id="9" name="Picture 8">
            <a:extLst>
              <a:ext uri="{FF2B5EF4-FFF2-40B4-BE49-F238E27FC236}">
                <a16:creationId xmlns:a16="http://schemas.microsoft.com/office/drawing/2014/main" id="{CADE13E9-CB24-43B1-BC57-04851ACEDD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44" y="2839152"/>
            <a:ext cx="2057400" cy="1076361"/>
          </a:xfrm>
          <a:prstGeom prst="rect">
            <a:avLst/>
          </a:prstGeom>
        </p:spPr>
      </p:pic>
      <p:pic>
        <p:nvPicPr>
          <p:cNvPr id="10" name="Picture 9">
            <a:extLst>
              <a:ext uri="{FF2B5EF4-FFF2-40B4-BE49-F238E27FC236}">
                <a16:creationId xmlns:a16="http://schemas.microsoft.com/office/drawing/2014/main" id="{0D31B685-6D82-4EEB-B53D-C0392FEA57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28999" y="2839152"/>
            <a:ext cx="2303943" cy="2743200"/>
          </a:xfrm>
          <a:prstGeom prst="rect">
            <a:avLst/>
          </a:prstGeom>
        </p:spPr>
      </p:pic>
      <p:sp>
        <p:nvSpPr>
          <p:cNvPr id="7" name="Title 6"/>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CC1D81BB-A5D3-4E7B-80DB-6FC7B5DBF63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1499" y="7107471"/>
            <a:ext cx="5715000" cy="1106351"/>
          </a:xfrm>
          <a:prstGeom prst="rect">
            <a:avLst/>
          </a:prstGeom>
        </p:spPr>
      </p:pic>
    </p:spTree>
    <p:extLst>
      <p:ext uri="{BB962C8B-B14F-4D97-AF65-F5344CB8AC3E}">
        <p14:creationId xmlns:p14="http://schemas.microsoft.com/office/powerpoint/2010/main" val="139236425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Ask My Accountant</a:t>
            </a:r>
          </a:p>
          <a:p>
            <a:r>
              <a:rPr lang="en-US" dirty="0">
                <a:solidFill>
                  <a:schemeClr val="tx1"/>
                </a:solidFill>
              </a:rPr>
              <a:t>This report can be a very helpful tool. It is used to post transactions when the user is not sure which category to use. The </a:t>
            </a:r>
            <a:r>
              <a:rPr lang="en-US" b="1" dirty="0">
                <a:solidFill>
                  <a:schemeClr val="tx1"/>
                </a:solidFill>
              </a:rPr>
              <a:t>Memo</a:t>
            </a:r>
            <a:r>
              <a:rPr lang="en-US" dirty="0">
                <a:solidFill>
                  <a:schemeClr val="tx1"/>
                </a:solidFill>
              </a:rPr>
              <a:t> field allows the user to post notes and questions for their Accountant. It can be a great way to train a new bookkeeper or business owner.</a:t>
            </a:r>
          </a:p>
          <a:p>
            <a:r>
              <a:rPr lang="en-US" dirty="0">
                <a:solidFill>
                  <a:schemeClr val="tx1"/>
                </a:solidFill>
              </a:rPr>
              <a:t>Click on </a:t>
            </a:r>
            <a:r>
              <a:rPr lang="en-US" b="1" dirty="0">
                <a:solidFill>
                  <a:schemeClr val="tx1"/>
                </a:solidFill>
              </a:rPr>
              <a:t>Accounting</a:t>
            </a:r>
            <a:r>
              <a:rPr lang="en-US" dirty="0">
                <a:solidFill>
                  <a:schemeClr val="tx1"/>
                </a:solidFill>
              </a:rPr>
              <a:t> in </a:t>
            </a:r>
            <a:r>
              <a:rPr lang="en-US" b="1" dirty="0">
                <a:solidFill>
                  <a:schemeClr val="tx1"/>
                </a:solidFill>
              </a:rPr>
              <a:t>the Left Navigation Bar -&gt; Chart of Accounts tab. </a:t>
            </a:r>
            <a:r>
              <a:rPr lang="en-US" dirty="0">
                <a:solidFill>
                  <a:schemeClr val="tx1"/>
                </a:solidFill>
              </a:rPr>
              <a:t>Locate </a:t>
            </a:r>
            <a:r>
              <a:rPr lang="en-US" b="1" dirty="0">
                <a:solidFill>
                  <a:schemeClr val="tx1"/>
                </a:solidFill>
              </a:rPr>
              <a:t>Ask My Accountant</a:t>
            </a:r>
            <a:r>
              <a:rPr lang="en-US" dirty="0">
                <a:solidFill>
                  <a:schemeClr val="tx1"/>
                </a:solidFill>
              </a:rPr>
              <a:t> in other expense type, then click </a:t>
            </a:r>
            <a:r>
              <a:rPr lang="en-US" b="1" dirty="0">
                <a:solidFill>
                  <a:schemeClr val="tx1"/>
                </a:solidFill>
              </a:rPr>
              <a:t>Run report.</a:t>
            </a:r>
          </a:p>
          <a:p>
            <a:endParaRPr lang="en-US" b="1" dirty="0">
              <a:solidFill>
                <a:schemeClr val="tx1"/>
              </a:solidFill>
            </a:endParaRPr>
          </a:p>
          <a:p>
            <a:endParaRPr lang="en-US" b="1" dirty="0">
              <a:solidFill>
                <a:schemeClr val="tx1"/>
              </a:solidFill>
            </a:endParaRPr>
          </a:p>
          <a:p>
            <a:r>
              <a:rPr lang="en-US" dirty="0">
                <a:solidFill>
                  <a:schemeClr val="tx1"/>
                </a:solidFill>
              </a:rPr>
              <a:t>Click </a:t>
            </a:r>
            <a:r>
              <a:rPr lang="en-US" b="1" dirty="0">
                <a:solidFill>
                  <a:schemeClr val="tx1"/>
                </a:solidFill>
              </a:rPr>
              <a:t>Customize -&gt; Header/Footer </a:t>
            </a:r>
            <a:r>
              <a:rPr lang="en-US" dirty="0">
                <a:solidFill>
                  <a:schemeClr val="tx1"/>
                </a:solidFill>
              </a:rPr>
              <a:t>to change the </a:t>
            </a:r>
            <a:r>
              <a:rPr lang="en-US" b="1" dirty="0">
                <a:solidFill>
                  <a:schemeClr val="tx1"/>
                </a:solidFill>
              </a:rPr>
              <a:t>Header</a:t>
            </a:r>
            <a:r>
              <a:rPr lang="en-US" dirty="0">
                <a:solidFill>
                  <a:schemeClr val="tx1"/>
                </a:solidFill>
              </a:rPr>
              <a:t> to </a:t>
            </a:r>
            <a:r>
              <a:rPr lang="en-US" b="1" dirty="0">
                <a:solidFill>
                  <a:schemeClr val="tx1"/>
                </a:solidFill>
              </a:rPr>
              <a:t>Ask My Accountant</a:t>
            </a:r>
            <a:r>
              <a:rPr lang="en-US" dirty="0">
                <a:solidFill>
                  <a:schemeClr val="tx1"/>
                </a:solidFill>
              </a:rPr>
              <a:t>.</a:t>
            </a:r>
          </a:p>
          <a:p>
            <a:r>
              <a:rPr lang="en-US" dirty="0">
                <a:solidFill>
                  <a:schemeClr val="tx1"/>
                </a:solidFill>
              </a:rPr>
              <a:t>Change the </a:t>
            </a:r>
            <a:r>
              <a:rPr lang="en-US" b="1" dirty="0">
                <a:solidFill>
                  <a:schemeClr val="tx1"/>
                </a:solidFill>
              </a:rPr>
              <a:t>Report Period </a:t>
            </a:r>
            <a:r>
              <a:rPr lang="en-US" dirty="0">
                <a:solidFill>
                  <a:schemeClr val="tx1"/>
                </a:solidFill>
              </a:rPr>
              <a:t>to </a:t>
            </a:r>
            <a:r>
              <a:rPr lang="en-US" b="1" dirty="0">
                <a:solidFill>
                  <a:schemeClr val="tx1"/>
                </a:solidFill>
              </a:rPr>
              <a:t>All Dates </a:t>
            </a:r>
            <a:r>
              <a:rPr lang="en-US" dirty="0">
                <a:solidFill>
                  <a:schemeClr val="tx1"/>
                </a:solidFill>
              </a:rPr>
              <a:t>then click </a:t>
            </a:r>
            <a:r>
              <a:rPr lang="en-US" b="1" dirty="0">
                <a:solidFill>
                  <a:schemeClr val="tx1"/>
                </a:solidFill>
              </a:rPr>
              <a:t>Run report.  </a:t>
            </a:r>
            <a:r>
              <a:rPr lang="en-US" dirty="0">
                <a:solidFill>
                  <a:schemeClr val="tx1"/>
                </a:solidFill>
              </a:rPr>
              <a:t>Remember click </a:t>
            </a:r>
            <a:r>
              <a:rPr lang="en-US" b="1" dirty="0">
                <a:solidFill>
                  <a:schemeClr val="tx1"/>
                </a:solidFill>
              </a:rPr>
              <a:t>Save. Customization </a:t>
            </a:r>
            <a:r>
              <a:rPr lang="en-US" dirty="0">
                <a:solidFill>
                  <a:schemeClr val="tx1"/>
                </a:solidFill>
              </a:rPr>
              <a:t>to save your report in </a:t>
            </a:r>
            <a:r>
              <a:rPr lang="en-US" b="1" dirty="0">
                <a:solidFill>
                  <a:schemeClr val="tx1"/>
                </a:solidFill>
              </a:rPr>
              <a:t>Custom Reports.</a:t>
            </a:r>
          </a:p>
          <a:p>
            <a:r>
              <a:rPr lang="en-US" dirty="0">
                <a:solidFill>
                  <a:schemeClr val="tx1"/>
                </a:solidFill>
              </a:rPr>
              <a:t>Notice the Accountant’s response in the </a:t>
            </a:r>
            <a:r>
              <a:rPr lang="en-US" b="1" dirty="0">
                <a:solidFill>
                  <a:schemeClr val="tx1"/>
                </a:solidFill>
              </a:rPr>
              <a:t>Memo/Description</a:t>
            </a:r>
            <a:r>
              <a:rPr lang="en-US" dirty="0">
                <a:solidFill>
                  <a:schemeClr val="tx1"/>
                </a:solidFill>
              </a:rPr>
              <a:t> field to post the transaction to Fixed Assets/Computer Equipment.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solidFill>
                  <a:schemeClr val="tx1"/>
                </a:solidFill>
              </a:rPr>
              <a:t>Note: </a:t>
            </a:r>
            <a:r>
              <a:rPr lang="en-US" dirty="0">
                <a:solidFill>
                  <a:schemeClr val="tx1"/>
                </a:solidFill>
              </a:rPr>
              <a:t>It is important to clear up all transactions on this report before year end and especially before filing a tax return. This is a placeholder for transactions that need more information to post in the correct account or category.</a:t>
            </a:r>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342038"/>
            <a:ext cx="5715000" cy="27503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2350" y="5659713"/>
            <a:ext cx="5413297" cy="1265497"/>
          </a:xfrm>
          <a:prstGeom prst="rect">
            <a:avLst/>
          </a:prstGeom>
        </p:spPr>
      </p:pic>
      <p:sp>
        <p:nvSpPr>
          <p:cNvPr id="8" name="Title 7"/>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35875434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pPr marL="342900" lvl="0" indent="-342900">
              <a:lnSpc>
                <a:spcPct val="100000"/>
              </a:lnSpc>
              <a:buFont typeface="+mj-lt"/>
              <a:buAutoNum type="arabicPeriod"/>
            </a:pPr>
            <a:r>
              <a:rPr lang="en-US" b="1" dirty="0">
                <a:solidFill>
                  <a:schemeClr val="tx1"/>
                </a:solidFill>
              </a:rPr>
              <a:t>You have several reports you want to memorize and organize, where would you save them?</a:t>
            </a:r>
            <a:endParaRPr lang="en-US" dirty="0">
              <a:solidFill>
                <a:schemeClr val="tx1"/>
              </a:solidFill>
            </a:endParaRPr>
          </a:p>
          <a:p>
            <a:pPr marL="685800" lvl="1" indent="-228600" algn="l">
              <a:buFont typeface="+mj-lt"/>
              <a:buAutoNum type="alphaLcParenR"/>
            </a:pPr>
            <a:r>
              <a:rPr lang="en-US" sz="1200" dirty="0">
                <a:solidFill>
                  <a:schemeClr val="tx1"/>
                </a:solidFill>
              </a:rPr>
              <a:t>File-&gt;Reports-&gt;Memorized Reports-&gt;Create Group</a:t>
            </a:r>
          </a:p>
          <a:p>
            <a:pPr marL="685800" lvl="1" indent="-228600" algn="l">
              <a:buFont typeface="+mj-lt"/>
              <a:buAutoNum type="alphaLcParenR"/>
            </a:pPr>
            <a:r>
              <a:rPr lang="en-US" sz="1200" dirty="0">
                <a:solidFill>
                  <a:schemeClr val="tx1"/>
                </a:solidFill>
              </a:rPr>
              <a:t>Left Navigation Bar-&gt;Reports-&gt;Custom Reports</a:t>
            </a:r>
          </a:p>
          <a:p>
            <a:pPr marL="685800" lvl="1" indent="-228600" algn="l">
              <a:buFont typeface="+mj-lt"/>
              <a:buAutoNum type="alphaLcParenR"/>
            </a:pPr>
            <a:r>
              <a:rPr lang="en-US" sz="1200" dirty="0">
                <a:solidFill>
                  <a:schemeClr val="tx1"/>
                </a:solidFill>
              </a:rPr>
              <a:t>Left Navigation Bar-&gt;Reports-&gt;Management Reports</a:t>
            </a:r>
          </a:p>
          <a:p>
            <a:pPr marL="685800" lvl="1" indent="-228600" algn="l">
              <a:buFont typeface="+mj-lt"/>
              <a:buAutoNum type="alphaLcParenR"/>
            </a:pPr>
            <a:r>
              <a:rPr lang="en-US" sz="1200" dirty="0">
                <a:solidFill>
                  <a:schemeClr val="tx1"/>
                </a:solidFill>
              </a:rPr>
              <a:t>Report Center-&gt;Create New Report Group</a:t>
            </a:r>
          </a:p>
          <a:p>
            <a:pPr lvl="1" algn="l"/>
            <a:endParaRPr lang="en-US" sz="1200" dirty="0">
              <a:solidFill>
                <a:schemeClr val="tx1"/>
              </a:solidFill>
            </a:endParaRPr>
          </a:p>
          <a:p>
            <a:pPr marL="342900" indent="-342900">
              <a:lnSpc>
                <a:spcPct val="100000"/>
              </a:lnSpc>
              <a:buFont typeface="+mj-lt"/>
              <a:buAutoNum type="arabicPeriod"/>
            </a:pPr>
            <a:r>
              <a:rPr lang="en-US" b="1" dirty="0"/>
              <a:t>Which report would you view to determine how much your business owes?</a:t>
            </a:r>
          </a:p>
          <a:p>
            <a:pPr marL="685800" lvl="1" indent="-228600" algn="l">
              <a:buFont typeface="+mj-lt"/>
              <a:buAutoNum type="alphaLcParenR"/>
            </a:pPr>
            <a:r>
              <a:rPr lang="en-US" sz="1200" dirty="0">
                <a:solidFill>
                  <a:schemeClr val="tx1"/>
                </a:solidFill>
              </a:rPr>
              <a:t>Profit &amp; Loss</a:t>
            </a:r>
          </a:p>
          <a:p>
            <a:pPr marL="685800" lvl="1" indent="-228600" algn="l">
              <a:buFont typeface="+mj-lt"/>
              <a:buAutoNum type="alphaLcParenR"/>
            </a:pPr>
            <a:r>
              <a:rPr lang="en-US" sz="1200" dirty="0">
                <a:solidFill>
                  <a:schemeClr val="tx1"/>
                </a:solidFill>
              </a:rPr>
              <a:t>Cash Flow Statement</a:t>
            </a:r>
          </a:p>
          <a:p>
            <a:pPr marL="685800" lvl="1" indent="-228600" algn="l">
              <a:buFont typeface="+mj-lt"/>
              <a:buAutoNum type="alphaLcParenR"/>
            </a:pPr>
            <a:r>
              <a:rPr lang="en-US" sz="1200" dirty="0">
                <a:solidFill>
                  <a:schemeClr val="tx1"/>
                </a:solidFill>
              </a:rPr>
              <a:t>Balance Sheet</a:t>
            </a:r>
          </a:p>
          <a:p>
            <a:pPr marL="685800" lvl="1" indent="-228600" algn="l">
              <a:buFont typeface="+mj-lt"/>
              <a:buAutoNum type="alphaLcParenR"/>
            </a:pPr>
            <a:r>
              <a:rPr lang="en-US" sz="1200" dirty="0">
                <a:solidFill>
                  <a:schemeClr val="tx1"/>
                </a:solidFill>
              </a:rPr>
              <a:t>Audit Log</a:t>
            </a:r>
          </a:p>
          <a:p>
            <a:pPr lvl="1" algn="l"/>
            <a:endParaRPr lang="en-US" sz="1200" dirty="0">
              <a:solidFill>
                <a:schemeClr val="tx1"/>
              </a:solidFill>
            </a:endParaRPr>
          </a:p>
          <a:p>
            <a:pPr marL="347472" indent="-347472">
              <a:lnSpc>
                <a:spcPct val="100000"/>
              </a:lnSpc>
              <a:spcBef>
                <a:spcPts val="288"/>
              </a:spcBef>
              <a:buFont typeface="+mj-lt"/>
              <a:buAutoNum type="arabicPeriod"/>
            </a:pPr>
            <a:r>
              <a:rPr lang="en-US" b="1" dirty="0"/>
              <a:t>Which report tells you how profitable your business is?</a:t>
            </a:r>
          </a:p>
          <a:p>
            <a:pPr marL="685800" lvl="1" indent="-228600" algn="l">
              <a:buFont typeface="+mj-lt"/>
              <a:buAutoNum type="alphaLcParenR"/>
            </a:pPr>
            <a:r>
              <a:rPr lang="en-US" sz="1200" dirty="0">
                <a:solidFill>
                  <a:schemeClr val="tx1"/>
                </a:solidFill>
              </a:rPr>
              <a:t>Profit &amp; Loss</a:t>
            </a:r>
          </a:p>
          <a:p>
            <a:pPr marL="685800" lvl="1" indent="-228600" algn="l">
              <a:buFont typeface="+mj-lt"/>
              <a:buAutoNum type="alphaLcParenR"/>
            </a:pPr>
            <a:r>
              <a:rPr lang="en-US" sz="1200" dirty="0">
                <a:solidFill>
                  <a:schemeClr val="tx1"/>
                </a:solidFill>
              </a:rPr>
              <a:t>Cash Flow Statement</a:t>
            </a:r>
          </a:p>
          <a:p>
            <a:pPr marL="685800" lvl="1" indent="-228600" algn="l">
              <a:buFont typeface="+mj-lt"/>
              <a:buAutoNum type="alphaLcParenR"/>
            </a:pPr>
            <a:r>
              <a:rPr lang="en-US" sz="1200" dirty="0">
                <a:solidFill>
                  <a:schemeClr val="tx1"/>
                </a:solidFill>
              </a:rPr>
              <a:t>Balance Sheet</a:t>
            </a:r>
          </a:p>
          <a:p>
            <a:pPr marL="685800" lvl="1" indent="-228600" algn="l">
              <a:buFont typeface="+mj-lt"/>
              <a:buAutoNum type="alphaLcParenR"/>
            </a:pPr>
            <a:r>
              <a:rPr lang="en-US" sz="1200" dirty="0">
                <a:solidFill>
                  <a:schemeClr val="tx1"/>
                </a:solidFill>
              </a:rPr>
              <a:t>Audit Log</a:t>
            </a:r>
          </a:p>
          <a:p>
            <a:pPr lvl="1" algn="l"/>
            <a:endParaRPr lang="en-US" sz="1200" dirty="0">
              <a:solidFill>
                <a:schemeClr val="tx1"/>
              </a:solidFill>
            </a:endParaRPr>
          </a:p>
          <a:p>
            <a:pPr marL="342900" indent="-342900">
              <a:lnSpc>
                <a:spcPct val="100000"/>
              </a:lnSpc>
              <a:buFont typeface="+mj-lt"/>
              <a:buAutoNum type="arabicPeriod" startAt="4"/>
            </a:pPr>
            <a:r>
              <a:rPr lang="en-US" b="1" dirty="0"/>
              <a:t>One of your team members is entering information incorrectly, which report do you view to determine who it is?</a:t>
            </a:r>
          </a:p>
          <a:p>
            <a:pPr marL="685800" lvl="1" indent="-228600" algn="l">
              <a:buFont typeface="+mj-lt"/>
              <a:buAutoNum type="alphaLcParenR"/>
            </a:pPr>
            <a:r>
              <a:rPr lang="en-US" sz="1200" dirty="0">
                <a:solidFill>
                  <a:schemeClr val="tx1"/>
                </a:solidFill>
              </a:rPr>
              <a:t>General Ledger</a:t>
            </a:r>
          </a:p>
          <a:p>
            <a:pPr marL="685800" lvl="1" indent="-228600" algn="l">
              <a:buFont typeface="+mj-lt"/>
              <a:buAutoNum type="alphaLcParenR"/>
            </a:pPr>
            <a:r>
              <a:rPr lang="en-US" sz="1200" dirty="0">
                <a:solidFill>
                  <a:schemeClr val="tx1"/>
                </a:solidFill>
              </a:rPr>
              <a:t>Reconciliation</a:t>
            </a:r>
          </a:p>
          <a:p>
            <a:pPr marL="685800" lvl="1" indent="-228600" algn="l">
              <a:buFont typeface="+mj-lt"/>
              <a:buAutoNum type="alphaLcParenR"/>
            </a:pPr>
            <a:r>
              <a:rPr lang="en-US" sz="1200" dirty="0">
                <a:solidFill>
                  <a:schemeClr val="tx1"/>
                </a:solidFill>
              </a:rPr>
              <a:t>Trial Balance</a:t>
            </a:r>
          </a:p>
          <a:p>
            <a:pPr marL="685800" lvl="1" indent="-228600" algn="l">
              <a:buFont typeface="+mj-lt"/>
              <a:buAutoNum type="alphaLcParenR"/>
            </a:pPr>
            <a:r>
              <a:rPr lang="en-US" sz="1200" dirty="0">
                <a:solidFill>
                  <a:schemeClr val="tx1"/>
                </a:solidFill>
              </a:rPr>
              <a:t>Audit Log</a:t>
            </a:r>
          </a:p>
          <a:p>
            <a:pPr marL="228600" lvl="0" indent="-228600">
              <a:lnSpc>
                <a:spcPct val="100000"/>
              </a:lnSpc>
              <a:buAutoNum type="arabicPeriod" startAt="4"/>
            </a:pPr>
            <a:endParaRPr lang="en-US" b="1" dirty="0">
              <a:solidFill>
                <a:schemeClr val="tx1"/>
              </a:solidFill>
            </a:endParaRPr>
          </a:p>
          <a:p>
            <a:pPr marL="347472" indent="-347472">
              <a:lnSpc>
                <a:spcPct val="100000"/>
              </a:lnSpc>
              <a:buFont typeface="+mj-lt"/>
              <a:buAutoNum type="arabicPeriod" startAt="5"/>
            </a:pPr>
            <a:r>
              <a:rPr lang="en-US" b="1" dirty="0"/>
              <a:t>What category would do you use when you are uncertain where to post a transaction?</a:t>
            </a:r>
          </a:p>
          <a:p>
            <a:pPr marL="685800" lvl="1" indent="-228600" algn="l">
              <a:buFont typeface="+mj-lt"/>
              <a:buAutoNum type="alphaLcParenR"/>
            </a:pPr>
            <a:r>
              <a:rPr lang="en-US" sz="1200" dirty="0">
                <a:solidFill>
                  <a:schemeClr val="tx1"/>
                </a:solidFill>
              </a:rPr>
              <a:t>Retained Earnings</a:t>
            </a:r>
          </a:p>
          <a:p>
            <a:pPr marL="685800" lvl="1" indent="-228600" algn="l">
              <a:buFont typeface="+mj-lt"/>
              <a:buAutoNum type="alphaLcParenR"/>
            </a:pPr>
            <a:r>
              <a:rPr lang="en-US" sz="1200" dirty="0">
                <a:solidFill>
                  <a:schemeClr val="tx1"/>
                </a:solidFill>
              </a:rPr>
              <a:t>Office Expense</a:t>
            </a:r>
          </a:p>
          <a:p>
            <a:pPr marL="685800" lvl="1" indent="-228600" algn="l">
              <a:buFont typeface="+mj-lt"/>
              <a:buAutoNum type="alphaLcParenR"/>
            </a:pPr>
            <a:r>
              <a:rPr lang="en-US" sz="1200" dirty="0">
                <a:solidFill>
                  <a:schemeClr val="tx1"/>
                </a:solidFill>
              </a:rPr>
              <a:t>Ask My Accountant</a:t>
            </a:r>
          </a:p>
          <a:p>
            <a:pPr marL="685800" lvl="1" indent="-228600" algn="l">
              <a:buFont typeface="+mj-lt"/>
              <a:buAutoNum type="alphaLcParenR"/>
            </a:pPr>
            <a:r>
              <a:rPr lang="en-US" sz="1200" dirty="0">
                <a:solidFill>
                  <a:schemeClr val="tx1"/>
                </a:solidFill>
              </a:rPr>
              <a:t>Open Balance Equity</a:t>
            </a:r>
          </a:p>
          <a:p>
            <a:pPr lvl="1" algn="l"/>
            <a:endParaRPr lang="en-US" sz="1200" dirty="0">
              <a:solidFill>
                <a:schemeClr val="tx1"/>
              </a:solidFill>
            </a:endParaRPr>
          </a:p>
          <a:p>
            <a:pPr algn="just">
              <a:spcBef>
                <a:spcPct val="50000"/>
              </a:spcBef>
            </a:pPr>
            <a:endParaRPr lang="en-US" sz="1400" b="1" i="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116</a:t>
            </a:fld>
            <a:endParaRPr lang="en-US"/>
          </a:p>
        </p:txBody>
      </p:sp>
      <p:sp>
        <p:nvSpPr>
          <p:cNvPr id="2" name="Title 1"/>
          <p:cNvSpPr>
            <a:spLocks noGrp="1"/>
          </p:cNvSpPr>
          <p:nvPr>
            <p:ph type="ctrTitle"/>
          </p:nvPr>
        </p:nvSpPr>
        <p:spPr/>
        <p:txBody>
          <a:bodyPr/>
          <a:lstStyle/>
          <a:p>
            <a:r>
              <a:rPr lang="en-US">
                <a:cs typeface="Arial" pitchFamily="34" charset="0"/>
              </a:rPr>
              <a:t>Section 3 Practice Test</a:t>
            </a:r>
          </a:p>
        </p:txBody>
      </p:sp>
    </p:spTree>
    <p:extLst>
      <p:ext uri="{BB962C8B-B14F-4D97-AF65-F5344CB8AC3E}">
        <p14:creationId xmlns:p14="http://schemas.microsoft.com/office/powerpoint/2010/main" val="251521831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F646060-00A9-4617-80EC-A12888B66FC6}"/>
              </a:ext>
            </a:extLst>
          </p:cNvPr>
          <p:cNvSpPr>
            <a:spLocks noGrp="1"/>
          </p:cNvSpPr>
          <p:nvPr>
            <p:ph type="subTitle" idx="1"/>
          </p:nvPr>
        </p:nvSpPr>
        <p:spPr/>
        <p:txBody>
          <a:bodyPr vert="horz" lIns="91440" tIns="45720" rIns="91440" bIns="45720" rtlCol="0" anchor="t">
            <a:normAutofit/>
          </a:bodyPr>
          <a:lstStyle/>
          <a:p>
            <a:pPr algn="r">
              <a:lnSpc>
                <a:spcPct val="100000"/>
              </a:lnSpc>
              <a:spcBef>
                <a:spcPts val="0"/>
              </a:spcBef>
            </a:pPr>
            <a:endParaRPr lang="en-US">
              <a:solidFill>
                <a:schemeClr val="bg1">
                  <a:lumMod val="50000"/>
                </a:schemeClr>
              </a:solidFill>
            </a:endParaRPr>
          </a:p>
          <a:p>
            <a:pPr algn="r">
              <a:lnSpc>
                <a:spcPct val="100000"/>
              </a:lnSpc>
              <a:spcBef>
                <a:spcPts val="0"/>
              </a:spcBef>
            </a:pPr>
            <a:endParaRPr lang="en-US">
              <a:solidFill>
                <a:schemeClr val="bg1">
                  <a:lumMod val="50000"/>
                </a:schemeClr>
              </a:solidFill>
            </a:endParaRPr>
          </a:p>
          <a:p>
            <a:pPr algn="r">
              <a:lnSpc>
                <a:spcPct val="100000"/>
              </a:lnSpc>
              <a:spcBef>
                <a:spcPts val="0"/>
              </a:spcBef>
            </a:pPr>
            <a:endParaRPr lang="en-US">
              <a:solidFill>
                <a:schemeClr val="bg1">
                  <a:lumMod val="50000"/>
                </a:schemeClr>
              </a:solidFill>
            </a:endParaRPr>
          </a:p>
        </p:txBody>
      </p:sp>
      <p:sp>
        <p:nvSpPr>
          <p:cNvPr id="3" name="Slide Number Placeholder 2">
            <a:extLst>
              <a:ext uri="{FF2B5EF4-FFF2-40B4-BE49-F238E27FC236}">
                <a16:creationId xmlns:a16="http://schemas.microsoft.com/office/drawing/2014/main" id="{43F5E23E-9AE5-4240-ADDB-9856D7259E9F}"/>
              </a:ext>
            </a:extLst>
          </p:cNvPr>
          <p:cNvSpPr>
            <a:spLocks noGrp="1"/>
          </p:cNvSpPr>
          <p:nvPr>
            <p:ph type="sldNum" sz="quarter" idx="12"/>
          </p:nvPr>
        </p:nvSpPr>
        <p:spPr/>
        <p:txBody>
          <a:bodyPr/>
          <a:lstStyle/>
          <a:p>
            <a:fld id="{492D2D2F-A490-4C0D-96A3-87DCC3196164}" type="slidenum">
              <a:rPr lang="en-US" smtClean="0"/>
              <a:pPr/>
              <a:t>117</a:t>
            </a:fld>
            <a:endParaRPr lang="en-US"/>
          </a:p>
        </p:txBody>
      </p:sp>
      <p:sp>
        <p:nvSpPr>
          <p:cNvPr id="4" name="Title 3">
            <a:extLst>
              <a:ext uri="{FF2B5EF4-FFF2-40B4-BE49-F238E27FC236}">
                <a16:creationId xmlns:a16="http://schemas.microsoft.com/office/drawing/2014/main" id="{A9286B74-6180-42D6-8C20-D7C32D153C87}"/>
              </a:ext>
            </a:extLst>
          </p:cNvPr>
          <p:cNvSpPr>
            <a:spLocks noGrp="1"/>
          </p:cNvSpPr>
          <p:nvPr>
            <p:ph type="ctrTitle"/>
          </p:nvPr>
        </p:nvSpPr>
        <p:spPr/>
        <p:txBody>
          <a:bodyPr/>
          <a:lstStyle/>
          <a:p>
            <a:r>
              <a:rPr lang="en-US" dirty="0"/>
              <a:t>Section 3 Test Your Knowledge</a:t>
            </a:r>
          </a:p>
        </p:txBody>
      </p:sp>
      <p:sp>
        <p:nvSpPr>
          <p:cNvPr id="5" name="TextBox 4">
            <a:extLst>
              <a:ext uri="{FF2B5EF4-FFF2-40B4-BE49-F238E27FC236}">
                <a16:creationId xmlns:a16="http://schemas.microsoft.com/office/drawing/2014/main" id="{CF9DC2D0-313D-48D6-BFA9-BEE73BF01AAC}"/>
              </a:ext>
            </a:extLst>
          </p:cNvPr>
          <p:cNvSpPr txBox="1"/>
          <p:nvPr/>
        </p:nvSpPr>
        <p:spPr>
          <a:xfrm>
            <a:off x="682813" y="1370107"/>
            <a:ext cx="5656727" cy="56169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7472" indent="-347472">
              <a:lnSpc>
                <a:spcPct val="150000"/>
              </a:lnSpc>
              <a:spcBef>
                <a:spcPts val="288"/>
              </a:spcBef>
              <a:buFont typeface="+mj-lt"/>
              <a:buAutoNum type="arabicPeriod"/>
            </a:pPr>
            <a:r>
              <a:rPr lang="en-US" sz="1200" b="1" dirty="0">
                <a:ea typeface="+mn-lt"/>
                <a:cs typeface="+mn-lt"/>
              </a:rPr>
              <a:t>You want to customize and save several reports to make it easier for you to review each week. What do you do?</a:t>
            </a: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r>
              <a:rPr lang="en-US" sz="1200" b="1" dirty="0">
                <a:ea typeface="+mn-lt"/>
                <a:cs typeface="+mn-lt"/>
              </a:rPr>
              <a:t>Which report is the most overlooked by business owners?</a:t>
            </a: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r>
              <a:rPr lang="en-US" sz="1200" b="1" dirty="0">
                <a:ea typeface="+mn-lt"/>
                <a:cs typeface="+mn-lt"/>
              </a:rPr>
              <a:t>Which report tells us how profitable our company is?</a:t>
            </a:r>
          </a:p>
          <a:p>
            <a:pPr>
              <a:lnSpc>
                <a:spcPct val="150000"/>
              </a:lnSpc>
              <a:spcBef>
                <a:spcPts val="288"/>
              </a:spcBef>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startAt="4"/>
            </a:pPr>
            <a:r>
              <a:rPr lang="en-US" sz="1200" b="1" dirty="0">
                <a:ea typeface="+mn-lt"/>
                <a:cs typeface="+mn-lt"/>
              </a:rPr>
              <a:t>You suspect fraudulent activity; which report displays this information per user?</a:t>
            </a: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r>
              <a:rPr lang="en-US" sz="1200" b="1" dirty="0">
                <a:ea typeface="+mn-lt"/>
                <a:cs typeface="+mn-lt"/>
              </a:rPr>
              <a:t>You are entering transactions and are not sure what category from the Chart of Accounts to use. Which account category do you choose? </a:t>
            </a: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endParaRPr lang="en-US" sz="1200" b="1" dirty="0">
              <a:ea typeface="+mn-lt"/>
              <a:cs typeface="+mn-lt"/>
            </a:endParaRPr>
          </a:p>
          <a:p>
            <a:endParaRPr lang="en-US" dirty="0">
              <a:cs typeface="Arial"/>
            </a:endParaRPr>
          </a:p>
        </p:txBody>
      </p:sp>
    </p:spTree>
    <p:extLst>
      <p:ext uri="{BB962C8B-B14F-4D97-AF65-F5344CB8AC3E}">
        <p14:creationId xmlns:p14="http://schemas.microsoft.com/office/powerpoint/2010/main" val="184141238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BCD903B-C6E5-4F0C-92C4-954E12EA74D1}"/>
              </a:ext>
            </a:extLst>
          </p:cNvPr>
          <p:cNvSpPr>
            <a:spLocks noGrp="1"/>
          </p:cNvSpPr>
          <p:nvPr>
            <p:ph type="subTitle" idx="1"/>
          </p:nvPr>
        </p:nvSpPr>
        <p:spPr/>
        <p:txBody>
          <a:bodyPr/>
          <a:lstStyle/>
          <a:p>
            <a:pPr>
              <a:lnSpc>
                <a:spcPct val="100000"/>
              </a:lnSpc>
              <a:spcBef>
                <a:spcPts val="0"/>
              </a:spcBef>
            </a:pPr>
            <a:r>
              <a:rPr lang="en-US" dirty="0"/>
              <a:t>By now you understand the “Power of Reports” as you enter transactions that populate information using the Chart of Accounts. You can begin to create and save custom reports. The journal entry you created populated data in a report form. A Balance Sheet will allow you to review your work. Verify the balances for assets are correct.</a:t>
            </a:r>
          </a:p>
          <a:p>
            <a:pPr marL="228600" lvl="0" indent="-228600">
              <a:lnSpc>
                <a:spcPct val="100000"/>
              </a:lnSpc>
              <a:spcBef>
                <a:spcPts val="0"/>
              </a:spcBef>
              <a:buFont typeface="+mj-lt"/>
              <a:buAutoNum type="arabicPeriod"/>
            </a:pPr>
            <a:endParaRPr lang="en-US" b="1" dirty="0"/>
          </a:p>
          <a:p>
            <a:pPr marL="228600" lvl="0" indent="-228600">
              <a:lnSpc>
                <a:spcPct val="100000"/>
              </a:lnSpc>
              <a:spcBef>
                <a:spcPts val="0"/>
              </a:spcBef>
              <a:buFont typeface="+mj-lt"/>
              <a:buAutoNum type="arabicPeriod"/>
            </a:pPr>
            <a:endParaRPr lang="en-US" b="1" dirty="0"/>
          </a:p>
          <a:p>
            <a:pPr marL="228600" lvl="0" indent="-228600">
              <a:lnSpc>
                <a:spcPct val="100000"/>
              </a:lnSpc>
              <a:spcBef>
                <a:spcPts val="0"/>
              </a:spcBef>
              <a:buFont typeface="+mj-lt"/>
              <a:buAutoNum type="arabicPeriod"/>
            </a:pPr>
            <a:r>
              <a:rPr lang="en-US" b="1" dirty="0"/>
              <a:t>Review Video Links - </a:t>
            </a:r>
            <a:endParaRPr lang="en-US" sz="1100" dirty="0"/>
          </a:p>
          <a:p>
            <a:pPr marL="228600">
              <a:lnSpc>
                <a:spcPct val="100000"/>
              </a:lnSpc>
              <a:spcBef>
                <a:spcPts val="0"/>
              </a:spcBef>
            </a:pPr>
            <a:r>
              <a:rPr lang="en-US" b="1" dirty="0"/>
              <a:t>How to Customize Reports</a:t>
            </a:r>
            <a:endParaRPr lang="en-US" sz="1100" b="1" dirty="0"/>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https://quickbooks.intuit.com/tutorials/lessons/custom-reports/</a:t>
            </a:r>
            <a:endParaRPr lang="en-US" sz="1100" dirty="0">
              <a:solidFill>
                <a:srgbClr val="0000FF"/>
              </a:solidFill>
            </a:endParaRPr>
          </a:p>
          <a:p>
            <a:pPr marL="228600">
              <a:lnSpc>
                <a:spcPct val="100000"/>
              </a:lnSpc>
              <a:spcBef>
                <a:spcPts val="0"/>
              </a:spcBef>
            </a:pPr>
            <a:endParaRPr lang="en-US" b="1" dirty="0"/>
          </a:p>
          <a:p>
            <a:pPr marL="228600">
              <a:lnSpc>
                <a:spcPct val="100000"/>
              </a:lnSpc>
              <a:spcBef>
                <a:spcPts val="0"/>
              </a:spcBef>
            </a:pPr>
            <a:r>
              <a:rPr lang="en-US" b="1" dirty="0"/>
              <a:t>How to Save Customized Reports</a:t>
            </a:r>
            <a:endParaRPr lang="en-US" sz="1100" b="1" dirty="0"/>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https://quickbooks.intuit.com/learn-support/en-us/customize-reports/how-to-save-customized-reports/</a:t>
            </a:r>
            <a:endParaRPr lang="en-US" dirty="0">
              <a:solidFill>
                <a:srgbClr val="0000FF"/>
              </a:solidFill>
            </a:endParaRPr>
          </a:p>
          <a:p>
            <a:pPr marL="228600"/>
            <a:r>
              <a:rPr lang="en-US" b="1" dirty="0"/>
              <a:t> </a:t>
            </a:r>
            <a:endParaRPr lang="en-US" sz="1100" dirty="0"/>
          </a:p>
          <a:p>
            <a:pPr marL="228600" indent="-228600">
              <a:buFont typeface="+mj-lt"/>
              <a:buAutoNum type="arabicPeriod" startAt="2"/>
            </a:pPr>
            <a:r>
              <a:rPr lang="en-US" b="1" dirty="0"/>
              <a:t>Create and Save a custom Balance Sheet</a:t>
            </a:r>
            <a:r>
              <a:rPr lang="en-US" dirty="0"/>
              <a:t>. </a:t>
            </a:r>
          </a:p>
          <a:p>
            <a:pPr marL="228600"/>
            <a:r>
              <a:rPr lang="en-US" dirty="0"/>
              <a:t>If you need help! Refer to section 3 of this training and follow the screen shots.</a:t>
            </a:r>
          </a:p>
          <a:p>
            <a:endParaRPr lang="en-US" dirty="0"/>
          </a:p>
        </p:txBody>
      </p:sp>
      <p:sp>
        <p:nvSpPr>
          <p:cNvPr id="3" name="Slide Number Placeholder 2">
            <a:extLst>
              <a:ext uri="{FF2B5EF4-FFF2-40B4-BE49-F238E27FC236}">
                <a16:creationId xmlns:a16="http://schemas.microsoft.com/office/drawing/2014/main" id="{C6D09F1C-4E19-4C9A-AE90-E6AB798D189D}"/>
              </a:ext>
            </a:extLst>
          </p:cNvPr>
          <p:cNvSpPr>
            <a:spLocks noGrp="1"/>
          </p:cNvSpPr>
          <p:nvPr>
            <p:ph type="sldNum" sz="quarter" idx="12"/>
          </p:nvPr>
        </p:nvSpPr>
        <p:spPr/>
        <p:txBody>
          <a:bodyPr/>
          <a:lstStyle/>
          <a:p>
            <a:fld id="{492D2D2F-A490-4C0D-96A3-87DCC3196164}" type="slidenum">
              <a:rPr lang="en-US" smtClean="0"/>
              <a:pPr/>
              <a:t>118</a:t>
            </a:fld>
            <a:endParaRPr lang="en-US" dirty="0"/>
          </a:p>
        </p:txBody>
      </p:sp>
      <p:sp>
        <p:nvSpPr>
          <p:cNvPr id="4" name="Title 3">
            <a:extLst>
              <a:ext uri="{FF2B5EF4-FFF2-40B4-BE49-F238E27FC236}">
                <a16:creationId xmlns:a16="http://schemas.microsoft.com/office/drawing/2014/main" id="{49CC42FA-344F-4949-A80C-CE4ED964AAF2}"/>
              </a:ext>
            </a:extLst>
          </p:cNvPr>
          <p:cNvSpPr>
            <a:spLocks noGrp="1"/>
          </p:cNvSpPr>
          <p:nvPr>
            <p:ph type="ctrTitle"/>
          </p:nvPr>
        </p:nvSpPr>
        <p:spPr/>
        <p:txBody>
          <a:bodyPr/>
          <a:lstStyle/>
          <a:p>
            <a:r>
              <a:rPr lang="en-US" dirty="0"/>
              <a:t>Section 3 Case Study Activities</a:t>
            </a:r>
          </a:p>
        </p:txBody>
      </p:sp>
    </p:spTree>
    <p:extLst>
      <p:ext uri="{BB962C8B-B14F-4D97-AF65-F5344CB8AC3E}">
        <p14:creationId xmlns:p14="http://schemas.microsoft.com/office/powerpoint/2010/main" val="97482426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FBFC0E8-0A86-4EFB-95A7-AB65A35314E4}"/>
              </a:ext>
            </a:extLst>
          </p:cNvPr>
          <p:cNvSpPr>
            <a:spLocks noGrp="1"/>
          </p:cNvSpPr>
          <p:nvPr>
            <p:ph type="subTitle" idx="1"/>
          </p:nvPr>
        </p:nvSpPr>
        <p:spPr>
          <a:xfrm>
            <a:off x="533400" y="1295400"/>
            <a:ext cx="5943600" cy="7162800"/>
          </a:xfrm>
        </p:spPr>
        <p:txBody>
          <a:bodyPr/>
          <a:lstStyle/>
          <a:p>
            <a:r>
              <a:rPr lang="en-US" dirty="0"/>
              <a:t>Fantastic! You have just created a custom Balance Sheet. Notice the information displayed is directly related to the Journal Entry you previously entered. What does this report tell you about the company? Next, verify the Liabilities and Equity totals match your reports. Notice the negative net income in the equity section matches the net income on your Profit &amp; Loss.</a:t>
            </a:r>
          </a:p>
          <a:p>
            <a:endParaRPr lang="en-US" dirty="0">
              <a:highlight>
                <a:srgbClr val="FFFF00"/>
              </a:highlight>
            </a:endParaRPr>
          </a:p>
          <a:p>
            <a:pPr marL="228600" indent="-228600">
              <a:buFont typeface="+mj-lt"/>
              <a:buAutoNum type="arabicPeriod"/>
            </a:pPr>
            <a:endParaRPr lang="en-US" b="1" dirty="0"/>
          </a:p>
        </p:txBody>
      </p:sp>
      <p:sp>
        <p:nvSpPr>
          <p:cNvPr id="3" name="Slide Number Placeholder 2">
            <a:extLst>
              <a:ext uri="{FF2B5EF4-FFF2-40B4-BE49-F238E27FC236}">
                <a16:creationId xmlns:a16="http://schemas.microsoft.com/office/drawing/2014/main" id="{CD008009-6EAA-43A8-B50B-8CE7C55AC422}"/>
              </a:ext>
            </a:extLst>
          </p:cNvPr>
          <p:cNvSpPr>
            <a:spLocks noGrp="1"/>
          </p:cNvSpPr>
          <p:nvPr>
            <p:ph type="sldNum" sz="quarter" idx="12"/>
          </p:nvPr>
        </p:nvSpPr>
        <p:spPr/>
        <p:txBody>
          <a:bodyPr/>
          <a:lstStyle/>
          <a:p>
            <a:fld id="{492D2D2F-A490-4C0D-96A3-87DCC3196164}" type="slidenum">
              <a:rPr lang="en-US" smtClean="0"/>
              <a:pPr/>
              <a:t>119</a:t>
            </a:fld>
            <a:endParaRPr lang="en-US" dirty="0"/>
          </a:p>
        </p:txBody>
      </p:sp>
      <p:sp>
        <p:nvSpPr>
          <p:cNvPr id="4" name="Title 3">
            <a:extLst>
              <a:ext uri="{FF2B5EF4-FFF2-40B4-BE49-F238E27FC236}">
                <a16:creationId xmlns:a16="http://schemas.microsoft.com/office/drawing/2014/main" id="{84B7B10A-7FE9-443D-BBF3-60A4DC807BE3}"/>
              </a:ext>
            </a:extLst>
          </p:cNvPr>
          <p:cNvSpPr>
            <a:spLocks noGrp="1"/>
          </p:cNvSpPr>
          <p:nvPr>
            <p:ph type="ctrTitle"/>
          </p:nvPr>
        </p:nvSpPr>
        <p:spPr/>
        <p:txBody>
          <a:bodyPr/>
          <a:lstStyle/>
          <a:p>
            <a:r>
              <a:rPr lang="en-US" dirty="0"/>
              <a:t>Section 3 Case Study Activities</a:t>
            </a:r>
          </a:p>
        </p:txBody>
      </p:sp>
      <p:pic>
        <p:nvPicPr>
          <p:cNvPr id="6" name="Picture 5">
            <a:extLst>
              <a:ext uri="{FF2B5EF4-FFF2-40B4-BE49-F238E27FC236}">
                <a16:creationId xmlns:a16="http://schemas.microsoft.com/office/drawing/2014/main" id="{A2676CC2-D699-4140-B135-9B1388DD6C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2667000"/>
            <a:ext cx="5715000" cy="5875104"/>
          </a:xfrm>
          <a:prstGeom prst="rect">
            <a:avLst/>
          </a:prstGeom>
        </p:spPr>
      </p:pic>
    </p:spTree>
    <p:extLst>
      <p:ext uri="{BB962C8B-B14F-4D97-AF65-F5344CB8AC3E}">
        <p14:creationId xmlns:p14="http://schemas.microsoft.com/office/powerpoint/2010/main" val="1022967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chemeClr val="tx1"/>
                </a:solidFill>
              </a:rPr>
              <a:t>Section 1</a:t>
            </a:r>
            <a:br>
              <a:rPr lang="en-US" sz="2800" dirty="0">
                <a:solidFill>
                  <a:schemeClr val="tx1"/>
                </a:solidFill>
              </a:rPr>
            </a:br>
            <a:r>
              <a:rPr lang="en-US" sz="2800" dirty="0">
                <a:solidFill>
                  <a:schemeClr val="tx1"/>
                </a:solidFill>
              </a:rPr>
              <a:t>Getting Started</a:t>
            </a:r>
          </a:p>
        </p:txBody>
      </p:sp>
      <p:sp>
        <p:nvSpPr>
          <p:cNvPr id="3" name="Text Placeholder 2"/>
          <p:cNvSpPr>
            <a:spLocks noGrp="1"/>
          </p:cNvSpPr>
          <p:nvPr>
            <p:ph type="body" idx="1"/>
          </p:nvPr>
        </p:nvSpPr>
        <p:spPr>
          <a:xfrm>
            <a:off x="2819400" y="5534651"/>
            <a:ext cx="3505200" cy="2542550"/>
          </a:xfrm>
        </p:spPr>
        <p:txBody>
          <a:bodyPr>
            <a:normAutofit fontScale="70000" lnSpcReduction="20000"/>
          </a:bodyPr>
          <a:lstStyle/>
          <a:p>
            <a:pPr marL="457200">
              <a:lnSpc>
                <a:spcPct val="100000"/>
              </a:lnSpc>
              <a:spcBef>
                <a:spcPts val="0"/>
              </a:spcBef>
              <a:tabLst>
                <a:tab pos="5029200" algn="r"/>
              </a:tabLst>
            </a:pPr>
            <a:endParaRPr lang="en-US" sz="1300" dirty="0"/>
          </a:p>
          <a:p>
            <a:pPr marL="457200">
              <a:lnSpc>
                <a:spcPct val="100000"/>
              </a:lnSpc>
              <a:spcBef>
                <a:spcPts val="0"/>
              </a:spcBef>
              <a:tabLst>
                <a:tab pos="5029200" algn="r"/>
              </a:tabLst>
            </a:pPr>
            <a:endParaRPr lang="en-US" sz="1300" dirty="0"/>
          </a:p>
          <a:p>
            <a:pPr marL="457200">
              <a:lnSpc>
                <a:spcPct val="100000"/>
              </a:lnSpc>
              <a:spcBef>
                <a:spcPts val="0"/>
              </a:spcBef>
              <a:tabLst>
                <a:tab pos="5029200" algn="r"/>
              </a:tabLst>
            </a:pPr>
            <a:r>
              <a:rPr lang="en-US" sz="1300" dirty="0">
                <a:solidFill>
                  <a:schemeClr val="tx1"/>
                </a:solidFill>
              </a:rPr>
              <a:t>	</a:t>
            </a:r>
            <a:endParaRPr lang="en-US" dirty="0">
              <a:solidFill>
                <a:schemeClr val="tx1"/>
              </a:solidFill>
            </a:endParaRPr>
          </a:p>
          <a:p>
            <a:pPr marL="457200">
              <a:lnSpc>
                <a:spcPct val="100000"/>
              </a:lnSpc>
              <a:spcBef>
                <a:spcPts val="0"/>
              </a:spcBef>
              <a:tabLst>
                <a:tab pos="5029200" algn="r"/>
              </a:tabLst>
            </a:pPr>
            <a:endParaRPr lang="en-US" sz="1300" dirty="0">
              <a:solidFill>
                <a:schemeClr val="tx1"/>
              </a:solidFill>
            </a:endParaRPr>
          </a:p>
          <a:p>
            <a:pPr marL="457200">
              <a:lnSpc>
                <a:spcPct val="100000"/>
              </a:lnSpc>
              <a:spcBef>
                <a:spcPts val="0"/>
              </a:spcBef>
              <a:tabLst>
                <a:tab pos="5029200" algn="r"/>
              </a:tabLst>
            </a:pPr>
            <a:endParaRPr lang="en-US" sz="1600" dirty="0">
              <a:solidFill>
                <a:schemeClr val="bg1">
                  <a:lumMod val="50000"/>
                </a:schemeClr>
              </a:solidFill>
            </a:endParaRPr>
          </a:p>
          <a:p>
            <a:pPr marL="457200">
              <a:lnSpc>
                <a:spcPct val="100000"/>
              </a:lnSpc>
              <a:spcBef>
                <a:spcPts val="0"/>
              </a:spcBef>
              <a:tabLst>
                <a:tab pos="5029200" algn="r"/>
              </a:tabLst>
            </a:pPr>
            <a:endParaRPr lang="en-US" sz="1600" dirty="0">
              <a:solidFill>
                <a:schemeClr val="bg1">
                  <a:lumMod val="50000"/>
                </a:schemeClr>
              </a:solidFill>
            </a:endParaRPr>
          </a:p>
          <a:p>
            <a:pPr marL="457200">
              <a:lnSpc>
                <a:spcPct val="100000"/>
              </a:lnSpc>
              <a:spcBef>
                <a:spcPts val="0"/>
              </a:spcBef>
              <a:tabLst>
                <a:tab pos="5029200" algn="r"/>
              </a:tabLst>
            </a:pPr>
            <a:r>
              <a:rPr lang="en-US" sz="2000" dirty="0">
                <a:solidFill>
                  <a:schemeClr val="bg1">
                    <a:lumMod val="50000"/>
                  </a:schemeClr>
                </a:solidFill>
              </a:rPr>
              <a:t>Objectives </a:t>
            </a:r>
          </a:p>
          <a:p>
            <a:pPr marL="457200">
              <a:lnSpc>
                <a:spcPct val="100000"/>
              </a:lnSpc>
              <a:spcBef>
                <a:spcPts val="0"/>
              </a:spcBef>
              <a:tabLst>
                <a:tab pos="5029200" algn="r"/>
              </a:tabLst>
            </a:pPr>
            <a:r>
              <a:rPr lang="en-US" sz="2000" dirty="0">
                <a:solidFill>
                  <a:schemeClr val="bg1">
                    <a:lumMod val="50000"/>
                  </a:schemeClr>
                </a:solidFill>
              </a:rPr>
              <a:t>Features</a:t>
            </a:r>
          </a:p>
          <a:p>
            <a:pPr marL="457200">
              <a:lnSpc>
                <a:spcPct val="100000"/>
              </a:lnSpc>
              <a:spcBef>
                <a:spcPts val="0"/>
              </a:spcBef>
              <a:tabLst>
                <a:tab pos="5029200" algn="r"/>
              </a:tabLst>
            </a:pPr>
            <a:r>
              <a:rPr lang="en-US" sz="2000" dirty="0">
                <a:solidFill>
                  <a:schemeClr val="bg1">
                    <a:lumMod val="50000"/>
                  </a:schemeClr>
                </a:solidFill>
              </a:rPr>
              <a:t>Subscriptions</a:t>
            </a:r>
          </a:p>
          <a:p>
            <a:pPr marL="457200">
              <a:lnSpc>
                <a:spcPct val="100000"/>
              </a:lnSpc>
              <a:spcBef>
                <a:spcPts val="0"/>
              </a:spcBef>
              <a:tabLst>
                <a:tab pos="5029200" algn="r"/>
              </a:tabLst>
            </a:pPr>
            <a:r>
              <a:rPr lang="en-US" sz="2000" dirty="0">
                <a:solidFill>
                  <a:schemeClr val="bg1">
                    <a:lumMod val="50000"/>
                  </a:schemeClr>
                </a:solidFill>
              </a:rPr>
              <a:t>Student Setup</a:t>
            </a:r>
          </a:p>
          <a:p>
            <a:pPr marL="457200">
              <a:lnSpc>
                <a:spcPct val="100000"/>
              </a:lnSpc>
              <a:spcBef>
                <a:spcPts val="0"/>
              </a:spcBef>
              <a:tabLst>
                <a:tab pos="5029200" algn="r"/>
              </a:tabLst>
            </a:pPr>
            <a:r>
              <a:rPr lang="en-US" sz="2000" dirty="0">
                <a:solidFill>
                  <a:schemeClr val="bg1">
                    <a:lumMod val="50000"/>
                  </a:schemeClr>
                </a:solidFill>
              </a:rPr>
              <a:t>Company Data</a:t>
            </a:r>
          </a:p>
          <a:p>
            <a:pPr marL="457200">
              <a:lnSpc>
                <a:spcPct val="100000"/>
              </a:lnSpc>
              <a:spcBef>
                <a:spcPts val="0"/>
              </a:spcBef>
              <a:tabLst>
                <a:tab pos="5029200" algn="r"/>
              </a:tabLst>
            </a:pPr>
            <a:r>
              <a:rPr lang="en-US" sz="2000" dirty="0">
                <a:solidFill>
                  <a:schemeClr val="bg1">
                    <a:lumMod val="50000"/>
                  </a:schemeClr>
                </a:solidFill>
              </a:rPr>
              <a:t>Importing Data  </a:t>
            </a:r>
          </a:p>
          <a:p>
            <a:pPr marL="457200">
              <a:lnSpc>
                <a:spcPct val="100000"/>
              </a:lnSpc>
              <a:spcBef>
                <a:spcPts val="0"/>
              </a:spcBef>
              <a:tabLst>
                <a:tab pos="5029200" algn="r"/>
              </a:tabLst>
            </a:pPr>
            <a:r>
              <a:rPr lang="en-US" sz="2000" dirty="0">
                <a:solidFill>
                  <a:schemeClr val="bg1">
                    <a:lumMod val="50000"/>
                  </a:schemeClr>
                </a:solidFill>
              </a:rPr>
              <a:t>Navigation</a:t>
            </a:r>
          </a:p>
          <a:p>
            <a:pPr marL="457200">
              <a:lnSpc>
                <a:spcPct val="100000"/>
              </a:lnSpc>
              <a:spcBef>
                <a:spcPts val="0"/>
              </a:spcBef>
              <a:tabLst>
                <a:tab pos="5029200" algn="r"/>
              </a:tabLst>
            </a:pPr>
            <a:r>
              <a:rPr lang="en-US" sz="2000" dirty="0">
                <a:solidFill>
                  <a:schemeClr val="bg1">
                    <a:lumMod val="50000"/>
                  </a:schemeClr>
                </a:solidFill>
              </a:rPr>
              <a:t>Practice Test</a:t>
            </a:r>
          </a:p>
          <a:p>
            <a:pPr marL="457200">
              <a:lnSpc>
                <a:spcPct val="100000"/>
              </a:lnSpc>
              <a:spcBef>
                <a:spcPts val="0"/>
              </a:spcBef>
              <a:tabLst>
                <a:tab pos="5029200" algn="r"/>
              </a:tabLst>
            </a:pPr>
            <a:r>
              <a:rPr lang="en-US" sz="2000" dirty="0">
                <a:solidFill>
                  <a:schemeClr val="bg1">
                    <a:lumMod val="50000"/>
                  </a:schemeClr>
                </a:solidFill>
              </a:rPr>
              <a:t>Test Your Knowledge</a:t>
            </a:r>
          </a:p>
          <a:p>
            <a:pPr marL="457200">
              <a:lnSpc>
                <a:spcPct val="100000"/>
              </a:lnSpc>
              <a:spcBef>
                <a:spcPts val="0"/>
              </a:spcBef>
              <a:tabLst>
                <a:tab pos="5029200" algn="r"/>
              </a:tabLst>
            </a:pPr>
            <a:r>
              <a:rPr lang="en-US" sz="2000" dirty="0">
                <a:solidFill>
                  <a:schemeClr val="tx1"/>
                </a:solidFill>
              </a:rPr>
              <a:t> 	</a:t>
            </a:r>
            <a:r>
              <a:rPr lang="en-US" sz="2000" dirty="0">
                <a:solidFill>
                  <a:schemeClr val="bg1">
                    <a:lumMod val="50000"/>
                  </a:schemeClr>
                </a:solidFill>
              </a:rPr>
              <a:t>Case Study Activities</a:t>
            </a:r>
          </a:p>
          <a:p>
            <a:pPr marL="457200">
              <a:lnSpc>
                <a:spcPct val="100000"/>
              </a:lnSpc>
              <a:spcBef>
                <a:spcPts val="0"/>
              </a:spcBef>
              <a:tabLst>
                <a:tab pos="5029200" algn="r"/>
              </a:tabLst>
            </a:pPr>
            <a:endParaRPr lang="en-US" sz="1600" dirty="0">
              <a:solidFill>
                <a:schemeClr val="tx1"/>
              </a:solidFill>
            </a:endParaRPr>
          </a:p>
          <a:p>
            <a:endParaRPr lang="en-US" sz="1800" dirty="0"/>
          </a:p>
          <a:p>
            <a:pPr marL="457200"/>
            <a:endParaRPr lang="en-US" sz="1700" dirty="0">
              <a:solidFill>
                <a:schemeClr val="tx1"/>
              </a:solidFill>
              <a:hlinkClick r:id="rId3" action="ppaction://hlinksldjump">
                <a:extLst>
                  <a:ext uri="{A12FA001-AC4F-418D-AE19-62706E023703}">
                    <ahyp:hlinkClr xmlns:ahyp="http://schemas.microsoft.com/office/drawing/2018/hyperlinkcolor" val="tx"/>
                  </a:ext>
                </a:extLst>
              </a:hlinkClick>
            </a:endParaRPr>
          </a:p>
          <a:p>
            <a:endParaRPr lang="en-US" sz="2200"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0" y="8613775"/>
            <a:ext cx="4572000" cy="487363"/>
          </a:xfrm>
          <a:prstGeom prst="rect">
            <a:avLst/>
          </a:prstGeom>
        </p:spPr>
        <p:txBody>
          <a:bodyPr/>
          <a:lstStyle/>
          <a:p>
            <a:r>
              <a:rPr lang="en-US" dirty="0"/>
              <a:t>    </a:t>
            </a:r>
          </a:p>
        </p:txBody>
      </p:sp>
    </p:spTree>
    <p:extLst>
      <p:ext uri="{BB962C8B-B14F-4D97-AF65-F5344CB8AC3E}">
        <p14:creationId xmlns:p14="http://schemas.microsoft.com/office/powerpoint/2010/main" val="3465844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FBFC0E8-0A86-4EFB-95A7-AB65A35314E4}"/>
              </a:ext>
            </a:extLst>
          </p:cNvPr>
          <p:cNvSpPr>
            <a:spLocks noGrp="1"/>
          </p:cNvSpPr>
          <p:nvPr>
            <p:ph type="subTitle" idx="1"/>
          </p:nvPr>
        </p:nvSpPr>
        <p:spPr/>
        <p:txBody>
          <a:bodyPr/>
          <a:lstStyle/>
          <a:p>
            <a:pPr marL="228600" indent="-228600">
              <a:buFont typeface="+mj-lt"/>
              <a:buAutoNum type="arabicPeriod" startAt="2"/>
            </a:pPr>
            <a:r>
              <a:rPr lang="en-US" b="1" dirty="0"/>
              <a:t>Create and Save a custom Profit &amp; Loss report.</a:t>
            </a:r>
          </a:p>
          <a:p>
            <a:pPr marL="228600" indent="-228600">
              <a:buFont typeface="+mj-lt"/>
              <a:buAutoNum type="arabicPeriod" startAt="2"/>
            </a:pPr>
            <a:r>
              <a:rPr lang="en-US" dirty="0"/>
              <a:t>If you need help, refer to Section 3 of this training and follow the screen shots.</a:t>
            </a:r>
          </a:p>
          <a:p>
            <a:pPr marL="228600" indent="-228600">
              <a:buFont typeface="+mj-lt"/>
              <a:buAutoNum type="arabicPeriod" startAt="2"/>
            </a:pPr>
            <a:endParaRPr lang="en-US" b="1" dirty="0"/>
          </a:p>
          <a:p>
            <a:r>
              <a:rPr lang="en-US" dirty="0"/>
              <a:t>Notice there is not much data. Only the expense included in the Journal Entry you created. It is important to note that the Net Income on the Profit &amp; Loss rolls into the Equity section of a Balance Sheet. This is how the two reports come together. When you complete the journey and reach Section 8,  both reports will be populated with a lot of very important information that will help the TAD owners run a better business. Let the journey continue.</a:t>
            </a:r>
          </a:p>
        </p:txBody>
      </p:sp>
      <p:sp>
        <p:nvSpPr>
          <p:cNvPr id="3" name="Slide Number Placeholder 2">
            <a:extLst>
              <a:ext uri="{FF2B5EF4-FFF2-40B4-BE49-F238E27FC236}">
                <a16:creationId xmlns:a16="http://schemas.microsoft.com/office/drawing/2014/main" id="{CD008009-6EAA-43A8-B50B-8CE7C55AC422}"/>
              </a:ext>
            </a:extLst>
          </p:cNvPr>
          <p:cNvSpPr>
            <a:spLocks noGrp="1"/>
          </p:cNvSpPr>
          <p:nvPr>
            <p:ph type="sldNum" sz="quarter" idx="12"/>
          </p:nvPr>
        </p:nvSpPr>
        <p:spPr/>
        <p:txBody>
          <a:bodyPr/>
          <a:lstStyle/>
          <a:p>
            <a:fld id="{492D2D2F-A490-4C0D-96A3-87DCC3196164}" type="slidenum">
              <a:rPr lang="en-US" smtClean="0"/>
              <a:pPr/>
              <a:t>120</a:t>
            </a:fld>
            <a:endParaRPr lang="en-US" dirty="0"/>
          </a:p>
        </p:txBody>
      </p:sp>
      <p:sp>
        <p:nvSpPr>
          <p:cNvPr id="4" name="Title 3">
            <a:extLst>
              <a:ext uri="{FF2B5EF4-FFF2-40B4-BE49-F238E27FC236}">
                <a16:creationId xmlns:a16="http://schemas.microsoft.com/office/drawing/2014/main" id="{84B7B10A-7FE9-443D-BBF3-60A4DC807BE3}"/>
              </a:ext>
            </a:extLst>
          </p:cNvPr>
          <p:cNvSpPr>
            <a:spLocks noGrp="1"/>
          </p:cNvSpPr>
          <p:nvPr>
            <p:ph type="ctrTitle"/>
          </p:nvPr>
        </p:nvSpPr>
        <p:spPr/>
        <p:txBody>
          <a:bodyPr/>
          <a:lstStyle/>
          <a:p>
            <a:r>
              <a:rPr lang="en-US" dirty="0"/>
              <a:t>Section 3 Case Study Activities</a:t>
            </a:r>
          </a:p>
        </p:txBody>
      </p:sp>
      <p:pic>
        <p:nvPicPr>
          <p:cNvPr id="6" name="Picture 5" descr="A screenshot of a cell phone&#10;&#10;Description automatically generated">
            <a:extLst>
              <a:ext uri="{FF2B5EF4-FFF2-40B4-BE49-F238E27FC236}">
                <a16:creationId xmlns:a16="http://schemas.microsoft.com/office/drawing/2014/main" id="{22446A77-4A39-483C-AAC7-3EC0202A0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829348"/>
            <a:ext cx="5715000" cy="930348"/>
          </a:xfrm>
          <a:prstGeom prst="rect">
            <a:avLst/>
          </a:prstGeom>
        </p:spPr>
      </p:pic>
      <p:pic>
        <p:nvPicPr>
          <p:cNvPr id="8" name="Picture 7">
            <a:extLst>
              <a:ext uri="{FF2B5EF4-FFF2-40B4-BE49-F238E27FC236}">
                <a16:creationId xmlns:a16="http://schemas.microsoft.com/office/drawing/2014/main" id="{585F0448-21B6-4BFC-9A9B-73DF427F2C9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3400" y="5029200"/>
            <a:ext cx="5715000" cy="3178031"/>
          </a:xfrm>
          <a:prstGeom prst="rect">
            <a:avLst/>
          </a:prstGeom>
        </p:spPr>
      </p:pic>
    </p:spTree>
    <p:extLst>
      <p:ext uri="{BB962C8B-B14F-4D97-AF65-F5344CB8AC3E}">
        <p14:creationId xmlns:p14="http://schemas.microsoft.com/office/powerpoint/2010/main" val="34550698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048000"/>
            <a:ext cx="5829300" cy="1816100"/>
          </a:xfrm>
        </p:spPr>
        <p:txBody>
          <a:bodyPr>
            <a:normAutofit/>
          </a:bodyPr>
          <a:lstStyle/>
          <a:p>
            <a:r>
              <a:rPr lang="en-US" sz="2800" dirty="0">
                <a:solidFill>
                  <a:schemeClr val="tx1"/>
                </a:solidFill>
              </a:rPr>
              <a:t>Section 4</a:t>
            </a:r>
            <a:br>
              <a:rPr lang="en-US" sz="2800" dirty="0">
                <a:solidFill>
                  <a:schemeClr val="tx1"/>
                </a:solidFill>
              </a:rPr>
            </a:br>
            <a:r>
              <a:rPr lang="en-US" sz="2800" dirty="0">
                <a:solidFill>
                  <a:schemeClr val="tx1"/>
                </a:solidFill>
              </a:rPr>
              <a:t>Accounts Receivable</a:t>
            </a:r>
          </a:p>
        </p:txBody>
      </p:sp>
      <p:sp>
        <p:nvSpPr>
          <p:cNvPr id="3" name="Text Placeholder 2"/>
          <p:cNvSpPr>
            <a:spLocks noGrp="1"/>
          </p:cNvSpPr>
          <p:nvPr>
            <p:ph type="body" idx="1"/>
          </p:nvPr>
        </p:nvSpPr>
        <p:spPr>
          <a:xfrm>
            <a:off x="2819400" y="4864100"/>
            <a:ext cx="3505200" cy="3213101"/>
          </a:xfrm>
        </p:spPr>
        <p:txBody>
          <a:bodyPr>
            <a:no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Customer (Client) Center</a:t>
            </a:r>
          </a:p>
          <a:p>
            <a:pPr>
              <a:lnSpc>
                <a:spcPct val="100000"/>
              </a:lnSpc>
              <a:spcBef>
                <a:spcPts val="0"/>
              </a:spcBef>
            </a:pPr>
            <a:r>
              <a:rPr lang="en-US" dirty="0">
                <a:solidFill>
                  <a:schemeClr val="bg1">
                    <a:lumMod val="50000"/>
                  </a:schemeClr>
                </a:solidFill>
              </a:rPr>
              <a:t>Sales Receipts </a:t>
            </a:r>
          </a:p>
          <a:p>
            <a:pPr>
              <a:lnSpc>
                <a:spcPct val="100000"/>
              </a:lnSpc>
              <a:spcBef>
                <a:spcPts val="0"/>
              </a:spcBef>
            </a:pPr>
            <a:r>
              <a:rPr lang="en-US" dirty="0">
                <a:solidFill>
                  <a:schemeClr val="bg1">
                    <a:lumMod val="50000"/>
                  </a:schemeClr>
                </a:solidFill>
              </a:rPr>
              <a:t>Invoices</a:t>
            </a:r>
          </a:p>
          <a:p>
            <a:pPr>
              <a:lnSpc>
                <a:spcPct val="100000"/>
              </a:lnSpc>
              <a:spcBef>
                <a:spcPts val="0"/>
              </a:spcBef>
            </a:pPr>
            <a:r>
              <a:rPr lang="en-US" dirty="0">
                <a:solidFill>
                  <a:schemeClr val="bg1">
                    <a:lumMod val="50000"/>
                  </a:schemeClr>
                </a:solidFill>
              </a:rPr>
              <a:t>Receive Payments </a:t>
            </a:r>
          </a:p>
          <a:p>
            <a:pPr>
              <a:lnSpc>
                <a:spcPct val="100000"/>
              </a:lnSpc>
              <a:spcBef>
                <a:spcPts val="0"/>
              </a:spcBef>
            </a:pPr>
            <a:r>
              <a:rPr lang="en-US" dirty="0">
                <a:solidFill>
                  <a:schemeClr val="bg1">
                    <a:lumMod val="50000"/>
                  </a:schemeClr>
                </a:solidFill>
              </a:rPr>
              <a:t>Bank Deposits</a:t>
            </a:r>
          </a:p>
          <a:p>
            <a:pPr>
              <a:lnSpc>
                <a:spcPct val="100000"/>
              </a:lnSpc>
              <a:spcBef>
                <a:spcPts val="0"/>
              </a:spcBef>
            </a:pPr>
            <a:r>
              <a:rPr lang="en-US" dirty="0">
                <a:solidFill>
                  <a:schemeClr val="bg1">
                    <a:lumMod val="50000"/>
                  </a:schemeClr>
                </a:solidFill>
              </a:rPr>
              <a:t>Sales and A/R Reports</a:t>
            </a:r>
          </a:p>
          <a:p>
            <a:pPr>
              <a:lnSpc>
                <a:spcPct val="100000"/>
              </a:lnSpc>
              <a:spcBef>
                <a:spcPts val="0"/>
              </a:spcBef>
            </a:pPr>
            <a:r>
              <a:rPr lang="en-US" dirty="0">
                <a:solidFill>
                  <a:schemeClr val="bg1">
                    <a:lumMod val="50000"/>
                  </a:schemeClr>
                </a:solidFill>
              </a:rPr>
              <a:t>Statements</a:t>
            </a:r>
          </a:p>
          <a:p>
            <a:pPr>
              <a:lnSpc>
                <a:spcPct val="100000"/>
              </a:lnSpc>
              <a:spcBef>
                <a:spcPts val="0"/>
              </a:spcBef>
            </a:pPr>
            <a:r>
              <a:rPr lang="en-US" dirty="0">
                <a:solidFill>
                  <a:schemeClr val="bg1">
                    <a:lumMod val="50000"/>
                  </a:schemeClr>
                </a:solidFill>
              </a:rPr>
              <a:t>Practice Test</a:t>
            </a:r>
          </a:p>
          <a:p>
            <a:pPr>
              <a:lnSpc>
                <a:spcPct val="100000"/>
              </a:lnSpc>
              <a:spcBef>
                <a:spcPts val="0"/>
              </a:spcBef>
            </a:pPr>
            <a:r>
              <a:rPr lang="en-US"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 </a:t>
            </a:r>
          </a:p>
          <a:p>
            <a:pPr>
              <a:lnSpc>
                <a:spcPct val="100000"/>
              </a:lnSpc>
              <a:spcBef>
                <a:spcPts val="0"/>
              </a:spcBef>
            </a:pPr>
            <a:endParaRPr lang="en-US"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59512763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4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Accounts Receivable.</a:t>
            </a:r>
          </a:p>
          <a:p>
            <a:pPr marL="628650" lvl="1" indent="-171450" algn="l">
              <a:lnSpc>
                <a:spcPct val="150000"/>
              </a:lnSpc>
              <a:buFont typeface="Arial" panose="020B0604020202020204" pitchFamily="34" charset="0"/>
              <a:buChar char="•"/>
            </a:pPr>
            <a:r>
              <a:rPr lang="en-US" sz="1200" dirty="0">
                <a:solidFill>
                  <a:schemeClr val="tx1"/>
                </a:solidFill>
              </a:rPr>
              <a:t>How to correctly use Customer and Accounts Receivable-related accounts and settings.</a:t>
            </a:r>
          </a:p>
          <a:p>
            <a:pPr marL="628650" lvl="1" indent="-171450" algn="l">
              <a:lnSpc>
                <a:spcPct val="150000"/>
              </a:lnSpc>
              <a:buFont typeface="Arial" panose="020B0604020202020204" pitchFamily="34" charset="0"/>
              <a:buChar char="•"/>
            </a:pPr>
            <a:r>
              <a:rPr lang="en-US" sz="1200" dirty="0">
                <a:solidFill>
                  <a:schemeClr val="tx1"/>
                </a:solidFill>
              </a:rPr>
              <a:t>How to use the Customer Center.</a:t>
            </a:r>
          </a:p>
          <a:p>
            <a:pPr marL="628650" lvl="1" indent="-171450" algn="l">
              <a:lnSpc>
                <a:spcPct val="150000"/>
              </a:lnSpc>
              <a:buFont typeface="Arial" panose="020B0604020202020204" pitchFamily="34" charset="0"/>
              <a:buChar char="•"/>
            </a:pPr>
            <a:r>
              <a:rPr lang="en-US" sz="1200" dirty="0">
                <a:solidFill>
                  <a:schemeClr val="tx1"/>
                </a:solidFill>
              </a:rPr>
              <a:t>How and when to use a Sales Receipt versus an Invoice.</a:t>
            </a:r>
          </a:p>
          <a:p>
            <a:pPr marL="628650" lvl="1" indent="-171450" algn="l">
              <a:lnSpc>
                <a:spcPct val="150000"/>
              </a:lnSpc>
              <a:buFont typeface="Arial" panose="020B0604020202020204" pitchFamily="34" charset="0"/>
              <a:buChar char="•"/>
            </a:pPr>
            <a:r>
              <a:rPr lang="en-US" sz="1200" dirty="0">
                <a:solidFill>
                  <a:schemeClr val="tx1"/>
                </a:solidFill>
              </a:rPr>
              <a:t>How to Receive Payments and Record Deposits.</a:t>
            </a:r>
          </a:p>
          <a:p>
            <a:pPr marL="628650" lvl="1" indent="-171450" algn="l">
              <a:lnSpc>
                <a:spcPct val="150000"/>
              </a:lnSpc>
              <a:buFont typeface="Arial" panose="020B0604020202020204" pitchFamily="34" charset="0"/>
              <a:buChar char="•"/>
            </a:pPr>
            <a:r>
              <a:rPr lang="en-US" sz="1200" dirty="0">
                <a:solidFill>
                  <a:schemeClr val="tx1"/>
                </a:solidFill>
              </a:rPr>
              <a:t>How to view and save Sales and Accounts Receivable-related reports.</a:t>
            </a:r>
          </a:p>
          <a:p>
            <a:pPr marL="628650" lvl="1" indent="-171450" algn="l">
              <a:lnSpc>
                <a:spcPct val="150000"/>
              </a:lnSpc>
              <a:buFont typeface="Arial" panose="020B0604020202020204" pitchFamily="34" charset="0"/>
              <a:buChar char="•"/>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Now that TAD partners understand how to use reports as a management tool, let’s dive in deeper and learn the proper way to record daily transactions in the business, starting with Accounts Receivable (an area that significantly impacts cash flow). To do this, we must become familiar with the Customer Center, and how-to setup customers in the system.</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has asked for clarification on when to use an Invoice versus a Sales Receipt and does not understand the difference between the two. We will cover this topic in detail for the team and provide clear instruction on how to record payments received and bank deposits.</a:t>
            </a:r>
          </a:p>
          <a:p>
            <a:pPr>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Also, what do you recommend regarding saving reports related to Accounts Receivable? What kind of information can these reports provide? How can this information be used to improve company performance?</a:t>
            </a:r>
          </a:p>
          <a:p>
            <a:pPr marL="0" marR="0">
              <a:lnSpc>
                <a:spcPct val="107000"/>
              </a:lnSpc>
              <a:spcBef>
                <a:spcPts val="0"/>
              </a:spcBef>
              <a:spcAft>
                <a:spcPts val="80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lgn="l">
              <a:lnSpc>
                <a:spcPct val="150000"/>
              </a:lnSpc>
            </a:pPr>
            <a:endParaRPr lang="en-US" sz="1200" dirty="0">
              <a:solidFill>
                <a:schemeClr val="tx1"/>
              </a:solidFill>
            </a:endParaRP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122</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cs typeface="Arial" pitchFamily="34" charset="0"/>
              </a:rPr>
              <a:t>Section</a:t>
            </a:r>
            <a:r>
              <a:rPr lang="en-US" dirty="0"/>
              <a:t> 4 Objectives</a:t>
            </a:r>
          </a:p>
        </p:txBody>
      </p:sp>
    </p:spTree>
    <p:extLst>
      <p:ext uri="{BB962C8B-B14F-4D97-AF65-F5344CB8AC3E}">
        <p14:creationId xmlns:p14="http://schemas.microsoft.com/office/powerpoint/2010/main" val="363598699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The </a:t>
            </a:r>
            <a:r>
              <a:rPr lang="en-US" b="1" dirty="0"/>
              <a:t>Customer Center</a:t>
            </a:r>
            <a:r>
              <a:rPr lang="en-US" dirty="0"/>
              <a:t> includes options for maintaining customer lists, adding invoices, receiving payments, and viewing transactions related to your customers.</a:t>
            </a:r>
          </a:p>
          <a:p>
            <a:r>
              <a:rPr lang="en-US" dirty="0"/>
              <a:t>From the left navigation bar click </a:t>
            </a:r>
            <a:r>
              <a:rPr lang="en-US" b="1" dirty="0"/>
              <a:t>Invoicing -&gt; Customers</a:t>
            </a:r>
            <a:r>
              <a:rPr lang="en-US" dirty="0"/>
              <a:t> to access the </a:t>
            </a:r>
            <a:r>
              <a:rPr lang="en-US" b="1" dirty="0"/>
              <a:t>Customer Center. </a:t>
            </a:r>
            <a:r>
              <a:rPr lang="en-US" dirty="0"/>
              <a:t>Click the </a:t>
            </a:r>
            <a:r>
              <a:rPr lang="en-US" b="1" dirty="0"/>
              <a:t>Invoices</a:t>
            </a:r>
            <a:r>
              <a:rPr lang="en-US" dirty="0"/>
              <a:t> tab to view and manage invoices. Click the drop-down arrow to select from a list of options, such as </a:t>
            </a:r>
            <a:r>
              <a:rPr lang="en-US" b="1" dirty="0"/>
              <a:t>Send Reminders</a:t>
            </a:r>
            <a:r>
              <a:rPr lang="en-US" dirty="0"/>
              <a:t>,</a:t>
            </a:r>
            <a:r>
              <a:rPr lang="en-US" b="1" dirty="0"/>
              <a:t> Create Statements</a:t>
            </a:r>
            <a:r>
              <a:rPr lang="en-US" dirty="0"/>
              <a:t>,</a:t>
            </a:r>
            <a:r>
              <a:rPr lang="en-US" b="1" dirty="0"/>
              <a:t> Invoices</a:t>
            </a:r>
            <a:r>
              <a:rPr lang="en-US" dirty="0"/>
              <a:t>,</a:t>
            </a:r>
            <a:r>
              <a:rPr lang="en-US" b="1" dirty="0"/>
              <a:t> Sales Receipts</a:t>
            </a:r>
            <a:r>
              <a:rPr lang="en-US" dirty="0"/>
              <a:t>, and </a:t>
            </a:r>
            <a:r>
              <a:rPr lang="en-US" b="1" dirty="0"/>
              <a:t>Estimates.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t>Note: </a:t>
            </a:r>
            <a:r>
              <a:rPr lang="en-US" dirty="0"/>
              <a:t>You can manage </a:t>
            </a:r>
            <a:r>
              <a:rPr lang="en-US" b="1" dirty="0"/>
              <a:t>Sales, Products and Services </a:t>
            </a:r>
            <a:r>
              <a:rPr lang="en-US" dirty="0"/>
              <a:t>and more, from the </a:t>
            </a:r>
            <a:r>
              <a:rPr lang="en-US" b="1" dirty="0"/>
              <a:t>Sales Center.</a:t>
            </a:r>
          </a:p>
          <a:p>
            <a:endParaRPr lang="en-US" dirty="0"/>
          </a:p>
          <a:p>
            <a:r>
              <a:rPr lang="en-US" dirty="0"/>
              <a:t>Use </a:t>
            </a:r>
            <a:r>
              <a:rPr lang="en-US" b="1" dirty="0"/>
              <a:t>Batch Actions </a:t>
            </a:r>
            <a:r>
              <a:rPr lang="en-US" dirty="0"/>
              <a:t>to create statements or email several invoices at one time. The search field is a quick way to find a customer.  </a:t>
            </a:r>
          </a:p>
          <a:p>
            <a:endParaRPr lang="en-US" dirty="0"/>
          </a:p>
          <a:p>
            <a:endParaRPr lang="en-US" dirty="0"/>
          </a:p>
          <a:p>
            <a:endParaRPr lang="en-US" dirty="0"/>
          </a:p>
          <a:p>
            <a:r>
              <a:rPr lang="en-US" dirty="0"/>
              <a:t>Click the </a:t>
            </a:r>
            <a:r>
              <a:rPr lang="en-US" b="1" dirty="0"/>
              <a:t>Gear </a:t>
            </a:r>
            <a:r>
              <a:rPr lang="en-US" dirty="0"/>
              <a:t>icon</a:t>
            </a:r>
            <a:r>
              <a:rPr lang="en-US" b="1" dirty="0"/>
              <a:t> </a:t>
            </a:r>
            <a:r>
              <a:rPr lang="en-US" dirty="0"/>
              <a:t>to edit the way columns are displayed.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4648200" y="6357244"/>
            <a:ext cx="975035" cy="182819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321080" y="6357244"/>
            <a:ext cx="764478" cy="764478"/>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377980" y="3195486"/>
            <a:ext cx="3886200" cy="1825280"/>
          </a:xfrm>
          <a:prstGeom prst="rect">
            <a:avLst/>
          </a:prstGeom>
        </p:spPr>
      </p:pic>
    </p:spTree>
    <p:extLst>
      <p:ext uri="{BB962C8B-B14F-4D97-AF65-F5344CB8AC3E}">
        <p14:creationId xmlns:p14="http://schemas.microsoft.com/office/powerpoint/2010/main" val="23906316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1400" b="1" dirty="0"/>
              <a:t>Add Customer (Client)</a:t>
            </a:r>
          </a:p>
          <a:p>
            <a:r>
              <a:rPr lang="en-US" dirty="0"/>
              <a:t>Click </a:t>
            </a:r>
            <a:r>
              <a:rPr lang="en-US" b="1" dirty="0"/>
              <a:t>New</a:t>
            </a:r>
            <a:r>
              <a:rPr lang="en-US" dirty="0"/>
              <a:t> </a:t>
            </a:r>
            <a:r>
              <a:rPr lang="en-US" b="1" dirty="0"/>
              <a:t>Customer</a:t>
            </a:r>
            <a:r>
              <a:rPr lang="en-US" dirty="0"/>
              <a:t> (top right of your screen)</a:t>
            </a:r>
          </a:p>
          <a:p>
            <a:r>
              <a:rPr lang="en-US" dirty="0"/>
              <a:t>Enter </a:t>
            </a:r>
            <a:r>
              <a:rPr lang="en-US" b="1" dirty="0"/>
              <a:t>Customer </a:t>
            </a:r>
            <a:r>
              <a:rPr lang="en-US" dirty="0"/>
              <a:t>and </a:t>
            </a:r>
            <a:r>
              <a:rPr lang="en-US" b="1" dirty="0"/>
              <a:t>Display Name </a:t>
            </a:r>
            <a:r>
              <a:rPr lang="en-US" dirty="0"/>
              <a:t>(the way you would like the name displayed in the customer list. Add address and contact information.</a:t>
            </a:r>
          </a:p>
          <a:p>
            <a:r>
              <a:rPr lang="en-US" dirty="0"/>
              <a:t> </a:t>
            </a:r>
          </a:p>
          <a:p>
            <a:endParaRPr lang="en-US"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pPr>
              <a:spcBef>
                <a:spcPct val="50000"/>
              </a:spcBef>
            </a:pPr>
            <a:r>
              <a:rPr lang="en-US" dirty="0"/>
              <a:t>The </a:t>
            </a:r>
            <a:r>
              <a:rPr lang="en-US" b="1" dirty="0"/>
              <a:t>Notes </a:t>
            </a:r>
            <a:r>
              <a:rPr lang="en-US" dirty="0"/>
              <a:t>tab</a:t>
            </a:r>
            <a:r>
              <a:rPr lang="en-US" b="1" dirty="0"/>
              <a:t> </a:t>
            </a:r>
            <a:r>
              <a:rPr lang="en-US" dirty="0"/>
              <a:t>provides an area to track private notes for specific customers.</a:t>
            </a:r>
          </a:p>
          <a:p>
            <a:pPr>
              <a:spcBef>
                <a:spcPct val="50000"/>
              </a:spcBef>
            </a:pPr>
            <a:endParaRPr lang="en-US" sz="1400" dirty="0"/>
          </a:p>
          <a:p>
            <a:endParaRPr lang="en-US" sz="1400" b="1" dirty="0"/>
          </a:p>
          <a:p>
            <a:endParaRPr lang="en-US" sz="1400" b="1" dirty="0"/>
          </a:p>
          <a:p>
            <a:endParaRPr lang="en-US" sz="1400" b="1" dirty="0"/>
          </a:p>
          <a:p>
            <a:endParaRPr lang="en-US" b="1" dirty="0"/>
          </a:p>
          <a:p>
            <a:endParaRPr lang="en-US" b="1"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124</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3581400" y="1741048"/>
            <a:ext cx="914400" cy="25244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656425" y="2691578"/>
            <a:ext cx="5545147" cy="3166808"/>
          </a:xfrm>
          <a:prstGeom prst="rect">
            <a:avLst/>
          </a:prstGeom>
        </p:spPr>
      </p:pic>
      <p:pic>
        <p:nvPicPr>
          <p:cNvPr id="7" name="Picture 6">
            <a:extLst>
              <a:ext uri="{FF2B5EF4-FFF2-40B4-BE49-F238E27FC236}">
                <a16:creationId xmlns:a16="http://schemas.microsoft.com/office/drawing/2014/main" id="{188CE80C-1B4B-4169-A12A-9C11B28F1D5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7165" y="6712259"/>
            <a:ext cx="5163666" cy="1136341"/>
          </a:xfrm>
          <a:prstGeom prst="rect">
            <a:avLst/>
          </a:prstGeom>
        </p:spPr>
      </p:pic>
    </p:spTree>
    <p:extLst>
      <p:ext uri="{BB962C8B-B14F-4D97-AF65-F5344CB8AC3E}">
        <p14:creationId xmlns:p14="http://schemas.microsoft.com/office/powerpoint/2010/main" val="192137867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solidFill>
                  <a:schemeClr val="tx1"/>
                </a:solidFill>
              </a:rPr>
              <a:t>The </a:t>
            </a:r>
            <a:r>
              <a:rPr lang="en-US" b="1" dirty="0">
                <a:solidFill>
                  <a:schemeClr val="tx1"/>
                </a:solidFill>
              </a:rPr>
              <a:t>Tax info </a:t>
            </a:r>
            <a:r>
              <a:rPr lang="en-US" dirty="0">
                <a:solidFill>
                  <a:schemeClr val="tx1"/>
                </a:solidFill>
              </a:rPr>
              <a:t>tab</a:t>
            </a:r>
            <a:r>
              <a:rPr lang="en-US" b="1" dirty="0">
                <a:solidFill>
                  <a:schemeClr val="tx1"/>
                </a:solidFill>
              </a:rPr>
              <a:t> </a:t>
            </a:r>
            <a:r>
              <a:rPr lang="en-US" dirty="0">
                <a:solidFill>
                  <a:schemeClr val="tx1"/>
                </a:solidFill>
              </a:rPr>
              <a:t>is where you indicate that a customer is tax-exempt if you are charging sales tax for products or services. Customers are assumed to be taxable by default. If they are tax-exempt, enter their tax id number here. This is also where we enter the default state tax code. The Sales Tax feature is </a:t>
            </a:r>
            <a:r>
              <a:rPr lang="en-US" dirty="0"/>
              <a:t>turned off for </a:t>
            </a:r>
            <a:r>
              <a:rPr lang="en-US" dirty="0">
                <a:solidFill>
                  <a:schemeClr val="tx1"/>
                </a:solidFill>
              </a:rPr>
              <a:t>this training.</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a:t>
            </a:r>
            <a:r>
              <a:rPr lang="en-US" b="1" dirty="0">
                <a:solidFill>
                  <a:schemeClr val="tx1"/>
                </a:solidFill>
              </a:rPr>
              <a:t> Payment &amp; Billing </a:t>
            </a:r>
            <a:r>
              <a:rPr lang="en-US" dirty="0"/>
              <a:t>tab</a:t>
            </a:r>
            <a:r>
              <a:rPr lang="en-US" b="1" dirty="0">
                <a:solidFill>
                  <a:schemeClr val="tx1"/>
                </a:solidFill>
              </a:rPr>
              <a:t> </a:t>
            </a:r>
            <a:r>
              <a:rPr lang="en-US" dirty="0">
                <a:solidFill>
                  <a:schemeClr val="tx1"/>
                </a:solidFill>
              </a:rPr>
              <a:t>is where you enter the customer’s preferred payment method, invoice delivery method, payment terms, and opening balance, if there is one.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The </a:t>
            </a:r>
            <a:r>
              <a:rPr lang="en-US" b="1" dirty="0"/>
              <a:t> Language </a:t>
            </a:r>
            <a:r>
              <a:rPr lang="en-US" dirty="0"/>
              <a:t>tab has a limited selection of languages you can track by customer.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125</a:t>
            </a:fld>
            <a:endParaRPr lang="en-US" dirty="0"/>
          </a:p>
        </p:txBody>
      </p:sp>
      <p:pic>
        <p:nvPicPr>
          <p:cNvPr id="11" name="Picture 10">
            <a:extLst>
              <a:ext uri="{FF2B5EF4-FFF2-40B4-BE49-F238E27FC236}">
                <a16:creationId xmlns:a16="http://schemas.microsoft.com/office/drawing/2014/main" id="{80E50AA5-D1DF-4B07-B5A1-845B584F94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2667000"/>
            <a:ext cx="4572000" cy="861391"/>
          </a:xfrm>
          <a:prstGeom prst="rect">
            <a:avLst/>
          </a:prstGeom>
        </p:spPr>
      </p:pic>
      <p:pic>
        <p:nvPicPr>
          <p:cNvPr id="12" name="Picture 11">
            <a:extLst>
              <a:ext uri="{FF2B5EF4-FFF2-40B4-BE49-F238E27FC236}">
                <a16:creationId xmlns:a16="http://schemas.microsoft.com/office/drawing/2014/main" id="{9C0B3F61-3BB1-417E-A828-9B74209B49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9158" y="4572000"/>
            <a:ext cx="4572000" cy="996208"/>
          </a:xfrm>
          <a:prstGeom prst="rect">
            <a:avLst/>
          </a:prstGeom>
        </p:spPr>
      </p:pic>
      <p:pic>
        <p:nvPicPr>
          <p:cNvPr id="8" name="Picture 7">
            <a:extLst>
              <a:ext uri="{FF2B5EF4-FFF2-40B4-BE49-F238E27FC236}">
                <a16:creationId xmlns:a16="http://schemas.microsoft.com/office/drawing/2014/main" id="{0656EA16-A9FB-4A70-A148-9F71734A1B9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00938" y="6308944"/>
            <a:ext cx="4572000" cy="1988151"/>
          </a:xfrm>
          <a:prstGeom prst="rect">
            <a:avLst/>
          </a:prstGeom>
        </p:spPr>
      </p:pic>
    </p:spTree>
    <p:extLst>
      <p:ext uri="{BB962C8B-B14F-4D97-AF65-F5344CB8AC3E}">
        <p14:creationId xmlns:p14="http://schemas.microsoft.com/office/powerpoint/2010/main" val="24419960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t> The </a:t>
            </a:r>
            <a:r>
              <a:rPr lang="en-US" b="1" dirty="0"/>
              <a:t>Attachments </a:t>
            </a:r>
            <a:r>
              <a:rPr lang="en-US" dirty="0"/>
              <a:t>tab allows you to drag and drop attachments specific to a customer.</a:t>
            </a:r>
          </a:p>
          <a:p>
            <a:endParaRPr lang="en-US" dirty="0"/>
          </a:p>
          <a:p>
            <a:endParaRPr lang="en-US" dirty="0"/>
          </a:p>
          <a:p>
            <a:endParaRPr lang="en-US" dirty="0"/>
          </a:p>
          <a:p>
            <a:endParaRPr lang="en-US" dirty="0"/>
          </a:p>
          <a:p>
            <a:endParaRPr lang="en-US" dirty="0"/>
          </a:p>
          <a:p>
            <a:r>
              <a:rPr lang="en-US" dirty="0"/>
              <a:t>The </a:t>
            </a:r>
            <a:r>
              <a:rPr lang="en-US" b="1" dirty="0"/>
              <a:t> Additional info</a:t>
            </a:r>
            <a:r>
              <a:rPr lang="en-US" dirty="0"/>
              <a:t> tab</a:t>
            </a:r>
            <a:r>
              <a:rPr lang="en-US" b="1" dirty="0"/>
              <a:t> </a:t>
            </a:r>
            <a:r>
              <a:rPr lang="en-US" dirty="0"/>
              <a:t>is where can assign a customer type to track specific information. You will need to create the </a:t>
            </a:r>
            <a:r>
              <a:rPr lang="en-US" b="1" dirty="0"/>
              <a:t>Customer types </a:t>
            </a:r>
            <a:r>
              <a:rPr lang="en-US" dirty="0"/>
              <a:t>list first. </a:t>
            </a:r>
            <a:r>
              <a:rPr lang="en-US" b="1" dirty="0"/>
              <a:t>Click Customer types.</a:t>
            </a:r>
          </a:p>
          <a:p>
            <a:endParaRPr lang="en-US" dirty="0"/>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126</a:t>
            </a:fld>
            <a:endParaRPr lang="en-US" dirty="0"/>
          </a:p>
        </p:txBody>
      </p:sp>
      <p:pic>
        <p:nvPicPr>
          <p:cNvPr id="10" name="Picture 9" descr="A screenshot of a cell phone&#10;&#10;Description automatically generated">
            <a:extLst>
              <a:ext uri="{FF2B5EF4-FFF2-40B4-BE49-F238E27FC236}">
                <a16:creationId xmlns:a16="http://schemas.microsoft.com/office/drawing/2014/main" id="{43928844-371F-42DF-8529-FC83A3854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9" y="1905000"/>
            <a:ext cx="4572000" cy="1018478"/>
          </a:xfrm>
          <a:prstGeom prst="rect">
            <a:avLst/>
          </a:prstGeom>
        </p:spPr>
      </p:pic>
      <p:pic>
        <p:nvPicPr>
          <p:cNvPr id="13" name="Picture 12">
            <a:extLst>
              <a:ext uri="{FF2B5EF4-FFF2-40B4-BE49-F238E27FC236}">
                <a16:creationId xmlns:a16="http://schemas.microsoft.com/office/drawing/2014/main" id="{DB35A6B6-11CC-4F6B-A1D2-FCA9A42F75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1503" y="4109995"/>
            <a:ext cx="1834991" cy="354615"/>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648AF96D-BCC1-4E9D-9EA5-E188D8FC43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1100" y="4818835"/>
            <a:ext cx="4572000" cy="655270"/>
          </a:xfrm>
          <a:prstGeom prst="rect">
            <a:avLst/>
          </a:prstGeom>
        </p:spPr>
      </p:pic>
    </p:spTree>
    <p:extLst>
      <p:ext uri="{BB962C8B-B14F-4D97-AF65-F5344CB8AC3E}">
        <p14:creationId xmlns:p14="http://schemas.microsoft.com/office/powerpoint/2010/main" val="242977564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t>Once you click on a customer from the list you have the option to </a:t>
            </a:r>
            <a:r>
              <a:rPr lang="en-US" b="1" dirty="0"/>
              <a:t>Filter by name </a:t>
            </a:r>
            <a:r>
              <a:rPr lang="en-US" dirty="0"/>
              <a:t>or</a:t>
            </a:r>
            <a:r>
              <a:rPr lang="en-US" b="1" dirty="0"/>
              <a:t> details.</a:t>
            </a:r>
          </a:p>
          <a:p>
            <a:r>
              <a:rPr lang="en-US" b="1" dirty="0"/>
              <a:t>Sort by name </a:t>
            </a:r>
            <a:r>
              <a:rPr lang="en-US" dirty="0"/>
              <a:t>or </a:t>
            </a:r>
            <a:r>
              <a:rPr lang="en-US" b="1" dirty="0"/>
              <a:t>open balance.</a:t>
            </a:r>
          </a:p>
          <a:p>
            <a:r>
              <a:rPr lang="en-US" dirty="0"/>
              <a:t>Collapse the list by clicking the </a:t>
            </a:r>
            <a:r>
              <a:rPr lang="en-US" b="1" dirty="0"/>
              <a:t>bar/arrow </a:t>
            </a:r>
            <a:r>
              <a:rPr lang="en-US" dirty="0"/>
              <a:t>icon. </a:t>
            </a:r>
          </a:p>
          <a:p>
            <a:r>
              <a:rPr lang="en-US" dirty="0"/>
              <a:t>Click the </a:t>
            </a:r>
            <a:r>
              <a:rPr lang="en-US" b="1" dirty="0"/>
              <a:t>symbol</a:t>
            </a:r>
            <a:r>
              <a:rPr lang="en-US" dirty="0"/>
              <a:t> to add a new customer.</a:t>
            </a:r>
          </a:p>
          <a:p>
            <a:endParaRPr lang="en-US"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Each customer has a </a:t>
            </a:r>
            <a:r>
              <a:rPr lang="en-US" b="1" dirty="0"/>
              <a:t>Transaction List </a:t>
            </a:r>
            <a:r>
              <a:rPr lang="en-US" dirty="0"/>
              <a:t>and a </a:t>
            </a:r>
            <a:r>
              <a:rPr lang="en-US" b="1" dirty="0"/>
              <a:t>Customer Details </a:t>
            </a:r>
            <a:r>
              <a:rPr lang="en-US" dirty="0"/>
              <a:t>tab where you can view transaction history and customer information. Track </a:t>
            </a:r>
            <a:r>
              <a:rPr lang="en-US" b="1" dirty="0"/>
              <a:t>Late Fees </a:t>
            </a:r>
            <a:r>
              <a:rPr lang="en-US" dirty="0"/>
              <a:t>per customer or send transactions and reminders using the </a:t>
            </a:r>
            <a:r>
              <a:rPr lang="en-US" b="1" dirty="0"/>
              <a:t>Batch Actions </a:t>
            </a:r>
            <a:r>
              <a:rPr lang="en-US" dirty="0"/>
              <a:t>options. You can print, export to Excel, or use the</a:t>
            </a:r>
            <a:r>
              <a:rPr lang="en-US" b="1" dirty="0"/>
              <a:t> Gear</a:t>
            </a:r>
            <a:r>
              <a:rPr lang="en-US" dirty="0"/>
              <a:t> icon to change the way the information is displayed on the screen.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127</a:t>
            </a:fld>
            <a:endParaRPr lang="en-US" dirty="0"/>
          </a:p>
        </p:txBody>
      </p:sp>
      <p:pic>
        <p:nvPicPr>
          <p:cNvPr id="8" name="Picture 7">
            <a:extLst>
              <a:ext uri="{FF2B5EF4-FFF2-40B4-BE49-F238E27FC236}">
                <a16:creationId xmlns:a16="http://schemas.microsoft.com/office/drawing/2014/main" id="{9F266AE3-2828-4028-A6F1-475B8931EB7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6800" y="3035678"/>
            <a:ext cx="2333924" cy="481842"/>
          </a:xfrm>
          <a:prstGeom prst="rect">
            <a:avLst/>
          </a:prstGeom>
        </p:spPr>
      </p:pic>
      <p:pic>
        <p:nvPicPr>
          <p:cNvPr id="9" name="Picture 8">
            <a:extLst>
              <a:ext uri="{FF2B5EF4-FFF2-40B4-BE49-F238E27FC236}">
                <a16:creationId xmlns:a16="http://schemas.microsoft.com/office/drawing/2014/main" id="{DE462521-352A-405B-B57F-8B192E8500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0424" y="5867400"/>
            <a:ext cx="4800600" cy="1697182"/>
          </a:xfrm>
          <a:prstGeom prst="rect">
            <a:avLst/>
          </a:prstGeom>
        </p:spPr>
      </p:pic>
      <p:pic>
        <p:nvPicPr>
          <p:cNvPr id="12" name="Picture 11">
            <a:extLst>
              <a:ext uri="{FF2B5EF4-FFF2-40B4-BE49-F238E27FC236}">
                <a16:creationId xmlns:a16="http://schemas.microsoft.com/office/drawing/2014/main" id="{C1740AA3-5F79-4EAB-B91E-1DBD9B2207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742489" y="2594680"/>
            <a:ext cx="1416296" cy="1363840"/>
          </a:xfrm>
          <a:prstGeom prst="rect">
            <a:avLst/>
          </a:prstGeom>
        </p:spPr>
      </p:pic>
    </p:spTree>
    <p:extLst>
      <p:ext uri="{BB962C8B-B14F-4D97-AF65-F5344CB8AC3E}">
        <p14:creationId xmlns:p14="http://schemas.microsoft.com/office/powerpoint/2010/main" val="19328175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Edit </a:t>
            </a:r>
            <a:r>
              <a:rPr lang="en-US" sz="1400" b="1" dirty="0"/>
              <a:t>Customer  </a:t>
            </a:r>
            <a:endParaRPr lang="en-US" sz="1400" b="1" dirty="0">
              <a:solidFill>
                <a:schemeClr val="tx1"/>
              </a:solidFill>
            </a:endParaRPr>
          </a:p>
          <a:p>
            <a:r>
              <a:rPr lang="en-US" dirty="0">
                <a:solidFill>
                  <a:schemeClr val="tx1"/>
                </a:solidFill>
              </a:rPr>
              <a:t>Editing your customer information is important to ensure all sales receipts and invoices are sent to the correct location or email address.</a:t>
            </a:r>
          </a:p>
          <a:p>
            <a:r>
              <a:rPr lang="en-US" dirty="0">
                <a:solidFill>
                  <a:schemeClr val="tx1"/>
                </a:solidFill>
              </a:rPr>
              <a:t>From the </a:t>
            </a:r>
            <a:r>
              <a:rPr lang="en-US" b="1" dirty="0"/>
              <a:t>Customer</a:t>
            </a:r>
            <a:r>
              <a:rPr lang="en-US" b="1" dirty="0">
                <a:solidFill>
                  <a:schemeClr val="tx1"/>
                </a:solidFill>
              </a:rPr>
              <a:t> Center </a:t>
            </a:r>
            <a:r>
              <a:rPr lang="en-US" dirty="0">
                <a:solidFill>
                  <a:schemeClr val="tx1"/>
                </a:solidFill>
              </a:rPr>
              <a:t>click on the customer's name  you wish to edit. Click the </a:t>
            </a:r>
            <a:r>
              <a:rPr lang="en-US" b="1" dirty="0">
                <a:solidFill>
                  <a:schemeClr val="tx1"/>
                </a:solidFill>
              </a:rPr>
              <a:t>Edit</a:t>
            </a:r>
            <a:r>
              <a:rPr lang="en-US" dirty="0">
                <a:solidFill>
                  <a:schemeClr val="tx1"/>
                </a:solidFill>
              </a:rPr>
              <a:t> button to open the customer information window to add or make changes. You can make a customer inactive or copy the display name to merge with another customer. </a:t>
            </a:r>
          </a:p>
          <a:p>
            <a:r>
              <a:rPr lang="en-US" dirty="0">
                <a:solidFill>
                  <a:schemeClr val="tx1"/>
                </a:solidFill>
              </a:rPr>
              <a:t>Click </a:t>
            </a:r>
            <a:r>
              <a:rPr lang="en-US" b="1" dirty="0">
                <a:solidFill>
                  <a:schemeClr val="tx1"/>
                </a:solidFill>
              </a:rPr>
              <a:t>Save </a:t>
            </a:r>
            <a:r>
              <a:rPr lang="en-US" dirty="0">
                <a:solidFill>
                  <a:schemeClr val="tx1"/>
                </a:solidFill>
              </a:rPr>
              <a:t>when done. </a:t>
            </a:r>
            <a:endParaRPr lang="en-US" b="1" dirty="0">
              <a:solidFill>
                <a:schemeClr val="tx1"/>
              </a:solidFill>
            </a:endParaRPr>
          </a:p>
          <a:p>
            <a:r>
              <a:rPr lang="en-US" dirty="0">
                <a:solidFill>
                  <a:schemeClr val="tx1"/>
                </a:solidFill>
              </a:rPr>
              <a:t> </a:t>
            </a:r>
          </a:p>
          <a:p>
            <a:r>
              <a:rPr lang="en-US" b="1"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666152" y="4706371"/>
            <a:ext cx="5697386" cy="331322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1914" y="3743371"/>
            <a:ext cx="5570371" cy="609978"/>
          </a:xfrm>
          <a:prstGeom prst="rect">
            <a:avLst/>
          </a:prstGeom>
        </p:spPr>
      </p:pic>
    </p:spTree>
    <p:extLst>
      <p:ext uri="{BB962C8B-B14F-4D97-AF65-F5344CB8AC3E}">
        <p14:creationId xmlns:p14="http://schemas.microsoft.com/office/powerpoint/2010/main" val="111453483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5867400" cy="7162800"/>
          </a:xfrm>
        </p:spPr>
        <p:txBody>
          <a:bodyPr>
            <a:normAutofit fontScale="32500" lnSpcReduction="20000"/>
          </a:bodyPr>
          <a:lstStyle/>
          <a:p>
            <a:r>
              <a:rPr lang="en-US" sz="4300" b="1" dirty="0">
                <a:solidFill>
                  <a:schemeClr val="tx1"/>
                </a:solidFill>
              </a:rPr>
              <a:t>Make Inactive</a:t>
            </a:r>
          </a:p>
          <a:p>
            <a:r>
              <a:rPr lang="en-US" sz="3700" dirty="0">
                <a:solidFill>
                  <a:schemeClr val="tx1"/>
                </a:solidFill>
              </a:rPr>
              <a:t>Making a customer inactive does not remove </a:t>
            </a:r>
            <a:r>
              <a:rPr lang="en-US" sz="3700" dirty="0"/>
              <a:t>them</a:t>
            </a:r>
            <a:r>
              <a:rPr lang="en-US" sz="3700" dirty="0">
                <a:solidFill>
                  <a:schemeClr val="tx1"/>
                </a:solidFill>
              </a:rPr>
              <a:t> from the system. You will have the option to view inactive customers in the </a:t>
            </a:r>
            <a:r>
              <a:rPr lang="en-US" sz="3700" b="1" dirty="0">
                <a:solidFill>
                  <a:schemeClr val="tx1"/>
                </a:solidFill>
              </a:rPr>
              <a:t>Customer Center</a:t>
            </a:r>
            <a:r>
              <a:rPr lang="en-US" sz="3700" dirty="0">
                <a:solidFill>
                  <a:schemeClr val="tx1"/>
                </a:solidFill>
              </a:rPr>
              <a:t>. Maintaining your customer list is very useful and cuts down on time searching for customers while entering transactions.</a:t>
            </a:r>
          </a:p>
          <a:p>
            <a:r>
              <a:rPr lang="en-US" sz="3700" dirty="0">
                <a:solidFill>
                  <a:schemeClr val="tx1"/>
                </a:solidFill>
              </a:rPr>
              <a:t>From the </a:t>
            </a:r>
            <a:r>
              <a:rPr lang="en-US" sz="3700" b="1" dirty="0">
                <a:solidFill>
                  <a:schemeClr val="tx1"/>
                </a:solidFill>
              </a:rPr>
              <a:t>Customer Center</a:t>
            </a:r>
            <a:r>
              <a:rPr lang="en-US" sz="3700" dirty="0">
                <a:solidFill>
                  <a:schemeClr val="tx1"/>
                </a:solidFill>
              </a:rPr>
              <a:t> click the </a:t>
            </a:r>
            <a:r>
              <a:rPr lang="en-US" sz="3700" b="1" dirty="0">
                <a:solidFill>
                  <a:schemeClr val="tx1"/>
                </a:solidFill>
              </a:rPr>
              <a:t>Customer</a:t>
            </a:r>
            <a:r>
              <a:rPr lang="en-US" sz="3700" dirty="0">
                <a:solidFill>
                  <a:schemeClr val="tx1"/>
                </a:solidFill>
              </a:rPr>
              <a:t> you would like to make inactive.</a:t>
            </a:r>
          </a:p>
          <a:p>
            <a:r>
              <a:rPr lang="en-US" sz="3700" dirty="0">
                <a:solidFill>
                  <a:schemeClr val="tx1"/>
                </a:solidFill>
              </a:rPr>
              <a:t>Click </a:t>
            </a:r>
            <a:r>
              <a:rPr lang="en-US" sz="3700" b="1" dirty="0">
                <a:solidFill>
                  <a:schemeClr val="tx1"/>
                </a:solidFill>
              </a:rPr>
              <a:t>Edit. </a:t>
            </a:r>
            <a:r>
              <a:rPr lang="en-US" sz="3700" dirty="0">
                <a:solidFill>
                  <a:schemeClr val="tx1"/>
                </a:solidFill>
              </a:rPr>
              <a:t>Click the </a:t>
            </a:r>
            <a:r>
              <a:rPr lang="en-US" sz="3700" b="1" dirty="0">
                <a:solidFill>
                  <a:schemeClr val="tx1"/>
                </a:solidFill>
              </a:rPr>
              <a:t>Make Inactive </a:t>
            </a:r>
            <a:r>
              <a:rPr lang="en-US" sz="3700" dirty="0">
                <a:solidFill>
                  <a:schemeClr val="tx1"/>
                </a:solidFill>
              </a:rPr>
              <a:t>button. </a:t>
            </a: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3700" b="1" dirty="0">
              <a:solidFill>
                <a:schemeClr val="tx1"/>
              </a:solidFill>
            </a:endParaRPr>
          </a:p>
          <a:p>
            <a:r>
              <a:rPr lang="en-US" sz="3700" b="1" dirty="0">
                <a:solidFill>
                  <a:schemeClr val="tx1"/>
                </a:solidFill>
              </a:rPr>
              <a:t>Note: </a:t>
            </a:r>
            <a:r>
              <a:rPr lang="en-US" sz="3700" dirty="0">
                <a:solidFill>
                  <a:schemeClr val="tx1"/>
                </a:solidFill>
              </a:rPr>
              <a:t>A warning message will appear if there is an outstanding balance for a customer you are trying to inactivate. An adjusting transaction will be created if you click </a:t>
            </a:r>
            <a:r>
              <a:rPr lang="en-US" sz="3700" b="1" dirty="0">
                <a:solidFill>
                  <a:schemeClr val="tx1"/>
                </a:solidFill>
              </a:rPr>
              <a:t>Yes</a:t>
            </a:r>
            <a:r>
              <a:rPr lang="en-US" sz="3700" dirty="0">
                <a:solidFill>
                  <a:schemeClr val="tx1"/>
                </a:solidFill>
              </a:rPr>
              <a:t>.</a:t>
            </a:r>
          </a:p>
          <a:p>
            <a:endParaRPr lang="en-US" sz="3700" dirty="0">
              <a:solidFill>
                <a:schemeClr val="tx1"/>
              </a:solidFill>
            </a:endParaRPr>
          </a:p>
          <a:p>
            <a:endParaRPr lang="en-US" sz="1400" dirty="0">
              <a:solidFill>
                <a:schemeClr val="tx1"/>
              </a:solidFill>
            </a:endParaRPr>
          </a:p>
          <a:p>
            <a:r>
              <a:rPr lang="en-US" sz="1300" dirty="0">
                <a:solidFill>
                  <a:schemeClr val="tx1"/>
                </a:solidFill>
              </a:rPr>
              <a:t> </a:t>
            </a:r>
          </a:p>
          <a:p>
            <a:endParaRPr lang="en-US" dirty="0">
              <a:solidFill>
                <a:schemeClr val="tx1"/>
              </a:solidFill>
            </a:endParaRPr>
          </a:p>
          <a:p>
            <a:r>
              <a:rPr lang="en-US" b="1"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a:t>
            </a:r>
            <a:r>
              <a:rPr lang="en-US" dirty="0">
                <a:solidFill>
                  <a:schemeClr val="tx1"/>
                </a:solidFill>
              </a:rPr>
              <a:t> </a:t>
            </a:r>
            <a:r>
              <a:rPr lang="en-US" dirty="0"/>
              <a:t>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129</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021806" y="2993344"/>
            <a:ext cx="4738188" cy="331618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1871002" y="7178427"/>
            <a:ext cx="3115994" cy="1073799"/>
          </a:xfrm>
          <a:prstGeom prst="rect">
            <a:avLst/>
          </a:prstGeom>
        </p:spPr>
      </p:pic>
    </p:spTree>
    <p:extLst>
      <p:ext uri="{BB962C8B-B14F-4D97-AF65-F5344CB8AC3E}">
        <p14:creationId xmlns:p14="http://schemas.microsoft.com/office/powerpoint/2010/main" val="2691496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86FDC7-D581-43FB-BCEE-C9D92BF45BB1}"/>
              </a:ext>
            </a:extLst>
          </p:cNvPr>
          <p:cNvSpPr>
            <a:spLocks noGrp="1"/>
          </p:cNvSpPr>
          <p:nvPr>
            <p:ph type="subTitle" idx="1"/>
          </p:nvPr>
        </p:nvSpPr>
        <p:spPr/>
        <p:txBody>
          <a:bodyPr/>
          <a:lstStyle/>
          <a:p>
            <a:r>
              <a:rPr lang="en-US" sz="1400" b="1" dirty="0">
                <a:solidFill>
                  <a:schemeClr val="tx1"/>
                </a:solidFill>
              </a:rPr>
              <a:t>Upon completion of Section 1,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How to choose the right subscription.</a:t>
            </a:r>
          </a:p>
          <a:p>
            <a:pPr marL="628650" lvl="1" indent="-171450" algn="l">
              <a:lnSpc>
                <a:spcPct val="150000"/>
              </a:lnSpc>
              <a:buFont typeface="Arial" panose="020B0604020202020204" pitchFamily="34" charset="0"/>
              <a:buChar char="•"/>
            </a:pPr>
            <a:r>
              <a:rPr lang="en-US" sz="1200" dirty="0">
                <a:solidFill>
                  <a:schemeClr val="tx1"/>
                </a:solidFill>
              </a:rPr>
              <a:t>How to use additional features.</a:t>
            </a:r>
          </a:p>
          <a:p>
            <a:pPr marL="628650" lvl="1" indent="-171450" algn="l">
              <a:lnSpc>
                <a:spcPct val="150000"/>
              </a:lnSpc>
              <a:buFont typeface="Arial" panose="020B0604020202020204" pitchFamily="34" charset="0"/>
              <a:buChar char="•"/>
            </a:pPr>
            <a:r>
              <a:rPr lang="en-US" sz="1200" dirty="0">
                <a:solidFill>
                  <a:schemeClr val="tx1"/>
                </a:solidFill>
              </a:rPr>
              <a:t>How to import company data.</a:t>
            </a:r>
          </a:p>
          <a:p>
            <a:pPr marL="628650" lvl="1" indent="-171450" algn="l">
              <a:lnSpc>
                <a:spcPct val="150000"/>
              </a:lnSpc>
              <a:buFont typeface="Arial" panose="020B0604020202020204" pitchFamily="34" charset="0"/>
              <a:buChar char="•"/>
            </a:pPr>
            <a:r>
              <a:rPr lang="en-US" sz="1200" dirty="0">
                <a:solidFill>
                  <a:schemeClr val="tx1"/>
                </a:solidFill>
              </a:rPr>
              <a:t>How to setup a company file.</a:t>
            </a:r>
          </a:p>
          <a:p>
            <a:pPr marL="628650" lvl="1" indent="-171450" algn="l">
              <a:lnSpc>
                <a:spcPct val="150000"/>
              </a:lnSpc>
              <a:buFont typeface="Arial" panose="020B0604020202020204" pitchFamily="34" charset="0"/>
              <a:buChar char="•"/>
            </a:pPr>
            <a:r>
              <a:rPr lang="en-US" sz="1200" dirty="0">
                <a:solidFill>
                  <a:schemeClr val="tx1"/>
                </a:solidFill>
              </a:rPr>
              <a:t>How to view and use the Dashboard.</a:t>
            </a:r>
          </a:p>
          <a:p>
            <a:pPr marL="628650" lvl="1" indent="-171450" algn="l">
              <a:lnSpc>
                <a:spcPct val="150000"/>
              </a:lnSpc>
              <a:buFont typeface="Arial" panose="020B0604020202020204" pitchFamily="34" charset="0"/>
              <a:buChar char="•"/>
            </a:pPr>
            <a:r>
              <a:rPr lang="en-US" sz="1200" dirty="0">
                <a:solidFill>
                  <a:schemeClr val="tx1"/>
                </a:solidFill>
              </a:rPr>
              <a:t>How to navigate using QuickBooks Online Plus.</a:t>
            </a:r>
          </a:p>
          <a:p>
            <a:pPr lvl="1" algn="l">
              <a:lnSpc>
                <a:spcPct val="150000"/>
              </a:lnSpc>
            </a:pPr>
            <a:endParaRPr lang="en-US" sz="1200" dirty="0">
              <a:solidFill>
                <a:schemeClr val="tx1"/>
              </a:solidFill>
            </a:endParaRPr>
          </a:p>
          <a:p>
            <a:pPr lvl="1" algn="l">
              <a:lnSpc>
                <a:spcPct val="150000"/>
              </a:lnSpc>
            </a:pPr>
            <a:r>
              <a:rPr lang="en-US" sz="1200" dirty="0">
                <a:solidFill>
                  <a:schemeClr val="tx1"/>
                </a:solidFill>
              </a:rPr>
              <a:t>The purpose of Section 1 is to become familiar with different subscription options as if you were a business owner deciding which subscription is right for your business. </a:t>
            </a:r>
          </a:p>
          <a:p>
            <a:pPr lvl="1" algn="l">
              <a:lnSpc>
                <a:spcPct val="150000"/>
              </a:lnSpc>
            </a:pPr>
            <a:endParaRPr lang="en-US" sz="1200" dirty="0">
              <a:solidFill>
                <a:schemeClr val="tx1"/>
              </a:solidFill>
            </a:endParaRPr>
          </a:p>
          <a:p>
            <a:pPr lvl="1" algn="l">
              <a:lnSpc>
                <a:spcPct val="150000"/>
              </a:lnSpc>
            </a:pPr>
            <a:r>
              <a:rPr lang="en-US" sz="1200" dirty="0">
                <a:solidFill>
                  <a:schemeClr val="tx1"/>
                </a:solidFill>
              </a:rPr>
              <a:t>Video links are available throughout this manual. Use </a:t>
            </a:r>
            <a:r>
              <a:rPr lang="en-US" sz="1200" b="1" dirty="0">
                <a:solidFill>
                  <a:schemeClr val="tx1"/>
                </a:solidFill>
              </a:rPr>
              <a:t>Ctrl + Left Click </a:t>
            </a:r>
            <a:r>
              <a:rPr lang="en-US" sz="1200" dirty="0">
                <a:solidFill>
                  <a:schemeClr val="tx1"/>
                </a:solidFill>
              </a:rPr>
              <a:t>for direct access.</a:t>
            </a:r>
          </a:p>
          <a:p>
            <a:pPr lvl="1" algn="l">
              <a:lnSpc>
                <a:spcPct val="150000"/>
              </a:lnSpc>
            </a:pPr>
            <a:endParaRPr lang="en-US" sz="1200" dirty="0">
              <a:solidFill>
                <a:schemeClr val="tx1"/>
              </a:solidFill>
            </a:endParaRPr>
          </a:p>
          <a:p>
            <a:pPr lvl="1" algn="l">
              <a:lnSpc>
                <a:spcPct val="150000"/>
              </a:lnSpc>
            </a:pPr>
            <a:r>
              <a:rPr lang="en-US" sz="1200" b="1" dirty="0">
                <a:solidFill>
                  <a:schemeClr val="tx1"/>
                </a:solidFill>
              </a:rPr>
              <a:t>Important: </a:t>
            </a:r>
            <a:r>
              <a:rPr lang="en-US" sz="1200" dirty="0">
                <a:solidFill>
                  <a:schemeClr val="tx1"/>
                </a:solidFill>
              </a:rPr>
              <a:t>As part of your Intuit Education student subscription, you will receive a free 1-year trial of QuickBooks Online Plus.</a:t>
            </a:r>
          </a:p>
          <a:p>
            <a:endParaRPr lang="en-US" dirty="0">
              <a:solidFill>
                <a:schemeClr val="tx1"/>
              </a:solidFill>
              <a:highlight>
                <a:srgbClr val="FFFF00"/>
              </a:highlight>
            </a:endParaRPr>
          </a:p>
          <a:p>
            <a:r>
              <a:rPr lang="en-US" dirty="0"/>
              <a:t>Each section of this training provides information on how to navigate and correctly use various key functions within QuickBooks Online. In addition, you can choose to implement the Case Study Activities. If you choose to utilize the Case Study Activities, simply follow the step-by-step directions at the end of each section to create your TAD Gaming Services, LLC using your free QuickBooks Online subscription.</a:t>
            </a:r>
            <a:r>
              <a:rPr lang="en-US" dirty="0">
                <a:solidFill>
                  <a:schemeClr val="tx1"/>
                </a:solidFill>
                <a:highlight>
                  <a:srgbClr val="FFFF00"/>
                </a:highlight>
              </a:rPr>
              <a:t>		</a:t>
            </a:r>
          </a:p>
        </p:txBody>
      </p:sp>
      <p:sp>
        <p:nvSpPr>
          <p:cNvPr id="5" name="Slide Number Placeholder 4">
            <a:extLst>
              <a:ext uri="{FF2B5EF4-FFF2-40B4-BE49-F238E27FC236}">
                <a16:creationId xmlns:a16="http://schemas.microsoft.com/office/drawing/2014/main" id="{F159C5B6-AF7D-4252-8666-FA6920648289}"/>
              </a:ext>
            </a:extLst>
          </p:cNvPr>
          <p:cNvSpPr>
            <a:spLocks noGrp="1"/>
          </p:cNvSpPr>
          <p:nvPr>
            <p:ph type="sldNum" sz="quarter" idx="12"/>
          </p:nvPr>
        </p:nvSpPr>
        <p:spPr/>
        <p:txBody>
          <a:bodyPr/>
          <a:lstStyle/>
          <a:p>
            <a:fld id="{492D2D2F-A490-4C0D-96A3-87DCC3196164}" type="slidenum">
              <a:rPr lang="en-US" smtClean="0"/>
              <a:pPr/>
              <a:t>13</a:t>
            </a:fld>
            <a:endParaRPr lang="en-US" dirty="0"/>
          </a:p>
        </p:txBody>
      </p:sp>
      <p:sp>
        <p:nvSpPr>
          <p:cNvPr id="2" name="Title 1">
            <a:extLst>
              <a:ext uri="{FF2B5EF4-FFF2-40B4-BE49-F238E27FC236}">
                <a16:creationId xmlns:a16="http://schemas.microsoft.com/office/drawing/2014/main" id="{3D00603A-F0B5-4950-B8DC-1F3C34B40DF6}"/>
              </a:ext>
            </a:extLst>
          </p:cNvPr>
          <p:cNvSpPr>
            <a:spLocks noGrp="1"/>
          </p:cNvSpPr>
          <p:nvPr>
            <p:ph type="ctrTitle"/>
          </p:nvPr>
        </p:nvSpPr>
        <p:spPr/>
        <p:txBody>
          <a:bodyPr/>
          <a:lstStyle/>
          <a:p>
            <a:r>
              <a:rPr lang="en-US" dirty="0"/>
              <a:t>Section 1 Objectives</a:t>
            </a:r>
          </a:p>
        </p:txBody>
      </p:sp>
    </p:spTree>
    <p:extLst>
      <p:ext uri="{BB962C8B-B14F-4D97-AF65-F5344CB8AC3E}">
        <p14:creationId xmlns:p14="http://schemas.microsoft.com/office/powerpoint/2010/main" val="5487262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7500" lnSpcReduction="20000"/>
          </a:bodyPr>
          <a:lstStyle/>
          <a:p>
            <a:r>
              <a:rPr lang="en-US" sz="2900" b="1" dirty="0">
                <a:solidFill>
                  <a:schemeClr val="tx1"/>
                </a:solidFill>
              </a:rPr>
              <a:t>Merge Customers</a:t>
            </a:r>
          </a:p>
          <a:p>
            <a:r>
              <a:rPr lang="en-US" sz="2500" dirty="0">
                <a:solidFill>
                  <a:schemeClr val="tx1"/>
                </a:solidFill>
              </a:rPr>
              <a:t>Merging customers is useful when there are duplicate names in the customer list.</a:t>
            </a:r>
          </a:p>
          <a:p>
            <a:r>
              <a:rPr lang="en-US" sz="2500" dirty="0">
                <a:solidFill>
                  <a:schemeClr val="tx1"/>
                </a:solidFill>
              </a:rPr>
              <a:t>From the </a:t>
            </a:r>
            <a:r>
              <a:rPr lang="en-US" sz="2500" b="1" dirty="0">
                <a:solidFill>
                  <a:schemeClr val="tx1"/>
                </a:solidFill>
              </a:rPr>
              <a:t>Customer Center</a:t>
            </a:r>
            <a:r>
              <a:rPr lang="en-US" sz="2500" dirty="0">
                <a:solidFill>
                  <a:schemeClr val="tx1"/>
                </a:solidFill>
              </a:rPr>
              <a:t>, click the</a:t>
            </a:r>
            <a:r>
              <a:rPr lang="en-US" sz="2500" b="1" dirty="0">
                <a:solidFill>
                  <a:schemeClr val="tx1"/>
                </a:solidFill>
              </a:rPr>
              <a:t> Customer</a:t>
            </a:r>
            <a:r>
              <a:rPr lang="en-US" sz="2500" dirty="0">
                <a:solidFill>
                  <a:schemeClr val="tx1"/>
                </a:solidFill>
              </a:rPr>
              <a:t> you intend to keep.</a:t>
            </a:r>
          </a:p>
          <a:p>
            <a:r>
              <a:rPr lang="en-US" sz="2500" dirty="0">
                <a:solidFill>
                  <a:schemeClr val="tx1"/>
                </a:solidFill>
              </a:rPr>
              <a:t>Click </a:t>
            </a:r>
            <a:r>
              <a:rPr lang="en-US" sz="2500" b="1" dirty="0">
                <a:solidFill>
                  <a:schemeClr val="tx1"/>
                </a:solidFill>
              </a:rPr>
              <a:t>Edit </a:t>
            </a:r>
            <a:r>
              <a:rPr lang="en-US" sz="2500" dirty="0">
                <a:solidFill>
                  <a:schemeClr val="tx1"/>
                </a:solidFill>
              </a:rPr>
              <a:t>and </a:t>
            </a:r>
            <a:r>
              <a:rPr lang="en-US" sz="2500" b="1" dirty="0">
                <a:solidFill>
                  <a:schemeClr val="tx1"/>
                </a:solidFill>
              </a:rPr>
              <a:t>copy (Ctrl + C) </a:t>
            </a:r>
            <a:r>
              <a:rPr lang="en-US" sz="2500" dirty="0">
                <a:solidFill>
                  <a:schemeClr val="tx1"/>
                </a:solidFill>
              </a:rPr>
              <a:t>the customer display name; then click </a:t>
            </a:r>
            <a:r>
              <a:rPr lang="en-US" sz="2500" b="1" dirty="0">
                <a:solidFill>
                  <a:schemeClr val="tx1"/>
                </a:solidFill>
              </a:rPr>
              <a:t>cancel.</a:t>
            </a:r>
          </a:p>
          <a:p>
            <a:r>
              <a:rPr lang="en-US" sz="2500" dirty="0">
                <a:solidFill>
                  <a:schemeClr val="tx1"/>
                </a:solidFill>
              </a:rPr>
              <a:t>Click on the </a:t>
            </a:r>
            <a:r>
              <a:rPr lang="en-US" sz="2500" b="1" dirty="0">
                <a:solidFill>
                  <a:schemeClr val="tx1"/>
                </a:solidFill>
              </a:rPr>
              <a:t>Customer</a:t>
            </a:r>
            <a:r>
              <a:rPr lang="en-US" sz="2500" dirty="0">
                <a:solidFill>
                  <a:schemeClr val="tx1"/>
                </a:solidFill>
              </a:rPr>
              <a:t> you intend to merge.</a:t>
            </a:r>
          </a:p>
          <a:p>
            <a:r>
              <a:rPr lang="en-US" sz="2500" dirty="0">
                <a:solidFill>
                  <a:schemeClr val="tx1"/>
                </a:solidFill>
              </a:rPr>
              <a:t>Click</a:t>
            </a:r>
            <a:r>
              <a:rPr lang="en-US" sz="2500" b="1" dirty="0">
                <a:solidFill>
                  <a:schemeClr val="tx1"/>
                </a:solidFill>
              </a:rPr>
              <a:t> Edit</a:t>
            </a:r>
            <a:r>
              <a:rPr lang="en-US" sz="2500" dirty="0">
                <a:solidFill>
                  <a:schemeClr val="tx1"/>
                </a:solidFill>
              </a:rPr>
              <a:t> and </a:t>
            </a:r>
            <a:r>
              <a:rPr lang="en-US" sz="2500" b="1" dirty="0">
                <a:solidFill>
                  <a:schemeClr val="tx1"/>
                </a:solidFill>
              </a:rPr>
              <a:t>paste</a:t>
            </a:r>
            <a:r>
              <a:rPr lang="en-US" sz="2500" dirty="0">
                <a:solidFill>
                  <a:schemeClr val="tx1"/>
                </a:solidFill>
              </a:rPr>
              <a:t> </a:t>
            </a:r>
            <a:r>
              <a:rPr lang="en-US" sz="2500" b="1" dirty="0">
                <a:solidFill>
                  <a:schemeClr val="tx1"/>
                </a:solidFill>
              </a:rPr>
              <a:t>(Ctrl + V) </a:t>
            </a:r>
            <a:r>
              <a:rPr lang="en-US" sz="2500" dirty="0">
                <a:solidFill>
                  <a:schemeClr val="tx1"/>
                </a:solidFill>
              </a:rPr>
              <a:t>to replace the customer display name with the correct name. </a:t>
            </a:r>
          </a:p>
          <a:p>
            <a:r>
              <a:rPr lang="en-US" sz="2500" dirty="0">
                <a:solidFill>
                  <a:schemeClr val="tx1"/>
                </a:solidFill>
              </a:rPr>
              <a:t>Click </a:t>
            </a:r>
            <a:r>
              <a:rPr lang="en-US" sz="2500" b="1" dirty="0">
                <a:solidFill>
                  <a:schemeClr val="tx1"/>
                </a:solidFill>
              </a:rPr>
              <a:t>Save.</a:t>
            </a: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r>
              <a:rPr lang="en-US" sz="2500" dirty="0">
                <a:solidFill>
                  <a:schemeClr val="tx1"/>
                </a:solidFill>
              </a:rPr>
              <a:t>A </a:t>
            </a:r>
            <a:r>
              <a:rPr lang="en-US" sz="2500" b="1" dirty="0">
                <a:solidFill>
                  <a:schemeClr val="tx1"/>
                </a:solidFill>
              </a:rPr>
              <a:t>Please Confirm </a:t>
            </a:r>
            <a:r>
              <a:rPr lang="en-US" sz="2500" dirty="0">
                <a:solidFill>
                  <a:schemeClr val="tx1"/>
                </a:solidFill>
              </a:rPr>
              <a:t>warning box will appear; click </a:t>
            </a:r>
            <a:r>
              <a:rPr lang="en-US" sz="2500" b="1" dirty="0">
                <a:solidFill>
                  <a:schemeClr val="tx1"/>
                </a:solidFill>
              </a:rPr>
              <a:t>Yes</a:t>
            </a:r>
            <a:r>
              <a:rPr lang="en-US" sz="2500" dirty="0">
                <a:solidFill>
                  <a:schemeClr val="tx1"/>
                </a:solidFill>
              </a:rPr>
              <a:t> to confirm. The old customer will be removed from the list and remain in an inactive status.</a:t>
            </a:r>
          </a:p>
          <a:p>
            <a:endParaRPr lang="en-US" sz="2500" b="1" dirty="0">
              <a:solidFill>
                <a:schemeClr val="tx1"/>
              </a:solidFill>
            </a:endParaRPr>
          </a:p>
          <a:p>
            <a:endParaRPr lang="en-US" sz="2500" b="1" dirty="0">
              <a:solidFill>
                <a:schemeClr val="tx1"/>
              </a:solidFill>
            </a:endParaRPr>
          </a:p>
          <a:p>
            <a:endParaRPr lang="en-US" sz="2500" b="1" dirty="0">
              <a:solidFill>
                <a:schemeClr val="tx1"/>
              </a:solidFill>
            </a:endParaRPr>
          </a:p>
          <a:p>
            <a:endParaRPr lang="en-US" sz="2500" b="1" dirty="0"/>
          </a:p>
          <a:p>
            <a:r>
              <a:rPr lang="en-US" sz="2500" b="1" dirty="0">
                <a:solidFill>
                  <a:schemeClr val="tx1"/>
                </a:solidFill>
              </a:rPr>
              <a:t>Note: </a:t>
            </a:r>
            <a:r>
              <a:rPr lang="en-US" sz="2500" dirty="0">
                <a:solidFill>
                  <a:schemeClr val="tx1"/>
                </a:solidFill>
              </a:rPr>
              <a:t>The merge</a:t>
            </a:r>
            <a:r>
              <a:rPr lang="en-US" sz="2500" b="1" dirty="0">
                <a:solidFill>
                  <a:schemeClr val="tx1"/>
                </a:solidFill>
              </a:rPr>
              <a:t> </a:t>
            </a:r>
            <a:r>
              <a:rPr lang="en-US" sz="2500" dirty="0">
                <a:solidFill>
                  <a:schemeClr val="tx1"/>
                </a:solidFill>
              </a:rPr>
              <a:t>process cannot be undone.</a:t>
            </a:r>
            <a:endParaRPr lang="en-US" sz="2500" b="1" dirty="0">
              <a:solidFill>
                <a:schemeClr val="tx1"/>
              </a:solidFill>
            </a:endParaRPr>
          </a:p>
          <a:p>
            <a:endParaRPr lang="en-US" sz="2200"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130</a:t>
            </a:fld>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2498" y="6934200"/>
            <a:ext cx="2413000" cy="914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1431715" y="3276600"/>
            <a:ext cx="3994567" cy="2791046"/>
          </a:xfrm>
          <a:prstGeom prst="rect">
            <a:avLst/>
          </a:prstGeom>
        </p:spPr>
      </p:pic>
    </p:spTree>
    <p:extLst>
      <p:ext uri="{BB962C8B-B14F-4D97-AF65-F5344CB8AC3E}">
        <p14:creationId xmlns:p14="http://schemas.microsoft.com/office/powerpoint/2010/main" val="142132085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95400"/>
            <a:ext cx="5867400" cy="6705600"/>
          </a:xfrm>
        </p:spPr>
        <p:txBody>
          <a:bodyPr>
            <a:normAutofit fontScale="25000" lnSpcReduction="20000"/>
          </a:bodyPr>
          <a:lstStyle/>
          <a:p>
            <a:r>
              <a:rPr lang="en-US" sz="4800" dirty="0">
                <a:solidFill>
                  <a:schemeClr val="tx1"/>
                </a:solidFill>
              </a:rPr>
              <a:t>An invoice is used when a customer agrees to pay you later. Terms are set up to determine how long the customer has before payment is due. If they do not pay within a specified time, the invoice is considered overdue. A Sales Receipt is used when a customer pays you on the spot for goods or services.</a:t>
            </a:r>
          </a:p>
          <a:p>
            <a:r>
              <a:rPr lang="en-US" sz="4800" dirty="0">
                <a:solidFill>
                  <a:schemeClr val="tx1"/>
                </a:solidFill>
              </a:rPr>
              <a:t> </a:t>
            </a:r>
          </a:p>
          <a:p>
            <a:r>
              <a:rPr lang="en-US" sz="4800" dirty="0">
                <a:solidFill>
                  <a:schemeClr val="tx1"/>
                </a:solidFill>
              </a:rPr>
              <a:t>Click the </a:t>
            </a:r>
            <a:r>
              <a:rPr lang="en-US" sz="4800" b="1" dirty="0">
                <a:solidFill>
                  <a:schemeClr val="tx1"/>
                </a:solidFill>
              </a:rPr>
              <a:t>+ New icon</a:t>
            </a:r>
            <a:r>
              <a:rPr lang="en-US" sz="4800" b="1" dirty="0"/>
              <a:t> -&gt;</a:t>
            </a:r>
            <a:r>
              <a:rPr lang="en-US" sz="4800" dirty="0">
                <a:solidFill>
                  <a:schemeClr val="tx1"/>
                </a:solidFill>
              </a:rPr>
              <a:t> </a:t>
            </a:r>
            <a:r>
              <a:rPr lang="en-US" sz="4800" b="1" dirty="0">
                <a:solidFill>
                  <a:schemeClr val="tx1"/>
                </a:solidFill>
              </a:rPr>
              <a:t>Sales Receipt.</a:t>
            </a:r>
            <a:endParaRPr lang="en-US" sz="4800" dirty="0">
              <a:solidFill>
                <a:schemeClr val="tx1"/>
              </a:solidFill>
            </a:endParaRPr>
          </a:p>
          <a:p>
            <a:endParaRPr lang="en-US" sz="4800" b="1" dirty="0"/>
          </a:p>
          <a:p>
            <a:endParaRPr lang="en-US" sz="4800" b="1" dirty="0"/>
          </a:p>
          <a:p>
            <a:endParaRPr lang="en-US" sz="4800" b="1" dirty="0"/>
          </a:p>
          <a:p>
            <a:r>
              <a:rPr lang="en-US" sz="4800" dirty="0">
                <a:solidFill>
                  <a:schemeClr val="tx1"/>
                </a:solidFill>
              </a:rPr>
              <a:t>It is important to understand the difference between </a:t>
            </a:r>
            <a:r>
              <a:rPr lang="en-US" sz="4800" dirty="0"/>
              <a:t>the s</a:t>
            </a:r>
            <a:r>
              <a:rPr lang="en-US" sz="4800" dirty="0">
                <a:solidFill>
                  <a:schemeClr val="tx1"/>
                </a:solidFill>
              </a:rPr>
              <a:t>ales </a:t>
            </a:r>
            <a:r>
              <a:rPr lang="en-US" sz="4800" dirty="0"/>
              <a:t>r</a:t>
            </a:r>
            <a:r>
              <a:rPr lang="en-US" sz="4800" dirty="0">
                <a:solidFill>
                  <a:schemeClr val="tx1"/>
                </a:solidFill>
              </a:rPr>
              <a:t>eceipt and invoice process. Processing a </a:t>
            </a:r>
            <a:r>
              <a:rPr lang="en-US" sz="4800" b="1" dirty="0">
                <a:solidFill>
                  <a:schemeClr val="tx1"/>
                </a:solidFill>
              </a:rPr>
              <a:t>Sales </a:t>
            </a:r>
            <a:r>
              <a:rPr lang="en-US" sz="4800" b="1" dirty="0"/>
              <a:t>R</a:t>
            </a:r>
            <a:r>
              <a:rPr lang="en-US" sz="4800" b="1" dirty="0">
                <a:solidFill>
                  <a:schemeClr val="tx1"/>
                </a:solidFill>
              </a:rPr>
              <a:t>eceipt </a:t>
            </a:r>
            <a:r>
              <a:rPr lang="en-US" sz="4800" dirty="0">
                <a:solidFill>
                  <a:schemeClr val="tx1"/>
                </a:solidFill>
              </a:rPr>
              <a:t>requires two steps. </a:t>
            </a:r>
            <a:r>
              <a:rPr lang="en-US" sz="4800" b="1" dirty="0"/>
              <a:t>1) Create Sales Receipt using Undeposited Funds for the bank account category. 2) Bank Deposit.</a:t>
            </a:r>
          </a:p>
          <a:p>
            <a:endParaRPr lang="en-US" sz="4800" dirty="0"/>
          </a:p>
          <a:p>
            <a:r>
              <a:rPr lang="en-US" sz="4800" dirty="0"/>
              <a:t>An </a:t>
            </a:r>
            <a:r>
              <a:rPr lang="en-US" sz="4800" b="1" dirty="0"/>
              <a:t>Invoice</a:t>
            </a:r>
            <a:r>
              <a:rPr lang="en-US" sz="4800" dirty="0"/>
              <a:t> requires three-steps.</a:t>
            </a:r>
            <a:r>
              <a:rPr lang="en-US" sz="4800" b="1" dirty="0"/>
              <a:t> 1) Create invoice. 2) Receive payment to undeposited funds. 3) Bank Deposit.</a:t>
            </a:r>
          </a:p>
          <a:p>
            <a:endParaRPr lang="en-US" sz="4800" b="1" dirty="0">
              <a:solidFill>
                <a:schemeClr val="tx1"/>
              </a:solidFill>
            </a:endParaRPr>
          </a:p>
          <a:p>
            <a:r>
              <a:rPr lang="en-US" sz="4800" b="1" dirty="0"/>
              <a:t>Undeposited Funds </a:t>
            </a:r>
            <a:r>
              <a:rPr lang="en-US" sz="4800" dirty="0"/>
              <a:t>is a holding account that allows you to receive sales receipts or payments against invoices. This allows you to group payments from multiple customers in order to match the deposit sent to the bank. </a:t>
            </a:r>
          </a:p>
          <a:p>
            <a:endParaRPr lang="en-US" sz="4800" b="1" dirty="0"/>
          </a:p>
          <a:p>
            <a:r>
              <a:rPr lang="en-US" sz="4800" dirty="0"/>
              <a:t>Many business owners end up with duplicated transactions and unnecessary cleanup when they do not complete the steps in the proper order, or when they post payments directly to the bank account instead of undeposited funds.</a:t>
            </a:r>
          </a:p>
          <a:p>
            <a:endParaRPr lang="en-US" sz="4800" dirty="0"/>
          </a:p>
          <a:p>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r>
              <a:rPr lang="en-US" sz="4800" b="1" dirty="0"/>
              <a:t> </a:t>
            </a:r>
            <a:endParaRPr lang="en-US" sz="4800" dirty="0"/>
          </a:p>
          <a:p>
            <a:endParaRPr lang="en-US" sz="4800" b="1" dirty="0">
              <a:solidFill>
                <a:schemeClr val="tx1"/>
              </a:solidFill>
            </a:endParaRPr>
          </a:p>
          <a:p>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br>
              <a:rPr lang="en-US" dirty="0">
                <a:solidFill>
                  <a:schemeClr val="tx1"/>
                </a:solidFill>
              </a:rPr>
            </a:b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Sales Receipts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131</a:t>
            </a:fld>
            <a:endParaRPr lang="en-US" dirty="0"/>
          </a:p>
        </p:txBody>
      </p:sp>
      <p:pic>
        <p:nvPicPr>
          <p:cNvPr id="9" name="Picture 8">
            <a:extLst>
              <a:ext uri="{FF2B5EF4-FFF2-40B4-BE49-F238E27FC236}">
                <a16:creationId xmlns:a16="http://schemas.microsoft.com/office/drawing/2014/main" id="{F6A5499E-E5A6-45E6-8FA1-0F494F0773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4542" y="2209800"/>
            <a:ext cx="677078" cy="1119783"/>
          </a:xfrm>
          <a:prstGeom prst="rect">
            <a:avLst/>
          </a:prstGeom>
        </p:spPr>
      </p:pic>
      <p:pic>
        <p:nvPicPr>
          <p:cNvPr id="10" name="Picture 9" descr="A picture containing object, clock&#10;&#10;Description automatically generated">
            <a:extLst>
              <a:ext uri="{FF2B5EF4-FFF2-40B4-BE49-F238E27FC236}">
                <a16:creationId xmlns:a16="http://schemas.microsoft.com/office/drawing/2014/main" id="{B1FFD071-F48E-4A1B-AE85-260075B1BE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4679" y="2583078"/>
            <a:ext cx="914400" cy="373225"/>
          </a:xfrm>
          <a:prstGeom prst="rect">
            <a:avLst/>
          </a:prstGeom>
        </p:spPr>
      </p:pic>
    </p:spTree>
    <p:extLst>
      <p:ext uri="{BB962C8B-B14F-4D97-AF65-F5344CB8AC3E}">
        <p14:creationId xmlns:p14="http://schemas.microsoft.com/office/powerpoint/2010/main" val="24797663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fontScale="25000" lnSpcReduction="20000"/>
          </a:bodyPr>
          <a:lstStyle/>
          <a:p>
            <a:pPr>
              <a:spcBef>
                <a:spcPct val="50000"/>
              </a:spcBef>
            </a:pPr>
            <a:r>
              <a:rPr lang="en-US" sz="4800" dirty="0">
                <a:solidFill>
                  <a:schemeClr val="tx1"/>
                </a:solidFill>
              </a:rPr>
              <a:t>Invoices are used to record sales of products and services when we carry customer balances and receive payments based on terms.</a:t>
            </a:r>
          </a:p>
          <a:p>
            <a:endParaRPr lang="en-US" sz="4800" dirty="0">
              <a:solidFill>
                <a:schemeClr val="tx1"/>
              </a:solidFill>
            </a:endParaRPr>
          </a:p>
          <a:p>
            <a:r>
              <a:rPr lang="en-US" sz="4800" dirty="0">
                <a:solidFill>
                  <a:schemeClr val="tx1"/>
                </a:solidFill>
              </a:rPr>
              <a:t>Click the </a:t>
            </a:r>
            <a:r>
              <a:rPr lang="en-US" sz="4800" b="1" dirty="0">
                <a:solidFill>
                  <a:schemeClr val="tx1"/>
                </a:solidFill>
              </a:rPr>
              <a:t>+ New icon</a:t>
            </a:r>
            <a:r>
              <a:rPr lang="en-US" sz="4800" b="1" dirty="0"/>
              <a:t> -&gt; </a:t>
            </a:r>
            <a:r>
              <a:rPr lang="en-US" sz="4800" b="1" dirty="0">
                <a:solidFill>
                  <a:schemeClr val="tx1"/>
                </a:solidFill>
              </a:rPr>
              <a:t>Invoice.</a:t>
            </a:r>
          </a:p>
          <a:p>
            <a:endParaRPr lang="en-US" sz="2200" dirty="0">
              <a:solidFill>
                <a:schemeClr val="tx1"/>
              </a:solidFill>
            </a:endParaRPr>
          </a:p>
          <a:p>
            <a:endParaRPr lang="en-US" sz="4800" b="1" dirty="0">
              <a:solidFill>
                <a:schemeClr val="tx1"/>
              </a:solidFill>
            </a:endParaRPr>
          </a:p>
          <a:p>
            <a:r>
              <a:rPr lang="en-US" sz="4800" b="1" dirty="0">
                <a:solidFill>
                  <a:schemeClr val="tx1"/>
                </a:solidFill>
              </a:rPr>
              <a:t>Enter the following information:</a:t>
            </a:r>
          </a:p>
          <a:p>
            <a:r>
              <a:rPr lang="en-US" sz="4800" dirty="0"/>
              <a:t>C</a:t>
            </a:r>
            <a:r>
              <a:rPr lang="en-US" sz="4800" dirty="0">
                <a:solidFill>
                  <a:schemeClr val="tx1"/>
                </a:solidFill>
              </a:rPr>
              <a:t>ustomer name, email, invoice date, product or service, quantity, rate, amount, and tax.</a:t>
            </a:r>
          </a:p>
          <a:p>
            <a:r>
              <a:rPr lang="en-US" sz="4800" dirty="0">
                <a:solidFill>
                  <a:schemeClr val="tx1"/>
                </a:solidFill>
              </a:rPr>
              <a:t>Add an invoice message or statement memo as needed.  </a:t>
            </a:r>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Note: </a:t>
            </a:r>
            <a:r>
              <a:rPr lang="en-US" sz="4800" dirty="0">
                <a:solidFill>
                  <a:schemeClr val="tx1"/>
                </a:solidFill>
              </a:rPr>
              <a:t>You have the options to print or preview, make an invoice recurring, customize and more. </a:t>
            </a:r>
            <a:r>
              <a:rPr lang="en-US" sz="4800" dirty="0"/>
              <a:t>Notice the attachment fields.</a:t>
            </a:r>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2500" dirty="0">
                <a:solidFill>
                  <a:schemeClr val="tx1"/>
                </a:solidFill>
              </a:rPr>
              <a:t>  </a:t>
            </a:r>
          </a:p>
          <a:p>
            <a:endParaRPr lang="en-US" sz="2500" dirty="0">
              <a:solidFill>
                <a:schemeClr val="tx1"/>
              </a:solidFill>
            </a:endParaRPr>
          </a:p>
          <a:p>
            <a:pPr>
              <a:spcBef>
                <a:spcPct val="50000"/>
              </a:spcBef>
            </a:pPr>
            <a:endParaRPr lang="en-US" sz="2500" b="1"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Invoices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56737" y="4038600"/>
            <a:ext cx="5715000" cy="2534211"/>
          </a:xfrm>
          <a:prstGeom prst="rect">
            <a:avLst/>
          </a:prstGeom>
        </p:spPr>
      </p:pic>
      <p:pic>
        <p:nvPicPr>
          <p:cNvPr id="9" name="Picture 8">
            <a:extLst>
              <a:ext uri="{FF2B5EF4-FFF2-40B4-BE49-F238E27FC236}">
                <a16:creationId xmlns:a16="http://schemas.microsoft.com/office/drawing/2014/main" id="{52BEF50F-DD13-4195-9A2D-0D66C558D91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67200" y="1752600"/>
            <a:ext cx="859072" cy="980831"/>
          </a:xfrm>
          <a:prstGeom prst="rect">
            <a:avLst/>
          </a:prstGeom>
        </p:spPr>
      </p:pic>
      <p:pic>
        <p:nvPicPr>
          <p:cNvPr id="7" name="Picture 6" descr="A picture containing object, clock&#10;&#10;Description automatically generated">
            <a:extLst>
              <a:ext uri="{FF2B5EF4-FFF2-40B4-BE49-F238E27FC236}">
                <a16:creationId xmlns:a16="http://schemas.microsoft.com/office/drawing/2014/main" id="{634A57CC-DC3E-451D-9FB5-99D3E505EA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7037" y="1990147"/>
            <a:ext cx="914400" cy="373225"/>
          </a:xfrm>
          <a:prstGeom prst="rect">
            <a:avLst/>
          </a:prstGeom>
        </p:spPr>
      </p:pic>
    </p:spTree>
    <p:extLst>
      <p:ext uri="{BB962C8B-B14F-4D97-AF65-F5344CB8AC3E}">
        <p14:creationId xmlns:p14="http://schemas.microsoft.com/office/powerpoint/2010/main" val="383027235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5867400" cy="7162800"/>
          </a:xfrm>
        </p:spPr>
        <p:txBody>
          <a:bodyPr>
            <a:normAutofit fontScale="25000" lnSpcReduction="20000"/>
          </a:bodyPr>
          <a:lstStyle/>
          <a:p>
            <a:r>
              <a:rPr lang="en-US" sz="4800" dirty="0">
                <a:solidFill>
                  <a:schemeClr val="tx1"/>
                </a:solidFill>
              </a:rPr>
              <a:t>Receiving full or partial payments against open invoices is part of the account's receivable management process. Having accurate customer balances is key to avoiding messy cleanup and cash flow issues.</a:t>
            </a:r>
          </a:p>
          <a:p>
            <a:r>
              <a:rPr lang="en-US" sz="4800" b="1" dirty="0">
                <a:solidFill>
                  <a:schemeClr val="tx1"/>
                </a:solidFill>
              </a:rPr>
              <a:t> </a:t>
            </a:r>
            <a:endParaRPr lang="en-US" sz="4800" dirty="0">
              <a:solidFill>
                <a:schemeClr val="tx1"/>
              </a:solidFill>
            </a:endParaRPr>
          </a:p>
          <a:p>
            <a:r>
              <a:rPr lang="en-US" sz="4800" b="1" dirty="0">
                <a:solidFill>
                  <a:schemeClr val="tx1"/>
                </a:solidFill>
              </a:rPr>
              <a:t>Note: </a:t>
            </a:r>
            <a:r>
              <a:rPr lang="en-US" sz="4800" dirty="0">
                <a:solidFill>
                  <a:schemeClr val="tx1"/>
                </a:solidFill>
              </a:rPr>
              <a:t>Always apply the amount received to the appropriate invoice. This will ensure that the invoice is closed out properly. If a partial payment is received, then a balance will remain on your Accounts Receivable Aging report for that customer.</a:t>
            </a:r>
          </a:p>
          <a:p>
            <a:endParaRPr lang="en-US" sz="3700" dirty="0">
              <a:solidFill>
                <a:schemeClr val="tx1"/>
              </a:solidFill>
            </a:endParaRPr>
          </a:p>
          <a:p>
            <a:r>
              <a:rPr lang="en-US" sz="4800" dirty="0">
                <a:solidFill>
                  <a:schemeClr val="tx1"/>
                </a:solidFill>
              </a:rPr>
              <a:t>If you use Square or PayPal, merchant fees are deducted each transaction. Other merchant services will deduct their fees at the end of the month. Not to worry! Merchant fees will be addressed in the Bank Deposit process. </a:t>
            </a:r>
          </a:p>
          <a:p>
            <a:endParaRPr lang="en-US" sz="3700" dirty="0">
              <a:solidFill>
                <a:schemeClr val="tx1"/>
              </a:solidFill>
            </a:endParaRPr>
          </a:p>
          <a:p>
            <a:r>
              <a:rPr lang="en-US" sz="4800" dirty="0">
                <a:solidFill>
                  <a:schemeClr val="tx1"/>
                </a:solidFill>
              </a:rPr>
              <a:t>Undeposited Funds is simply an asset account that acts like a clearing account. When payments are posted to Undeposited Funds, they sit in this account until a deposit is made to offset the balance.</a:t>
            </a:r>
          </a:p>
          <a:p>
            <a:endParaRPr lang="en-US" sz="4800" dirty="0">
              <a:solidFill>
                <a:schemeClr val="tx1"/>
              </a:solidFill>
            </a:endParaRPr>
          </a:p>
          <a:p>
            <a:r>
              <a:rPr lang="en-US" sz="4800" dirty="0">
                <a:solidFill>
                  <a:schemeClr val="tx1"/>
                </a:solidFill>
              </a:rPr>
              <a:t>When a payment is received, Undeposited Funds is debited, and Accounts Receivable is credited. When a deposit is made, the bank account is debited, and Undeposited Funds is credited. Undeposited Funds should ultimately have a zero balance.</a:t>
            </a:r>
          </a:p>
          <a:p>
            <a:endParaRPr lang="en-US" sz="3700" dirty="0">
              <a:solidFill>
                <a:schemeClr val="tx1"/>
              </a:solidFill>
            </a:endParaRPr>
          </a:p>
          <a:p>
            <a:r>
              <a:rPr lang="en-US" sz="4800" dirty="0">
                <a:solidFill>
                  <a:schemeClr val="tx1"/>
                </a:solidFill>
              </a:rPr>
              <a:t>It is recommended that you select </a:t>
            </a:r>
            <a:r>
              <a:rPr lang="en-US" sz="4800" b="1" dirty="0">
                <a:solidFill>
                  <a:schemeClr val="tx1"/>
                </a:solidFill>
              </a:rPr>
              <a:t>Undeposited Funds </a:t>
            </a:r>
            <a:r>
              <a:rPr lang="en-US" sz="4800" dirty="0">
                <a:solidFill>
                  <a:schemeClr val="tx1"/>
                </a:solidFill>
              </a:rPr>
              <a:t>for the </a:t>
            </a:r>
            <a:r>
              <a:rPr lang="en-US" sz="4800" b="1" dirty="0">
                <a:solidFill>
                  <a:schemeClr val="tx1"/>
                </a:solidFill>
              </a:rPr>
              <a:t>Deposit To </a:t>
            </a:r>
            <a:r>
              <a:rPr lang="en-US" sz="4800" dirty="0">
                <a:solidFill>
                  <a:schemeClr val="tx1"/>
                </a:solidFill>
              </a:rPr>
              <a:t>box.</a:t>
            </a:r>
          </a:p>
          <a:p>
            <a:r>
              <a:rPr lang="en-US" sz="4800" dirty="0">
                <a:solidFill>
                  <a:schemeClr val="tx1"/>
                </a:solidFill>
              </a:rPr>
              <a:t>This will allow you to group cash, checks, and credit card payments to match the deposit sent to the bank. It is very important to match deposits in QuickBooks to the deposits posted at your bank. This will help to create a more efficient reconciliation process.</a:t>
            </a:r>
          </a:p>
          <a:p>
            <a:endParaRPr lang="en-US" sz="3700" dirty="0">
              <a:solidFill>
                <a:schemeClr val="tx1"/>
              </a:solidFill>
            </a:endParaRPr>
          </a:p>
          <a:p>
            <a:endParaRPr lang="en-US" sz="3700" dirty="0">
              <a:solidFill>
                <a:schemeClr val="tx1"/>
              </a:solidFill>
            </a:endParaRPr>
          </a:p>
          <a:p>
            <a:endParaRPr lang="en-US" sz="2200" b="1" dirty="0">
              <a:solidFill>
                <a:schemeClr val="tx1"/>
              </a:solidFill>
            </a:endParaRPr>
          </a:p>
          <a:p>
            <a:endParaRPr lang="en-US" dirty="0">
              <a:solidFill>
                <a:schemeClr val="tx1"/>
              </a:solidFill>
            </a:endParaRPr>
          </a:p>
          <a:p>
            <a:r>
              <a:rPr lang="en-US" b="1" dirty="0">
                <a:solidFill>
                  <a:schemeClr val="tx1"/>
                </a:solidFill>
              </a:rPr>
              <a:t> </a:t>
            </a: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Receive Payments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133</a:t>
            </a:fld>
            <a:endParaRPr lang="en-US" dirty="0"/>
          </a:p>
        </p:txBody>
      </p:sp>
    </p:spTree>
    <p:extLst>
      <p:ext uri="{BB962C8B-B14F-4D97-AF65-F5344CB8AC3E}">
        <p14:creationId xmlns:p14="http://schemas.microsoft.com/office/powerpoint/2010/main" val="308421222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5867400" cy="7162800"/>
          </a:xfrm>
        </p:spPr>
        <p:txBody>
          <a:bodyPr>
            <a:normAutofit/>
          </a:bodyPr>
          <a:lstStyle/>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Receive Payment.</a:t>
            </a:r>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Enter the following information:</a:t>
            </a:r>
          </a:p>
          <a:p>
            <a:r>
              <a:rPr lang="en-US" dirty="0"/>
              <a:t>C</a:t>
            </a:r>
            <a:r>
              <a:rPr lang="en-US" dirty="0">
                <a:solidFill>
                  <a:schemeClr val="tx1"/>
                </a:solidFill>
              </a:rPr>
              <a:t>ustomer name, date, method, reference, and deposit account. </a:t>
            </a:r>
            <a:endParaRPr lang="en-US" dirty="0"/>
          </a:p>
          <a:p>
            <a:r>
              <a:rPr lang="en-US" dirty="0"/>
              <a:t>S</a:t>
            </a:r>
            <a:r>
              <a:rPr lang="en-US" dirty="0">
                <a:solidFill>
                  <a:schemeClr val="tx1"/>
                </a:solidFill>
              </a:rPr>
              <a:t>elect invoices and verify the total received.</a:t>
            </a:r>
          </a:p>
          <a:p>
            <a:r>
              <a:rPr lang="en-US" dirty="0">
                <a:solidFill>
                  <a:schemeClr val="tx1"/>
                </a:solidFill>
              </a:rPr>
              <a:t>Verify the invoices </a:t>
            </a:r>
            <a:r>
              <a:rPr lang="en-US" dirty="0"/>
              <a:t>selected;</a:t>
            </a:r>
            <a:r>
              <a:rPr lang="en-US" dirty="0">
                <a:solidFill>
                  <a:schemeClr val="tx1"/>
                </a:solidFill>
              </a:rPr>
              <a:t> match the payment stub or backup.</a:t>
            </a:r>
          </a:p>
          <a:p>
            <a:r>
              <a:rPr lang="en-US" dirty="0">
                <a:solidFill>
                  <a:schemeClr val="tx1"/>
                </a:solidFill>
              </a:rPr>
              <a:t>Notice the </a:t>
            </a:r>
            <a:r>
              <a:rPr lang="en-US" b="1" dirty="0">
                <a:solidFill>
                  <a:schemeClr val="tx1"/>
                </a:solidFill>
              </a:rPr>
              <a:t>Find by invoice no</a:t>
            </a:r>
            <a:r>
              <a:rPr lang="en-US" dirty="0">
                <a:solidFill>
                  <a:schemeClr val="tx1"/>
                </a:solidFill>
              </a:rPr>
              <a:t>. and </a:t>
            </a:r>
            <a:r>
              <a:rPr lang="en-US" b="1" dirty="0">
                <a:solidFill>
                  <a:schemeClr val="tx1"/>
                </a:solidFill>
              </a:rPr>
              <a:t>Filter</a:t>
            </a:r>
            <a:r>
              <a:rPr lang="en-US" dirty="0">
                <a:solidFill>
                  <a:schemeClr val="tx1"/>
                </a:solidFill>
              </a:rPr>
              <a:t> feature.</a:t>
            </a:r>
          </a:p>
          <a:p>
            <a:r>
              <a:rPr lang="en-US" dirty="0">
                <a:solidFill>
                  <a:schemeClr val="tx1"/>
                </a:solidFill>
              </a:rPr>
              <a:t>Click </a:t>
            </a:r>
            <a:r>
              <a:rPr lang="en-US" b="1" dirty="0">
                <a:solidFill>
                  <a:schemeClr val="tx1"/>
                </a:solidFill>
              </a:rPr>
              <a:t>Save and Close </a:t>
            </a:r>
            <a:r>
              <a:rPr lang="en-US" dirty="0">
                <a:solidFill>
                  <a:schemeClr val="tx1"/>
                </a:solidFill>
              </a:rPr>
              <a:t>or </a:t>
            </a:r>
            <a:r>
              <a:rPr lang="en-US" b="1" dirty="0">
                <a:solidFill>
                  <a:schemeClr val="tx1"/>
                </a:solidFill>
              </a:rPr>
              <a:t>Save and New</a:t>
            </a:r>
            <a:r>
              <a:rPr lang="en-US" dirty="0">
                <a:solidFill>
                  <a:schemeClr val="tx1"/>
                </a:solidFill>
              </a:rPr>
              <a:t>.</a:t>
            </a:r>
          </a:p>
          <a:p>
            <a:endParaRPr lang="en-US" b="1" dirty="0">
              <a:solidFill>
                <a:schemeClr val="tx1"/>
              </a:solidFill>
            </a:endParaRP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Receive Payments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134</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1499" y="4953000"/>
            <a:ext cx="5715000" cy="2777955"/>
          </a:xfrm>
          <a:prstGeom prst="rect">
            <a:avLst/>
          </a:prstGeom>
        </p:spPr>
      </p:pic>
      <p:pic>
        <p:nvPicPr>
          <p:cNvPr id="10" name="Picture 9" descr="A picture containing object, clock&#10;&#10;Description automatically generated">
            <a:extLst>
              <a:ext uri="{FF2B5EF4-FFF2-40B4-BE49-F238E27FC236}">
                <a16:creationId xmlns:a16="http://schemas.microsoft.com/office/drawing/2014/main" id="{78EA7157-1088-46C6-9872-A7ACAEB102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854" y="1868322"/>
            <a:ext cx="914400" cy="373225"/>
          </a:xfrm>
          <a:prstGeom prst="rect">
            <a:avLst/>
          </a:prstGeom>
        </p:spPr>
      </p:pic>
      <p:pic>
        <p:nvPicPr>
          <p:cNvPr id="11" name="Picture 10">
            <a:extLst>
              <a:ext uri="{FF2B5EF4-FFF2-40B4-BE49-F238E27FC236}">
                <a16:creationId xmlns:a16="http://schemas.microsoft.com/office/drawing/2014/main" id="{F83D0C47-8ECA-432A-8485-A8AF461B560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78244" y="1523197"/>
            <a:ext cx="988581" cy="1063474"/>
          </a:xfrm>
          <a:prstGeom prst="rect">
            <a:avLst/>
          </a:prstGeom>
        </p:spPr>
      </p:pic>
    </p:spTree>
    <p:extLst>
      <p:ext uri="{BB962C8B-B14F-4D97-AF65-F5344CB8AC3E}">
        <p14:creationId xmlns:p14="http://schemas.microsoft.com/office/powerpoint/2010/main" val="9888058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Creating bank deposits is a very important step that follows the sales </a:t>
            </a:r>
            <a:r>
              <a:rPr lang="en-US" dirty="0"/>
              <a:t>r</a:t>
            </a:r>
            <a:r>
              <a:rPr lang="en-US" dirty="0">
                <a:solidFill>
                  <a:schemeClr val="tx1"/>
                </a:solidFill>
              </a:rPr>
              <a:t>eceipt or receive </a:t>
            </a:r>
            <a:r>
              <a:rPr lang="en-US" dirty="0"/>
              <a:t>p</a:t>
            </a:r>
            <a:r>
              <a:rPr lang="en-US" dirty="0">
                <a:solidFill>
                  <a:schemeClr val="tx1"/>
                </a:solidFill>
              </a:rPr>
              <a:t>ayment process and is often overlooked. This can lead to a compounding issue with undeposited funds and is costly to clean up.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Bank Deposit.</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It is very important to select the correct bank </a:t>
            </a:r>
            <a:r>
              <a:rPr lang="en-US" dirty="0"/>
              <a:t>a</a:t>
            </a:r>
            <a:r>
              <a:rPr lang="en-US" dirty="0">
                <a:solidFill>
                  <a:schemeClr val="tx1"/>
                </a:solidFill>
              </a:rPr>
              <a:t>ccount for each deposit. Some businesses have multiple accounts. </a:t>
            </a:r>
            <a:r>
              <a:rPr lang="en-US" dirty="0"/>
              <a:t>It is important to make sure that the total amount of selected </a:t>
            </a:r>
            <a:r>
              <a:rPr lang="en-US" dirty="0">
                <a:solidFill>
                  <a:schemeClr val="tx1"/>
                </a:solidFill>
              </a:rPr>
              <a:t> individual payments in undeposited funds </a:t>
            </a:r>
            <a:r>
              <a:rPr lang="en-US" dirty="0"/>
              <a:t>matches </a:t>
            </a:r>
            <a:r>
              <a:rPr lang="en-US" dirty="0">
                <a:solidFill>
                  <a:schemeClr val="tx1"/>
                </a:solidFill>
              </a:rPr>
              <a:t>the total </a:t>
            </a:r>
            <a:r>
              <a:rPr lang="en-US" dirty="0"/>
              <a:t>amount deposited at the bank. Checks and cash might be grouped together, whereas credit card payments are deposited based on the batch transferred to the bank.</a:t>
            </a:r>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Bank Deposits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135</a:t>
            </a:fld>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8411" y="5638800"/>
            <a:ext cx="5715000" cy="2675435"/>
          </a:xfrm>
          <a:prstGeom prst="rect">
            <a:avLst/>
          </a:prstGeom>
        </p:spPr>
      </p:pic>
      <p:pic>
        <p:nvPicPr>
          <p:cNvPr id="9" name="Picture 8">
            <a:extLst>
              <a:ext uri="{FF2B5EF4-FFF2-40B4-BE49-F238E27FC236}">
                <a16:creationId xmlns:a16="http://schemas.microsoft.com/office/drawing/2014/main" id="{8F4B8EAE-94C5-4EF3-AFD6-037C45D85F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46119" y="2528936"/>
            <a:ext cx="914400" cy="373225"/>
          </a:xfrm>
          <a:prstGeom prst="rect">
            <a:avLst/>
          </a:prstGeom>
        </p:spPr>
      </p:pic>
      <p:pic>
        <p:nvPicPr>
          <p:cNvPr id="11" name="Picture 10">
            <a:extLst>
              <a:ext uri="{FF2B5EF4-FFF2-40B4-BE49-F238E27FC236}">
                <a16:creationId xmlns:a16="http://schemas.microsoft.com/office/drawing/2014/main" id="{4581A5C6-4BD1-4871-BEB4-B3437F2A78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1128" y="2413934"/>
            <a:ext cx="749531" cy="976454"/>
          </a:xfrm>
          <a:prstGeom prst="rect">
            <a:avLst/>
          </a:prstGeom>
        </p:spPr>
      </p:pic>
    </p:spTree>
    <p:extLst>
      <p:ext uri="{BB962C8B-B14F-4D97-AF65-F5344CB8AC3E}">
        <p14:creationId xmlns:p14="http://schemas.microsoft.com/office/powerpoint/2010/main" val="293707544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55000" lnSpcReduction="20000"/>
          </a:bodyPr>
          <a:lstStyle/>
          <a:p>
            <a:r>
              <a:rPr lang="en-US" sz="2200" dirty="0">
                <a:solidFill>
                  <a:schemeClr val="tx1"/>
                </a:solidFill>
              </a:rPr>
              <a:t>Now that we have mastered the Accounts </a:t>
            </a:r>
            <a:r>
              <a:rPr lang="en-US" sz="2200" dirty="0"/>
              <a:t>R</a:t>
            </a:r>
            <a:r>
              <a:rPr lang="en-US" sz="2200" dirty="0">
                <a:solidFill>
                  <a:schemeClr val="tx1"/>
                </a:solidFill>
              </a:rPr>
              <a:t>eceivable section of this training, we are ready to save customized reports. These reports help to support the 80/20 rule and manage your Accounts </a:t>
            </a:r>
            <a:r>
              <a:rPr lang="en-US" sz="2200" dirty="0"/>
              <a:t>R</a:t>
            </a:r>
            <a:r>
              <a:rPr lang="en-US" sz="2200" dirty="0">
                <a:solidFill>
                  <a:schemeClr val="tx1"/>
                </a:solidFill>
              </a:rPr>
              <a:t>eceivable.</a:t>
            </a:r>
          </a:p>
          <a:p>
            <a:endParaRPr lang="en-US" sz="2200" b="1" dirty="0">
              <a:solidFill>
                <a:schemeClr val="tx1"/>
              </a:solidFill>
            </a:endParaRPr>
          </a:p>
          <a:p>
            <a:r>
              <a:rPr lang="en-US" sz="2500" b="1" dirty="0"/>
              <a:t>Sales</a:t>
            </a:r>
          </a:p>
          <a:p>
            <a:r>
              <a:rPr lang="en-US" sz="2200" dirty="0"/>
              <a:t>Let’s look at reports related to sales.  </a:t>
            </a:r>
          </a:p>
          <a:p>
            <a:r>
              <a:rPr lang="en-US" sz="2200" dirty="0"/>
              <a:t>Click </a:t>
            </a:r>
            <a:r>
              <a:rPr lang="en-US" sz="2200" b="1" dirty="0"/>
              <a:t>Reports </a:t>
            </a:r>
            <a:r>
              <a:rPr lang="en-US" sz="2200" dirty="0"/>
              <a:t>in the </a:t>
            </a:r>
            <a:r>
              <a:rPr lang="en-US" sz="2200" b="1" dirty="0"/>
              <a:t>Left Navigation Bar -&gt; Standard.</a:t>
            </a:r>
          </a:p>
          <a:p>
            <a:r>
              <a:rPr lang="en-US" sz="2200" dirty="0"/>
              <a:t>Scroll to </a:t>
            </a:r>
            <a:r>
              <a:rPr lang="en-US" sz="2200" b="1" dirty="0"/>
              <a:t>Sales and Customers Section -&gt; Sales by Customer Summary.</a:t>
            </a:r>
          </a:p>
          <a:p>
            <a:endParaRPr lang="en-US" sz="2200" b="1" dirty="0">
              <a:solidFill>
                <a:schemeClr val="tx1"/>
              </a:solidFill>
            </a:endParaRPr>
          </a:p>
          <a:p>
            <a:endParaRPr lang="en-US" sz="3700" b="1" dirty="0">
              <a:solidFill>
                <a:schemeClr val="tx1"/>
              </a:solidFill>
            </a:endParaRPr>
          </a:p>
          <a:p>
            <a:endParaRPr lang="en-US" sz="3700" b="1" dirty="0"/>
          </a:p>
          <a:p>
            <a:endParaRPr lang="en-US" sz="3700" b="1" dirty="0">
              <a:solidFill>
                <a:schemeClr val="tx1"/>
              </a:solidFill>
            </a:endParaRPr>
          </a:p>
          <a:p>
            <a:endParaRPr lang="en-US" sz="3700" b="1" dirty="0">
              <a:solidFill>
                <a:schemeClr val="tx1"/>
              </a:solidFill>
            </a:endParaRPr>
          </a:p>
          <a:p>
            <a:endParaRPr lang="en-US" sz="3700" b="1" dirty="0"/>
          </a:p>
          <a:p>
            <a:endParaRPr lang="en-US" sz="3700" b="1" dirty="0">
              <a:solidFill>
                <a:schemeClr val="tx1"/>
              </a:solidFill>
            </a:endParaRPr>
          </a:p>
          <a:p>
            <a:endParaRPr lang="en-US" sz="3000" b="1" dirty="0">
              <a:solidFill>
                <a:schemeClr val="tx1"/>
              </a:solidFill>
            </a:endParaRPr>
          </a:p>
          <a:p>
            <a:endParaRPr lang="en-US" sz="3000" b="1" dirty="0">
              <a:solidFill>
                <a:schemeClr val="tx1"/>
              </a:solidFill>
            </a:endParaRPr>
          </a:p>
          <a:p>
            <a:endParaRPr lang="en-US" sz="3000" b="1" dirty="0">
              <a:solidFill>
                <a:schemeClr val="tx1"/>
              </a:solidFill>
            </a:endParaRPr>
          </a:p>
          <a:p>
            <a:r>
              <a:rPr lang="en-US" sz="2200" b="1" dirty="0">
                <a:solidFill>
                  <a:schemeClr val="tx1"/>
                </a:solidFill>
              </a:rPr>
              <a:t>Sales by Customer Summary:</a:t>
            </a:r>
            <a:r>
              <a:rPr lang="en-US" sz="2200" dirty="0">
                <a:solidFill>
                  <a:schemeClr val="tx1"/>
                </a:solidFill>
              </a:rPr>
              <a:t> Identifies the top 20% of our customers that bring in 80% </a:t>
            </a:r>
          </a:p>
          <a:p>
            <a:r>
              <a:rPr lang="en-US" sz="2200" dirty="0">
                <a:solidFill>
                  <a:schemeClr val="tx1"/>
                </a:solidFill>
              </a:rPr>
              <a:t>of our revenue. </a:t>
            </a:r>
          </a:p>
          <a:p>
            <a:endParaRPr lang="en-US" sz="3700" b="1" dirty="0">
              <a:solidFill>
                <a:schemeClr val="tx1"/>
              </a:solidFill>
            </a:endParaRPr>
          </a:p>
          <a:p>
            <a:endParaRPr lang="en-US" sz="3700"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dirty="0">
              <a:solidFill>
                <a:schemeClr val="tx1"/>
              </a:solidFill>
            </a:endParaRPr>
          </a:p>
          <a:p>
            <a:endParaRPr lang="en-US" sz="3700"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Sales and (A/R)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136</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3657600"/>
            <a:ext cx="5715000" cy="2906909"/>
          </a:xfrm>
          <a:prstGeom prst="rect">
            <a:avLst/>
          </a:prstGeom>
        </p:spPr>
      </p:pic>
    </p:spTree>
    <p:extLst>
      <p:ext uri="{BB962C8B-B14F-4D97-AF65-F5344CB8AC3E}">
        <p14:creationId xmlns:p14="http://schemas.microsoft.com/office/powerpoint/2010/main" val="140706574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303ED8-2F45-406E-A375-B2C7EE772FEE}"/>
              </a:ext>
            </a:extLst>
          </p:cNvPr>
          <p:cNvSpPr>
            <a:spLocks noGrp="1"/>
          </p:cNvSpPr>
          <p:nvPr>
            <p:ph type="subTitle" idx="1"/>
          </p:nvPr>
        </p:nvSpPr>
        <p:spPr/>
        <p:txBody>
          <a:bodyPr/>
          <a:lstStyle/>
          <a:p>
            <a:r>
              <a:rPr lang="en-US" b="1" dirty="0"/>
              <a:t>Sales by Product/Service Summary </a:t>
            </a:r>
            <a:r>
              <a:rPr lang="en-US" dirty="0"/>
              <a:t>provides a historical glimpse of the best-selling products and services for a specific date range. This report includes Quantity, Amount, % of Sales and Avg. Price, COGS, and Gross Margin.</a:t>
            </a:r>
          </a:p>
          <a:p>
            <a:r>
              <a:rPr lang="en-US" dirty="0"/>
              <a:t>Click </a:t>
            </a:r>
            <a:r>
              <a:rPr lang="en-US" b="1" dirty="0"/>
              <a:t>Reports </a:t>
            </a:r>
            <a:r>
              <a:rPr lang="en-US" dirty="0"/>
              <a:t>in the </a:t>
            </a:r>
            <a:r>
              <a:rPr lang="en-US" b="1" dirty="0"/>
              <a:t>Left Navigation Bar -&gt; Standard. </a:t>
            </a:r>
          </a:p>
          <a:p>
            <a:r>
              <a:rPr lang="en-US" dirty="0"/>
              <a:t>Scroll to </a:t>
            </a:r>
            <a:r>
              <a:rPr lang="en-US" b="1" dirty="0"/>
              <a:t>Sales and Customers -&gt; </a:t>
            </a:r>
            <a:r>
              <a:rPr lang="en-US" dirty="0"/>
              <a:t>select </a:t>
            </a:r>
            <a:r>
              <a:rPr lang="en-US" b="1" dirty="0"/>
              <a:t>Sales by Product/Service Summary.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endParaRPr lang="en-US" b="1" dirty="0"/>
          </a:p>
          <a:p>
            <a:endParaRPr lang="en-US" b="1" dirty="0"/>
          </a:p>
          <a:p>
            <a:endParaRPr lang="en-US" b="1" dirty="0"/>
          </a:p>
          <a:p>
            <a:endParaRPr lang="en-US" b="1" dirty="0"/>
          </a:p>
          <a:p>
            <a:endParaRPr lang="en-US" b="1" dirty="0"/>
          </a:p>
          <a:p>
            <a:r>
              <a:rPr lang="en-US" b="1" dirty="0"/>
              <a:t>Note: </a:t>
            </a:r>
            <a:r>
              <a:rPr lang="en-US" dirty="0"/>
              <a:t>Customize these reports by changing the sort option to  </a:t>
            </a:r>
            <a:r>
              <a:rPr lang="en-US" b="1" dirty="0"/>
              <a:t>“Total in descending order.”</a:t>
            </a:r>
          </a:p>
          <a:p>
            <a:r>
              <a:rPr lang="en-US" dirty="0"/>
              <a:t>Review the sales reports and save your favorites to </a:t>
            </a:r>
            <a:r>
              <a:rPr lang="en-US" b="1" dirty="0"/>
              <a:t>Custom Reports</a:t>
            </a:r>
            <a:r>
              <a:rPr lang="en-US" dirty="0"/>
              <a:t>. </a:t>
            </a:r>
          </a:p>
        </p:txBody>
      </p:sp>
      <p:sp>
        <p:nvSpPr>
          <p:cNvPr id="3" name="Slide Number Placeholder 2">
            <a:extLst>
              <a:ext uri="{FF2B5EF4-FFF2-40B4-BE49-F238E27FC236}">
                <a16:creationId xmlns:a16="http://schemas.microsoft.com/office/drawing/2014/main" id="{431EB5DE-65BE-4D4B-8DE8-4396A4D683AD}"/>
              </a:ext>
            </a:extLst>
          </p:cNvPr>
          <p:cNvSpPr>
            <a:spLocks noGrp="1"/>
          </p:cNvSpPr>
          <p:nvPr>
            <p:ph type="sldNum" sz="quarter" idx="12"/>
          </p:nvPr>
        </p:nvSpPr>
        <p:spPr/>
        <p:txBody>
          <a:bodyPr/>
          <a:lstStyle/>
          <a:p>
            <a:fld id="{492D2D2F-A490-4C0D-96A3-87DCC3196164}" type="slidenum">
              <a:rPr lang="en-US" smtClean="0"/>
              <a:pPr/>
              <a:t>137</a:t>
            </a:fld>
            <a:endParaRPr lang="en-US" dirty="0"/>
          </a:p>
        </p:txBody>
      </p:sp>
      <p:sp>
        <p:nvSpPr>
          <p:cNvPr id="4" name="Title 3">
            <a:extLst>
              <a:ext uri="{FF2B5EF4-FFF2-40B4-BE49-F238E27FC236}">
                <a16:creationId xmlns:a16="http://schemas.microsoft.com/office/drawing/2014/main" id="{AD07D1A8-F3DB-473A-8A58-ED6C19E1706C}"/>
              </a:ext>
            </a:extLst>
          </p:cNvPr>
          <p:cNvSpPr>
            <a:spLocks noGrp="1"/>
          </p:cNvSpPr>
          <p:nvPr>
            <p:ph type="ctrTitle"/>
          </p:nvPr>
        </p:nvSpPr>
        <p:spPr/>
        <p:txBody>
          <a:bodyPr/>
          <a:lstStyle/>
          <a:p>
            <a:r>
              <a:rPr lang="en-US" dirty="0"/>
              <a:t>Sales and (A/R) Reports</a:t>
            </a:r>
          </a:p>
        </p:txBody>
      </p:sp>
      <p:pic>
        <p:nvPicPr>
          <p:cNvPr id="6" name="Picture 5">
            <a:extLst>
              <a:ext uri="{FF2B5EF4-FFF2-40B4-BE49-F238E27FC236}">
                <a16:creationId xmlns:a16="http://schemas.microsoft.com/office/drawing/2014/main" id="{7DCAACDE-9877-4EE2-B729-5A126D2DBE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9699" y="3352800"/>
            <a:ext cx="5715000" cy="2892875"/>
          </a:xfrm>
          <a:prstGeom prst="rect">
            <a:avLst/>
          </a:prstGeom>
        </p:spPr>
      </p:pic>
    </p:spTree>
    <p:extLst>
      <p:ext uri="{BB962C8B-B14F-4D97-AF65-F5344CB8AC3E}">
        <p14:creationId xmlns:p14="http://schemas.microsoft.com/office/powerpoint/2010/main" val="160376501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t>Accounts Receivable</a:t>
            </a:r>
          </a:p>
          <a:p>
            <a:r>
              <a:rPr lang="en-US" dirty="0"/>
              <a:t>Let’s look at reports related to Accounts Receivable.  </a:t>
            </a:r>
          </a:p>
          <a:p>
            <a:r>
              <a:rPr lang="en-US" dirty="0"/>
              <a:t>Click </a:t>
            </a:r>
            <a:r>
              <a:rPr lang="en-US" b="1" dirty="0"/>
              <a:t>Reports </a:t>
            </a:r>
            <a:r>
              <a:rPr lang="en-US" dirty="0"/>
              <a:t>in the </a:t>
            </a:r>
            <a:r>
              <a:rPr lang="en-US" b="1" dirty="0"/>
              <a:t>Left Navigation Bar Menu -&gt; Standard.</a:t>
            </a:r>
          </a:p>
          <a:p>
            <a:r>
              <a:rPr lang="en-US" dirty="0"/>
              <a:t>Scroll to </a:t>
            </a:r>
            <a:r>
              <a:rPr lang="en-US" b="1" dirty="0"/>
              <a:t>Who owes you -&gt; </a:t>
            </a:r>
            <a:r>
              <a:rPr lang="en-US" dirty="0"/>
              <a:t>select </a:t>
            </a:r>
            <a:r>
              <a:rPr lang="en-US" b="1" dirty="0"/>
              <a:t>Accounts receivable aging detail.</a:t>
            </a:r>
          </a:p>
          <a:p>
            <a:r>
              <a:rPr lang="en-US" dirty="0"/>
              <a:t> </a:t>
            </a:r>
            <a:endParaRPr lang="en-US" b="1" dirty="0"/>
          </a:p>
          <a:p>
            <a:r>
              <a:rPr lang="en-US" b="1" dirty="0"/>
              <a:t>Recommended Reports are as follows:</a:t>
            </a:r>
          </a:p>
          <a:p>
            <a:r>
              <a:rPr lang="en-US" dirty="0"/>
              <a:t>Accounts receivable aging detail informs us of the outstanding balances for our customers and whether they are current or past due. Remember, the number of days it takes to collect a payment has a direct effect on cash flow. The older the invoices become, the more costly the collection process becomes.  </a:t>
            </a:r>
          </a:p>
          <a:p>
            <a:r>
              <a:rPr lang="en-US" dirty="0"/>
              <a:t>The Open Invoice report provides open invoice detail for each customer. This is a great report to use to clean up your Accounts Receivable.  </a:t>
            </a:r>
          </a:p>
          <a:p>
            <a:endParaRPr lang="en-US" b="1" dirty="0">
              <a:solidFill>
                <a:schemeClr val="tx1"/>
              </a:solidFill>
            </a:endParaRPr>
          </a:p>
        </p:txBody>
      </p:sp>
      <p:sp>
        <p:nvSpPr>
          <p:cNvPr id="2" name="Title 1"/>
          <p:cNvSpPr>
            <a:spLocks noGrp="1"/>
          </p:cNvSpPr>
          <p:nvPr>
            <p:ph type="ctrTitle"/>
          </p:nvPr>
        </p:nvSpPr>
        <p:spPr/>
        <p:txBody>
          <a:bodyPr/>
          <a:lstStyle/>
          <a:p>
            <a:r>
              <a:rPr lang="en-US" dirty="0"/>
              <a:t>Sales and (A/R)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138</a:t>
            </a:fld>
            <a:endParaRPr lang="en-US" dirty="0"/>
          </a:p>
        </p:txBody>
      </p:sp>
      <p:pic>
        <p:nvPicPr>
          <p:cNvPr id="7" name="Picture 6">
            <a:extLst>
              <a:ext uri="{FF2B5EF4-FFF2-40B4-BE49-F238E27FC236}">
                <a16:creationId xmlns:a16="http://schemas.microsoft.com/office/drawing/2014/main" id="{9DC9D76C-7E1D-48D1-ADD5-9F708EC376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700" y="5230964"/>
            <a:ext cx="4800600" cy="1203775"/>
          </a:xfrm>
          <a:prstGeom prst="rect">
            <a:avLst/>
          </a:prstGeom>
        </p:spPr>
      </p:pic>
      <p:pic>
        <p:nvPicPr>
          <p:cNvPr id="8" name="Picture 7" descr="A close up of a logo&#10;&#10;Description automatically generated">
            <a:extLst>
              <a:ext uri="{FF2B5EF4-FFF2-40B4-BE49-F238E27FC236}">
                <a16:creationId xmlns:a16="http://schemas.microsoft.com/office/drawing/2014/main" id="{1D821FE8-1C18-4720-8C7F-5A92387015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6787761"/>
            <a:ext cx="4800600" cy="1217956"/>
          </a:xfrm>
          <a:prstGeom prst="rect">
            <a:avLst/>
          </a:prstGeom>
        </p:spPr>
      </p:pic>
    </p:spTree>
    <p:extLst>
      <p:ext uri="{BB962C8B-B14F-4D97-AF65-F5344CB8AC3E}">
        <p14:creationId xmlns:p14="http://schemas.microsoft.com/office/powerpoint/2010/main" val="19825090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solidFill>
                  <a:schemeClr val="tx1"/>
                </a:solidFill>
              </a:rPr>
              <a:t>Statements are typically sent to customers with outstanding invoices. This process should be part of your accounts receivable and collections policy. There are two ways to populate statements. The first option is as follows:</a:t>
            </a:r>
          </a:p>
          <a:p>
            <a:r>
              <a:rPr lang="en-US" dirty="0">
                <a:solidFill>
                  <a:schemeClr val="tx1"/>
                </a:solidFill>
              </a:rPr>
              <a:t>Click the </a:t>
            </a:r>
            <a:r>
              <a:rPr lang="en-US" b="1" dirty="0">
                <a:solidFill>
                  <a:schemeClr val="tx1"/>
                </a:solidFill>
              </a:rPr>
              <a:t>+ New icon</a:t>
            </a:r>
            <a:r>
              <a:rPr lang="en-US" dirty="0">
                <a:solidFill>
                  <a:schemeClr val="tx1"/>
                </a:solidFill>
              </a:rPr>
              <a:t>.</a:t>
            </a:r>
          </a:p>
          <a:p>
            <a:pPr>
              <a:spcBef>
                <a:spcPts val="0"/>
              </a:spcBef>
            </a:pPr>
            <a:endParaRPr lang="en-US" dirty="0">
              <a:solidFill>
                <a:schemeClr val="tx1"/>
              </a:solidFill>
            </a:endParaRPr>
          </a:p>
          <a:p>
            <a:pPr>
              <a:spcBef>
                <a:spcPts val="0"/>
              </a:spcBef>
            </a:pPr>
            <a:endParaRPr lang="en-US" dirty="0"/>
          </a:p>
          <a:p>
            <a:pPr>
              <a:spcBef>
                <a:spcPts val="0"/>
              </a:spcBef>
            </a:pPr>
            <a:endParaRPr lang="en-US" dirty="0">
              <a:solidFill>
                <a:schemeClr val="tx1"/>
              </a:solidFill>
            </a:endParaRPr>
          </a:p>
          <a:p>
            <a:pPr>
              <a:spcBef>
                <a:spcPts val="0"/>
              </a:spcBef>
            </a:pPr>
            <a:r>
              <a:rPr lang="en-US" dirty="0">
                <a:solidFill>
                  <a:schemeClr val="tx1"/>
                </a:solidFill>
              </a:rPr>
              <a:t>Click </a:t>
            </a:r>
            <a:r>
              <a:rPr lang="en-US" b="1" dirty="0">
                <a:solidFill>
                  <a:schemeClr val="tx1"/>
                </a:solidFill>
              </a:rPr>
              <a:t>Statement </a:t>
            </a:r>
            <a:r>
              <a:rPr lang="en-US" dirty="0">
                <a:solidFill>
                  <a:schemeClr val="tx1"/>
                </a:solidFill>
              </a:rPr>
              <a:t>from the “Other” list.</a:t>
            </a:r>
          </a:p>
          <a:p>
            <a:pPr>
              <a:spcBef>
                <a:spcPts val="0"/>
              </a:spcBef>
            </a:pPr>
            <a:r>
              <a:rPr lang="en-US" dirty="0">
                <a:solidFill>
                  <a:schemeClr val="tx1"/>
                </a:solidFill>
              </a:rPr>
              <a:t>This is a basic statement that will populate</a:t>
            </a:r>
          </a:p>
          <a:p>
            <a:pPr>
              <a:spcBef>
                <a:spcPts val="0"/>
              </a:spcBef>
            </a:pPr>
            <a:r>
              <a:rPr lang="en-US" dirty="0">
                <a:solidFill>
                  <a:schemeClr val="tx1"/>
                </a:solidFill>
              </a:rPr>
              <a:t>for all customers.</a:t>
            </a:r>
          </a:p>
          <a:p>
            <a:pPr>
              <a:spcBef>
                <a:spcPct val="50000"/>
              </a:spcBef>
            </a:pPr>
            <a:r>
              <a:rPr lang="en-US" dirty="0">
                <a:solidFill>
                  <a:schemeClr val="tx1"/>
                </a:solidFill>
              </a:rPr>
              <a:t>A </a:t>
            </a:r>
            <a:r>
              <a:rPr lang="en-US" b="1" dirty="0">
                <a:solidFill>
                  <a:schemeClr val="tx1"/>
                </a:solidFill>
              </a:rPr>
              <a:t>Balance Forward Statement </a:t>
            </a:r>
            <a:r>
              <a:rPr lang="en-US" dirty="0">
                <a:solidFill>
                  <a:schemeClr val="tx1"/>
                </a:solidFill>
              </a:rPr>
              <a:t>shows all activity between your start and end dates, plus    the balance from the prior period.</a:t>
            </a:r>
          </a:p>
          <a:p>
            <a:pPr>
              <a:spcBef>
                <a:spcPct val="50000"/>
              </a:spcBef>
            </a:pPr>
            <a:r>
              <a:rPr lang="en-US" dirty="0">
                <a:solidFill>
                  <a:schemeClr val="tx1"/>
                </a:solidFill>
              </a:rPr>
              <a:t>An </a:t>
            </a:r>
            <a:r>
              <a:rPr lang="en-US" b="1" dirty="0">
                <a:solidFill>
                  <a:schemeClr val="tx1"/>
                </a:solidFill>
              </a:rPr>
              <a:t>Open Item Statement </a:t>
            </a:r>
            <a:r>
              <a:rPr lang="en-US" dirty="0">
                <a:solidFill>
                  <a:schemeClr val="tx1"/>
                </a:solidFill>
              </a:rPr>
              <a:t>shows only items for the last 365 days that have not yet been paid.</a:t>
            </a:r>
          </a:p>
          <a:p>
            <a:pPr>
              <a:spcBef>
                <a:spcPct val="50000"/>
              </a:spcBef>
            </a:pPr>
            <a:r>
              <a:rPr lang="en-US" dirty="0">
                <a:solidFill>
                  <a:schemeClr val="tx1"/>
                </a:solidFill>
              </a:rPr>
              <a:t>A </a:t>
            </a:r>
            <a:r>
              <a:rPr lang="en-US" b="1" dirty="0">
                <a:solidFill>
                  <a:schemeClr val="tx1"/>
                </a:solidFill>
              </a:rPr>
              <a:t>Transaction Statement </a:t>
            </a:r>
            <a:r>
              <a:rPr lang="en-US" dirty="0">
                <a:solidFill>
                  <a:schemeClr val="tx1"/>
                </a:solidFill>
              </a:rPr>
              <a:t>shows each transaction and the total amount billed and received for the period, instead of a running balance. This option is especially useful for the year-end contribution statements that nonprofits send out.</a:t>
            </a:r>
          </a:p>
          <a:p>
            <a:r>
              <a:rPr lang="en-US" dirty="0">
                <a:solidFill>
                  <a:schemeClr val="tx1"/>
                </a:solidFill>
              </a:rPr>
              <a:t>Use the </a:t>
            </a:r>
            <a:r>
              <a:rPr lang="en-US" b="1" dirty="0">
                <a:solidFill>
                  <a:schemeClr val="tx1"/>
                </a:solidFill>
              </a:rPr>
              <a:t>Statement Management </a:t>
            </a:r>
            <a:r>
              <a:rPr lang="en-US" dirty="0">
                <a:solidFill>
                  <a:schemeClr val="tx1"/>
                </a:solidFill>
              </a:rPr>
              <a:t>section to select customers, edit the delivery method, and preview statements before they are sent. </a:t>
            </a:r>
          </a:p>
          <a:p>
            <a:pPr>
              <a:spcBef>
                <a:spcPct val="50000"/>
              </a:spcBef>
            </a:pPr>
            <a:r>
              <a:rPr lang="en-US" dirty="0">
                <a:solidFill>
                  <a:schemeClr val="tx1"/>
                </a:solidFill>
              </a:rPr>
              <a:t> </a:t>
            </a:r>
          </a:p>
          <a:p>
            <a:pPr marL="171450" indent="-171450">
              <a:spcBef>
                <a:spcPct val="50000"/>
              </a:spcBef>
              <a:buFontTx/>
              <a:buChar char="-"/>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 </a:t>
            </a: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Statements</a:t>
            </a:r>
            <a:r>
              <a:rPr lang="en-US" dirty="0">
                <a:solidFill>
                  <a:schemeClr val="tx1"/>
                </a:solidFill>
              </a:rPr>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139</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2172538" y="2209800"/>
            <a:ext cx="914400" cy="373225"/>
          </a:xfrm>
          <a:prstGeom prst="rect">
            <a:avLst/>
          </a:prstGeom>
        </p:spPr>
      </p:pic>
      <p:pic>
        <p:nvPicPr>
          <p:cNvPr id="8" name="Picture 7">
            <a:extLst>
              <a:ext uri="{FF2B5EF4-FFF2-40B4-BE49-F238E27FC236}">
                <a16:creationId xmlns:a16="http://schemas.microsoft.com/office/drawing/2014/main" id="{93FDE295-24B2-4E16-A7A7-11E0783F39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70886" y="2057400"/>
            <a:ext cx="1058128" cy="1520010"/>
          </a:xfrm>
          <a:prstGeom prst="rect">
            <a:avLst/>
          </a:prstGeom>
        </p:spPr>
      </p:pic>
    </p:spTree>
    <p:extLst>
      <p:ext uri="{BB962C8B-B14F-4D97-AF65-F5344CB8AC3E}">
        <p14:creationId xmlns:p14="http://schemas.microsoft.com/office/powerpoint/2010/main" val="3252454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0D87C83-A773-4188-BD46-B0EDE1BD7542}"/>
              </a:ext>
            </a:extLst>
          </p:cNvPr>
          <p:cNvSpPr>
            <a:spLocks noGrp="1"/>
          </p:cNvSpPr>
          <p:nvPr>
            <p:ph type="subTitle" idx="1"/>
          </p:nvPr>
        </p:nvSpPr>
        <p:spPr/>
        <p:txBody>
          <a:bodyPr/>
          <a:lstStyle/>
          <a:p>
            <a:r>
              <a:rPr lang="en-US" sz="1400" b="1" dirty="0"/>
              <a:t>Chrome Browser</a:t>
            </a:r>
          </a:p>
          <a:p>
            <a:r>
              <a:rPr lang="en-US" dirty="0"/>
              <a:t>Chrome is the recommended browser used to access QuickBooks Online. There are a few things you need to know going forward.</a:t>
            </a:r>
          </a:p>
          <a:p>
            <a:endParaRPr lang="en-US" dirty="0"/>
          </a:p>
          <a:p>
            <a:r>
              <a:rPr lang="en-US" sz="1400" b="1" dirty="0"/>
              <a:t>Cookies and Cache</a:t>
            </a:r>
          </a:p>
          <a:p>
            <a:r>
              <a:rPr lang="en-US" dirty="0"/>
              <a:t>If you receive an error message when trying to access your company file: </a:t>
            </a:r>
          </a:p>
          <a:p>
            <a:r>
              <a:rPr lang="en-US" dirty="0"/>
              <a:t>Click the </a:t>
            </a:r>
            <a:r>
              <a:rPr lang="en-US" b="1" dirty="0"/>
              <a:t>three dots </a:t>
            </a:r>
            <a:r>
              <a:rPr lang="en-US" dirty="0"/>
              <a:t>in the upper right section of the Chrome browser.</a:t>
            </a:r>
          </a:p>
          <a:p>
            <a:r>
              <a:rPr lang="en-US" dirty="0"/>
              <a:t>Click </a:t>
            </a:r>
            <a:r>
              <a:rPr lang="en-US" b="1" dirty="0"/>
              <a:t>More Tools.</a:t>
            </a:r>
          </a:p>
          <a:p>
            <a:r>
              <a:rPr lang="en-US" dirty="0"/>
              <a:t>Click </a:t>
            </a:r>
            <a:r>
              <a:rPr lang="en-US" b="1" dirty="0"/>
              <a:t>Clear browsing data</a:t>
            </a:r>
            <a:r>
              <a:rPr lang="en-US" dirty="0"/>
              <a:t>.</a:t>
            </a:r>
          </a:p>
          <a:p>
            <a:endParaRPr lang="en-US" dirty="0"/>
          </a:p>
        </p:txBody>
      </p:sp>
      <p:sp>
        <p:nvSpPr>
          <p:cNvPr id="3" name="Slide Number Placeholder 2">
            <a:extLst>
              <a:ext uri="{FF2B5EF4-FFF2-40B4-BE49-F238E27FC236}">
                <a16:creationId xmlns:a16="http://schemas.microsoft.com/office/drawing/2014/main" id="{F496DDF6-47A0-46C2-ACC3-262C612DD70F}"/>
              </a:ext>
            </a:extLst>
          </p:cNvPr>
          <p:cNvSpPr>
            <a:spLocks noGrp="1"/>
          </p:cNvSpPr>
          <p:nvPr>
            <p:ph type="sldNum" sz="quarter" idx="12"/>
          </p:nvPr>
        </p:nvSpPr>
        <p:spPr/>
        <p:txBody>
          <a:bodyPr/>
          <a:lstStyle/>
          <a:p>
            <a:fld id="{492D2D2F-A490-4C0D-96A3-87DCC3196164}" type="slidenum">
              <a:rPr lang="en-US" smtClean="0"/>
              <a:pPr/>
              <a:t>14</a:t>
            </a:fld>
            <a:endParaRPr lang="en-US" dirty="0"/>
          </a:p>
        </p:txBody>
      </p:sp>
      <p:sp>
        <p:nvSpPr>
          <p:cNvPr id="4" name="Title 3">
            <a:extLst>
              <a:ext uri="{FF2B5EF4-FFF2-40B4-BE49-F238E27FC236}">
                <a16:creationId xmlns:a16="http://schemas.microsoft.com/office/drawing/2014/main" id="{36C6F7D2-861D-4DE6-97D1-F59265FEB26B}"/>
              </a:ext>
            </a:extLst>
          </p:cNvPr>
          <p:cNvSpPr>
            <a:spLocks noGrp="1"/>
          </p:cNvSpPr>
          <p:nvPr>
            <p:ph type="ctrTitle"/>
          </p:nvPr>
        </p:nvSpPr>
        <p:spPr/>
        <p:txBody>
          <a:bodyPr/>
          <a:lstStyle/>
          <a:p>
            <a:r>
              <a:rPr lang="en-US" dirty="0"/>
              <a:t>Features</a:t>
            </a:r>
          </a:p>
        </p:txBody>
      </p:sp>
      <p:pic>
        <p:nvPicPr>
          <p:cNvPr id="6" name="Picture 5" descr="A screenshot of a cell phone&#10;&#10;Description automatically generated">
            <a:extLst>
              <a:ext uri="{FF2B5EF4-FFF2-40B4-BE49-F238E27FC236}">
                <a16:creationId xmlns:a16="http://schemas.microsoft.com/office/drawing/2014/main" id="{7A93F6EE-D8C4-49A6-AACD-BE83CFE70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899" y="4572000"/>
            <a:ext cx="3886200" cy="3586047"/>
          </a:xfrm>
          <a:prstGeom prst="rect">
            <a:avLst/>
          </a:prstGeom>
        </p:spPr>
      </p:pic>
    </p:spTree>
    <p:extLst>
      <p:ext uri="{BB962C8B-B14F-4D97-AF65-F5344CB8AC3E}">
        <p14:creationId xmlns:p14="http://schemas.microsoft.com/office/powerpoint/2010/main" val="325651367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normAutofit fontScale="32500" lnSpcReduction="20000"/>
          </a:bodyPr>
          <a:lstStyle/>
          <a:p>
            <a:pPr>
              <a:spcBef>
                <a:spcPct val="50000"/>
              </a:spcBef>
            </a:pPr>
            <a:r>
              <a:rPr lang="en-US" sz="3700" dirty="0"/>
              <a:t>In the following screens:</a:t>
            </a:r>
          </a:p>
          <a:p>
            <a:pPr>
              <a:spcBef>
                <a:spcPct val="50000"/>
              </a:spcBef>
            </a:pPr>
            <a:r>
              <a:rPr lang="en-US" sz="3700" dirty="0"/>
              <a:t>Select </a:t>
            </a:r>
            <a:r>
              <a:rPr lang="en-US" sz="3700" b="1" dirty="0"/>
              <a:t>Statement Type </a:t>
            </a:r>
            <a:r>
              <a:rPr lang="en-US" sz="3700" dirty="0"/>
              <a:t>and </a:t>
            </a:r>
            <a:r>
              <a:rPr lang="en-US" sz="3700" b="1" dirty="0"/>
              <a:t>Statement Date.</a:t>
            </a:r>
          </a:p>
          <a:p>
            <a:pPr>
              <a:spcBef>
                <a:spcPct val="50000"/>
              </a:spcBef>
            </a:pPr>
            <a:r>
              <a:rPr lang="en-US" sz="3700" dirty="0"/>
              <a:t>Select </a:t>
            </a:r>
            <a:r>
              <a:rPr lang="en-US" sz="3700" b="1" dirty="0"/>
              <a:t>Customer Balance Status. </a:t>
            </a:r>
          </a:p>
          <a:p>
            <a:pPr>
              <a:spcBef>
                <a:spcPct val="50000"/>
              </a:spcBef>
            </a:pPr>
            <a:r>
              <a:rPr lang="en-US" sz="3700" dirty="0"/>
              <a:t>Set </a:t>
            </a:r>
            <a:r>
              <a:rPr lang="en-US" sz="3700" b="1" dirty="0"/>
              <a:t>Start </a:t>
            </a:r>
            <a:r>
              <a:rPr lang="en-US" sz="3700" dirty="0"/>
              <a:t>and </a:t>
            </a:r>
            <a:r>
              <a:rPr lang="en-US" sz="3700" b="1" dirty="0"/>
              <a:t>End Dates.</a:t>
            </a:r>
          </a:p>
          <a:p>
            <a:endParaRPr lang="en-US" sz="3700" dirty="0"/>
          </a:p>
          <a:p>
            <a:r>
              <a:rPr lang="en-US" sz="3700" dirty="0"/>
              <a:t>Next, select the </a:t>
            </a:r>
            <a:r>
              <a:rPr lang="en-US" sz="3700" b="1" dirty="0"/>
              <a:t>Recipients</a:t>
            </a:r>
            <a:r>
              <a:rPr lang="en-US" sz="3700" dirty="0"/>
              <a:t> you would like to send statements to. You can change email addresses on the fly.</a:t>
            </a:r>
          </a:p>
          <a:p>
            <a:endParaRPr lang="en-US" sz="30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3000" dirty="0"/>
          </a:p>
          <a:p>
            <a:endParaRPr lang="en-US" sz="3000" dirty="0"/>
          </a:p>
          <a:p>
            <a:endParaRPr lang="en-US" sz="3000" dirty="0"/>
          </a:p>
          <a:p>
            <a:endParaRPr lang="en-US" sz="3000" dirty="0"/>
          </a:p>
          <a:p>
            <a:r>
              <a:rPr lang="en-US" sz="3700" dirty="0"/>
              <a:t>The second option for populating statements is more specific to customers with outstanding balances.</a:t>
            </a:r>
          </a:p>
          <a:p>
            <a:r>
              <a:rPr lang="en-US" sz="3700" dirty="0"/>
              <a:t>Click</a:t>
            </a:r>
            <a:r>
              <a:rPr lang="en-US" sz="3700" b="1" dirty="0"/>
              <a:t> Invoicing -&gt; Customers.</a:t>
            </a:r>
            <a:r>
              <a:rPr lang="en-US" sz="3700" dirty="0"/>
              <a:t> </a:t>
            </a:r>
          </a:p>
          <a:p>
            <a:r>
              <a:rPr lang="en-US" sz="3700" dirty="0"/>
              <a:t>Select the </a:t>
            </a:r>
            <a:r>
              <a:rPr lang="en-US" sz="3700" b="1" dirty="0"/>
              <a:t>Customers</a:t>
            </a:r>
            <a:r>
              <a:rPr lang="en-US" sz="3700" dirty="0"/>
              <a:t> you want to send statements to.</a:t>
            </a:r>
          </a:p>
          <a:p>
            <a:r>
              <a:rPr lang="en-US" sz="3700" dirty="0"/>
              <a:t>Click </a:t>
            </a:r>
            <a:r>
              <a:rPr lang="en-US" sz="3700" b="1" dirty="0"/>
              <a:t>Batch actions -&gt; Create Statements.</a:t>
            </a:r>
          </a:p>
          <a:p>
            <a:endParaRPr lang="en-US" sz="4800" dirty="0"/>
          </a:p>
          <a:p>
            <a:endParaRPr lang="en-US" sz="4800"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Statements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140</a:t>
            </a:fld>
            <a:endParaRPr lang="en-US" dirty="0"/>
          </a:p>
        </p:txBody>
      </p:sp>
      <p:pic>
        <p:nvPicPr>
          <p:cNvPr id="7" name="Picture 6">
            <a:extLst>
              <a:ext uri="{FF2B5EF4-FFF2-40B4-BE49-F238E27FC236}">
                <a16:creationId xmlns:a16="http://schemas.microsoft.com/office/drawing/2014/main" id="{2D7F286C-77DD-4070-AD2B-949C22705B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8659" y="5625951"/>
            <a:ext cx="5440680" cy="901746"/>
          </a:xfrm>
          <a:prstGeom prst="rect">
            <a:avLst/>
          </a:prstGeom>
        </p:spPr>
      </p:pic>
      <p:pic>
        <p:nvPicPr>
          <p:cNvPr id="4" name="Picture 3">
            <a:extLst>
              <a:ext uri="{FF2B5EF4-FFF2-40B4-BE49-F238E27FC236}">
                <a16:creationId xmlns:a16="http://schemas.microsoft.com/office/drawing/2014/main" id="{400DC3FD-A20D-4A57-B723-58A69040BC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81200" y="3621929"/>
            <a:ext cx="2971800" cy="1651000"/>
          </a:xfrm>
          <a:prstGeom prst="rect">
            <a:avLst/>
          </a:prstGeom>
        </p:spPr>
      </p:pic>
    </p:spTree>
    <p:extLst>
      <p:ext uri="{BB962C8B-B14F-4D97-AF65-F5344CB8AC3E}">
        <p14:creationId xmlns:p14="http://schemas.microsoft.com/office/powerpoint/2010/main" val="36009843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vert="horz" lIns="91440" tIns="45720" rIns="91440" bIns="45720" rtlCol="0" anchor="t">
            <a:normAutofit fontScale="25000" lnSpcReduction="20000"/>
          </a:bodyPr>
          <a:lstStyle/>
          <a:p>
            <a:pPr marL="228600" indent="-228600">
              <a:spcBef>
                <a:spcPts val="24"/>
              </a:spcBef>
              <a:buFont typeface="+mj-lt"/>
              <a:buAutoNum type="arabicPeriod"/>
            </a:pPr>
            <a:r>
              <a:rPr lang="en-US" sz="4800" b="1" dirty="0"/>
              <a:t>Which report displays a list of unpaid invoices by customer?</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Sales by Item Detail</a:t>
            </a:r>
          </a:p>
          <a:p>
            <a:pPr marL="685800" lvl="1" indent="-228600" algn="l">
              <a:buFont typeface="+mj-lt"/>
              <a:buAutoNum type="alphaLcParenR"/>
            </a:pPr>
            <a:r>
              <a:rPr lang="en-US" sz="4800" dirty="0">
                <a:solidFill>
                  <a:schemeClr val="tx1"/>
                </a:solidFill>
              </a:rPr>
              <a:t>Sales by Customer Summary</a:t>
            </a:r>
          </a:p>
          <a:p>
            <a:pPr marL="685800" lvl="1" indent="-228600" algn="l">
              <a:buAutoNum type="alphaLcParenR"/>
            </a:pPr>
            <a:r>
              <a:rPr lang="en-US" sz="4800" dirty="0">
                <a:solidFill>
                  <a:schemeClr val="tx1"/>
                </a:solidFill>
              </a:rPr>
              <a:t>Open Invoice </a:t>
            </a:r>
          </a:p>
          <a:p>
            <a:pPr lvl="1" algn="l"/>
            <a:endParaRPr lang="en-US" sz="4800" dirty="0">
              <a:solidFill>
                <a:schemeClr val="tx1"/>
              </a:solidFill>
            </a:endParaRPr>
          </a:p>
          <a:p>
            <a:pPr marL="228600" indent="-228600">
              <a:lnSpc>
                <a:spcPct val="120000"/>
              </a:lnSpc>
              <a:buFont typeface="+mj-lt"/>
              <a:buAutoNum type="arabicPeriod"/>
            </a:pPr>
            <a:r>
              <a:rPr lang="en-US" sz="4800" b="1" dirty="0"/>
              <a:t>You sold product to a customer and received payment at the time of sale.</a:t>
            </a:r>
            <a:r>
              <a:rPr lang="en-US" sz="4800" b="1" dirty="0">
                <a:solidFill>
                  <a:schemeClr val="tx1"/>
                </a:solidFill>
              </a:rPr>
              <a:t> </a:t>
            </a:r>
            <a:r>
              <a:rPr lang="en-US" sz="4800" b="1" dirty="0"/>
              <a:t> Now you need to record it in QuickBooks®. Which form would you use?</a:t>
            </a:r>
          </a:p>
          <a:p>
            <a:pPr marL="685800" lvl="1" indent="-228600" algn="l">
              <a:buFont typeface="+mj-lt"/>
              <a:buAutoNum type="alphaLcParenR"/>
            </a:pPr>
            <a:r>
              <a:rPr lang="en-US" sz="4800" dirty="0">
                <a:solidFill>
                  <a:schemeClr val="tx1"/>
                </a:solidFill>
              </a:rPr>
              <a:t>Bill</a:t>
            </a:r>
          </a:p>
          <a:p>
            <a:pPr marL="685800" lvl="1" indent="-228600" algn="l">
              <a:buFont typeface="+mj-lt"/>
              <a:buAutoNum type="alphaLcParenR"/>
            </a:pPr>
            <a:r>
              <a:rPr lang="en-US" sz="4800" dirty="0">
                <a:solidFill>
                  <a:schemeClr val="tx1"/>
                </a:solidFill>
              </a:rPr>
              <a:t>Deposit</a:t>
            </a:r>
          </a:p>
          <a:p>
            <a:pPr marL="685800" lvl="1" indent="-228600" algn="l">
              <a:buFont typeface="+mj-lt"/>
              <a:buAutoNum type="alphaLcParenR"/>
            </a:pPr>
            <a:r>
              <a:rPr lang="en-US" sz="4800" dirty="0">
                <a:solidFill>
                  <a:schemeClr val="tx1"/>
                </a:solidFill>
              </a:rPr>
              <a:t>Sales Receipt</a:t>
            </a:r>
          </a:p>
          <a:p>
            <a:pPr marL="685800" lvl="1" indent="-228600" algn="l">
              <a:buFont typeface="+mj-lt"/>
              <a:buAutoNum type="alphaLcParenR"/>
            </a:pPr>
            <a:r>
              <a:rPr lang="en-US" sz="4800" dirty="0">
                <a:solidFill>
                  <a:schemeClr val="tx1"/>
                </a:solidFill>
              </a:rPr>
              <a:t>Check</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t>You just opened the mail and need to post three payments for open invoices. Where do you go to record the payments?</a:t>
            </a:r>
          </a:p>
          <a:p>
            <a:pPr marL="685800" indent="-228600">
              <a:lnSpc>
                <a:spcPct val="100000"/>
              </a:lnSpc>
              <a:spcBef>
                <a:spcPts val="288"/>
              </a:spcBef>
              <a:buFont typeface="+mj-lt"/>
              <a:buAutoNum type="alphaLcParenR"/>
            </a:pPr>
            <a:r>
              <a:rPr lang="en-US" sz="4800" dirty="0">
                <a:solidFill>
                  <a:schemeClr val="tx1"/>
                </a:solidFill>
              </a:rPr>
              <a:t>Gear-&gt;Make Deposit</a:t>
            </a:r>
          </a:p>
          <a:p>
            <a:pPr marL="685800" indent="-228600">
              <a:lnSpc>
                <a:spcPct val="100000"/>
              </a:lnSpc>
              <a:spcBef>
                <a:spcPts val="288"/>
              </a:spcBef>
              <a:buFont typeface="+mj-lt"/>
              <a:buAutoNum type="alphaLcParenR"/>
            </a:pPr>
            <a:r>
              <a:rPr lang="en-US" sz="4800" dirty="0">
                <a:solidFill>
                  <a:schemeClr val="tx1"/>
                </a:solidFill>
              </a:rPr>
              <a:t>+ New icon-&gt;Receive Payments </a:t>
            </a:r>
          </a:p>
          <a:p>
            <a:pPr marL="685800" indent="-228600">
              <a:lnSpc>
                <a:spcPct val="100000"/>
              </a:lnSpc>
              <a:spcBef>
                <a:spcPts val="288"/>
              </a:spcBef>
              <a:buFont typeface="+mj-lt"/>
              <a:buAutoNum type="alphaLcParenR"/>
            </a:pPr>
            <a:r>
              <a:rPr lang="en-US" sz="4800" dirty="0">
                <a:solidFill>
                  <a:schemeClr val="tx1"/>
                </a:solidFill>
              </a:rPr>
              <a:t>+ New icon</a:t>
            </a:r>
            <a:r>
              <a:rPr lang="en-US" sz="4800" dirty="0">
                <a:solidFill>
                  <a:schemeClr val="tx1"/>
                </a:solidFill>
                <a:sym typeface="Wingdings" panose="05000000000000000000" pitchFamily="2" charset="2"/>
              </a:rPr>
              <a:t>-&gt;</a:t>
            </a:r>
            <a:r>
              <a:rPr lang="en-US" sz="4800" dirty="0">
                <a:solidFill>
                  <a:schemeClr val="tx1"/>
                </a:solidFill>
              </a:rPr>
              <a:t>Sales Receipt</a:t>
            </a:r>
          </a:p>
          <a:p>
            <a:pPr marL="685800" indent="-228600">
              <a:lnSpc>
                <a:spcPct val="100000"/>
              </a:lnSpc>
              <a:spcBef>
                <a:spcPts val="288"/>
              </a:spcBef>
              <a:buFont typeface="+mj-lt"/>
              <a:buAutoNum type="alphaLcParenR"/>
            </a:pPr>
            <a:r>
              <a:rPr lang="en-US" sz="4800" dirty="0">
                <a:solidFill>
                  <a:schemeClr val="tx1"/>
                </a:solidFill>
              </a:rPr>
              <a:t>Search Icon-&gt;Create Invoice</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4"/>
            </a:pPr>
            <a:r>
              <a:rPr lang="en-US" sz="4800" b="1" dirty="0">
                <a:solidFill>
                  <a:schemeClr val="tx1"/>
                </a:solidFill>
              </a:rPr>
              <a:t>You received payments for multiple invoices, and now you need to deposit them. Where do you go next?</a:t>
            </a:r>
          </a:p>
          <a:p>
            <a:pPr marL="685800" indent="-228600">
              <a:lnSpc>
                <a:spcPct val="100000"/>
              </a:lnSpc>
              <a:spcBef>
                <a:spcPts val="288"/>
              </a:spcBef>
              <a:buFont typeface="+mj-lt"/>
              <a:buAutoNum type="alphaLcParenR"/>
            </a:pPr>
            <a:r>
              <a:rPr lang="en-US" sz="4800" dirty="0">
                <a:solidFill>
                  <a:schemeClr val="tx1"/>
                </a:solidFill>
              </a:rPr>
              <a:t>Left Navigation Bar-&gt;Banking</a:t>
            </a:r>
          </a:p>
          <a:p>
            <a:pPr marL="685800" indent="-228600">
              <a:lnSpc>
                <a:spcPct val="100000"/>
              </a:lnSpc>
              <a:spcBef>
                <a:spcPts val="288"/>
              </a:spcBef>
              <a:buFont typeface="+mj-lt"/>
              <a:buAutoNum type="alphaLcParenR"/>
            </a:pPr>
            <a:r>
              <a:rPr lang="en-US" sz="4800" dirty="0">
                <a:solidFill>
                  <a:schemeClr val="tx1"/>
                </a:solidFill>
              </a:rPr>
              <a:t>Sales-&gt;Customer-&gt;Receive Payment</a:t>
            </a:r>
          </a:p>
          <a:p>
            <a:pPr marL="685800" indent="-228600">
              <a:lnSpc>
                <a:spcPct val="100000"/>
              </a:lnSpc>
              <a:spcBef>
                <a:spcPts val="288"/>
              </a:spcBef>
              <a:buFont typeface="+mj-lt"/>
              <a:buAutoNum type="alphaLcParenR"/>
            </a:pPr>
            <a:r>
              <a:rPr lang="en-US" sz="4800" dirty="0">
                <a:solidFill>
                  <a:schemeClr val="tx1"/>
                </a:solidFill>
              </a:rPr>
              <a:t>+ New icon-&gt;Receive Payment</a:t>
            </a:r>
          </a:p>
          <a:p>
            <a:pPr marL="685800" indent="-228600">
              <a:lnSpc>
                <a:spcPct val="100000"/>
              </a:lnSpc>
              <a:spcBef>
                <a:spcPts val="288"/>
              </a:spcBef>
              <a:buFont typeface="+mj-lt"/>
              <a:buAutoNum type="alphaLcParenR"/>
            </a:pPr>
            <a:r>
              <a:rPr lang="en-US" sz="4800" dirty="0">
                <a:solidFill>
                  <a:schemeClr val="tx1"/>
                </a:solidFill>
              </a:rPr>
              <a:t>+ New icon-&gt;Bank Deposit</a:t>
            </a:r>
          </a:p>
          <a:p>
            <a:pPr marL="685800" indent="-228600">
              <a:lnSpc>
                <a:spcPct val="100000"/>
              </a:lnSpc>
              <a:spcBef>
                <a:spcPts val="288"/>
              </a:spcBef>
            </a:pPr>
            <a:endParaRPr lang="en-US" sz="4800" b="1" dirty="0">
              <a:solidFill>
                <a:schemeClr val="tx1"/>
              </a:solidFill>
            </a:endParaRPr>
          </a:p>
          <a:p>
            <a:pPr marL="228600" indent="-228600">
              <a:buFont typeface="+mj-lt"/>
              <a:buAutoNum type="arabicPeriod" startAt="5"/>
            </a:pPr>
            <a:r>
              <a:rPr lang="en-US" sz="4800" b="1" dirty="0"/>
              <a:t>You need to identify which customers you sell to the most.  Which report will help you with this?</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Sales by Item Detail</a:t>
            </a:r>
          </a:p>
          <a:p>
            <a:pPr marL="685800" lvl="1" indent="-228600" algn="l">
              <a:buFont typeface="+mj-lt"/>
              <a:buAutoNum type="alphaLcParenR"/>
            </a:pPr>
            <a:r>
              <a:rPr lang="en-US" sz="4800" dirty="0">
                <a:solidFill>
                  <a:schemeClr val="tx1"/>
                </a:solidFill>
              </a:rPr>
              <a:t>Sales by Customer Summary</a:t>
            </a:r>
          </a:p>
          <a:p>
            <a:pPr marL="685800" lvl="1" indent="-228600" algn="l">
              <a:buAutoNum type="alphaLcParenR"/>
            </a:pPr>
            <a:r>
              <a:rPr lang="en-US" sz="4800" dirty="0">
                <a:solidFill>
                  <a:schemeClr val="tx1"/>
                </a:solidFill>
              </a:rPr>
              <a:t>Open Invoice </a:t>
            </a:r>
          </a:p>
          <a:p>
            <a:endParaRPr lang="en-US" sz="4800" b="1" dirty="0">
              <a:solidFill>
                <a:schemeClr val="tx1"/>
              </a:solidFill>
            </a:endParaRPr>
          </a:p>
          <a:p>
            <a:pPr marL="685800" lvl="1" indent="-228600" algn="l">
              <a:buFont typeface="+mj-lt"/>
              <a:buAutoNum type="alphaLcParenR"/>
            </a:pPr>
            <a:endParaRPr lang="en-US" sz="4800"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141</a:t>
            </a:fld>
            <a:endParaRPr lang="en-US"/>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a:cs typeface="Arial" pitchFamily="34" charset="0"/>
              </a:rPr>
              <a:t>Section 4 Practice Test</a:t>
            </a:r>
            <a:endParaRPr lang="en-US"/>
          </a:p>
        </p:txBody>
      </p:sp>
    </p:spTree>
    <p:extLst>
      <p:ext uri="{BB962C8B-B14F-4D97-AF65-F5344CB8AC3E}">
        <p14:creationId xmlns:p14="http://schemas.microsoft.com/office/powerpoint/2010/main" val="122144783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649CFB3-7D05-46F3-AD00-B679BE87914D}"/>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Which report allows you to view unpaid invoices by customer?</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You are receiving multiple payments from various customers and want to deposit them as a group. What account do you use when posting the payments?</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What is the difference between a Sales Receipt and an Invoice?</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Which report tells us who our top customers or customers are?</a:t>
            </a:r>
          </a:p>
          <a:p>
            <a:pPr marL="228600" indent="-228600">
              <a:buFont typeface="+mj-lt"/>
              <a:buAutoNum type="arabicPeriod"/>
            </a:pPr>
            <a:endParaRPr lang="en-US" b="1" dirty="0"/>
          </a:p>
          <a:p>
            <a:pPr marL="228600" indent="-228600">
              <a:buFont typeface="+mj-lt"/>
              <a:buAutoNum type="arabicPeriod"/>
            </a:pPr>
            <a:endParaRPr lang="en-US" b="1" dirty="0"/>
          </a:p>
          <a:p>
            <a:endParaRPr lang="en-US" b="1" dirty="0"/>
          </a:p>
          <a:p>
            <a:pPr marL="228600" indent="-228600">
              <a:buFont typeface="+mj-lt"/>
              <a:buAutoNum type="arabicPeriod" startAt="5"/>
            </a:pPr>
            <a:r>
              <a:rPr lang="en-US" b="1" dirty="0"/>
              <a:t>Which report tells us our top selling products or services?</a:t>
            </a:r>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07CD21C1-27DD-462C-B190-4E0280409630}"/>
              </a:ext>
            </a:extLst>
          </p:cNvPr>
          <p:cNvSpPr>
            <a:spLocks noGrp="1"/>
          </p:cNvSpPr>
          <p:nvPr>
            <p:ph type="sldNum" sz="quarter" idx="12"/>
          </p:nvPr>
        </p:nvSpPr>
        <p:spPr/>
        <p:txBody>
          <a:bodyPr/>
          <a:lstStyle/>
          <a:p>
            <a:fld id="{492D2D2F-A490-4C0D-96A3-87DCC3196164}" type="slidenum">
              <a:rPr lang="en-US" smtClean="0"/>
              <a:pPr/>
              <a:t>142</a:t>
            </a:fld>
            <a:endParaRPr lang="en-US"/>
          </a:p>
        </p:txBody>
      </p:sp>
      <p:sp>
        <p:nvSpPr>
          <p:cNvPr id="4" name="Title 3">
            <a:extLst>
              <a:ext uri="{FF2B5EF4-FFF2-40B4-BE49-F238E27FC236}">
                <a16:creationId xmlns:a16="http://schemas.microsoft.com/office/drawing/2014/main" id="{7D5952F2-8999-4769-B6B3-40AEAA81BD04}"/>
              </a:ext>
            </a:extLst>
          </p:cNvPr>
          <p:cNvSpPr>
            <a:spLocks noGrp="1"/>
          </p:cNvSpPr>
          <p:nvPr>
            <p:ph type="ctrTitle"/>
          </p:nvPr>
        </p:nvSpPr>
        <p:spPr/>
        <p:txBody>
          <a:bodyPr/>
          <a:lstStyle/>
          <a:p>
            <a:r>
              <a:rPr lang="en-US" dirty="0"/>
              <a:t>Section 4 Test Your Knowledge</a:t>
            </a:r>
          </a:p>
        </p:txBody>
      </p:sp>
    </p:spTree>
    <p:extLst>
      <p:ext uri="{BB962C8B-B14F-4D97-AF65-F5344CB8AC3E}">
        <p14:creationId xmlns:p14="http://schemas.microsoft.com/office/powerpoint/2010/main" val="57500503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r>
              <a:rPr lang="en-US" dirty="0"/>
              <a:t>Major progress! Now that you have a strong understanding of the setup process, let’s focus on Accounts Receivable management. The next step is to populate transactions for the first three months of business activity. This is where the company records sales and cash flows into the company. Who doesn’t love cash being deposited in their bank account?</a:t>
            </a:r>
          </a:p>
          <a:p>
            <a:endParaRPr lang="en-US" b="1" dirty="0">
              <a:highlight>
                <a:srgbClr val="FFFF00"/>
              </a:highlight>
            </a:endParaRPr>
          </a:p>
          <a:p>
            <a:pPr marL="228600" indent="-228600">
              <a:buFont typeface="+mj-lt"/>
              <a:buAutoNum type="arabicPeriod"/>
            </a:pPr>
            <a:r>
              <a:rPr lang="en-US" b="1" dirty="0"/>
              <a:t>You can choose to add customers as you enter invoices or Import the customer List .csv file. If you choose to import the list,  click Gear Icon -&gt; Import -&gt; Select Customers (Clients). </a:t>
            </a:r>
            <a:r>
              <a:rPr lang="en-US" dirty="0"/>
              <a:t>If you choose the import, complete the following steps.</a:t>
            </a: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r>
              <a:rPr lang="en-US" b="1" dirty="0">
                <a:solidFill>
                  <a:srgbClr val="FF0000"/>
                </a:solidFill>
              </a:rPr>
              <a:t> </a:t>
            </a:r>
          </a:p>
          <a:p>
            <a:pPr marL="228600" indent="-228600">
              <a:buFont typeface="+mj-lt"/>
              <a:buAutoNum type="arabicPeriod" startAt="11"/>
            </a:pPr>
            <a:endParaRPr lang="en-US" b="1" dirty="0"/>
          </a:p>
          <a:p>
            <a:endParaRPr lang="en-US" b="1" dirty="0"/>
          </a:p>
          <a:p>
            <a:pPr marL="228600" indent="-228600">
              <a:buFont typeface="+mj-lt"/>
              <a:buAutoNum type="arabicPeriod" startAt="11"/>
            </a:pPr>
            <a:endParaRPr lang="en-US" b="1" dirty="0"/>
          </a:p>
          <a:p>
            <a:pPr marL="228600"/>
            <a:r>
              <a:rPr lang="en-US" dirty="0"/>
              <a:t>Upload the TAD Gaming Customer List.csv file. </a:t>
            </a:r>
          </a:p>
          <a:p>
            <a:pPr marL="228600"/>
            <a:r>
              <a:rPr lang="en-US" dirty="0"/>
              <a:t>Make sure the .csv file is available on your local computer</a:t>
            </a:r>
          </a:p>
          <a:p>
            <a:pPr marL="228600"/>
            <a:r>
              <a:rPr lang="en-US" b="1" dirty="0"/>
              <a:t>Click Browse -&gt; Select the file -&gt; Click Next.</a:t>
            </a:r>
          </a:p>
          <a:p>
            <a:endParaRPr lang="en-US" dirty="0"/>
          </a:p>
          <a:p>
            <a:pPr marL="228600" indent="-228600">
              <a:buFont typeface="+mj-lt"/>
              <a:buAutoNum type="arabicPeriod" startAt="7"/>
            </a:pPr>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143</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4 Case Study Activities</a:t>
            </a:r>
          </a:p>
        </p:txBody>
      </p:sp>
      <p:pic>
        <p:nvPicPr>
          <p:cNvPr id="6" name="Picture 5" descr="Graphical user interface&#10;&#10;Description automatically generated">
            <a:extLst>
              <a:ext uri="{FF2B5EF4-FFF2-40B4-BE49-F238E27FC236}">
                <a16:creationId xmlns:a16="http://schemas.microsoft.com/office/drawing/2014/main" id="{B57587D7-FC39-4A72-89A5-5A25F33C8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699" y="3733800"/>
            <a:ext cx="4800600" cy="1442892"/>
          </a:xfrm>
          <a:prstGeom prst="rect">
            <a:avLst/>
          </a:prstGeom>
        </p:spPr>
      </p:pic>
      <p:pic>
        <p:nvPicPr>
          <p:cNvPr id="5" name="Picture 4">
            <a:extLst>
              <a:ext uri="{FF2B5EF4-FFF2-40B4-BE49-F238E27FC236}">
                <a16:creationId xmlns:a16="http://schemas.microsoft.com/office/drawing/2014/main" id="{8298D83B-24B1-4CE3-8AAC-44862EA4CCE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0259" y="6629400"/>
            <a:ext cx="2697480" cy="1620907"/>
          </a:xfrm>
          <a:prstGeom prst="rect">
            <a:avLst/>
          </a:prstGeom>
        </p:spPr>
      </p:pic>
    </p:spTree>
    <p:extLst>
      <p:ext uri="{BB962C8B-B14F-4D97-AF65-F5344CB8AC3E}">
        <p14:creationId xmlns:p14="http://schemas.microsoft.com/office/powerpoint/2010/main" val="123547920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pPr marL="228600" indent="-228600">
              <a:buFont typeface="+mj-lt"/>
              <a:buAutoNum type="arabicPeriod" startAt="2"/>
            </a:pPr>
            <a:r>
              <a:rPr lang="en-US" b="1" dirty="0"/>
              <a:t>Follow the screen shot to Map fields between QuickBooks Online and .csv file.</a:t>
            </a:r>
          </a:p>
          <a:p>
            <a:r>
              <a:rPr lang="en-US" dirty="0"/>
              <a:t>Click </a:t>
            </a:r>
            <a:r>
              <a:rPr lang="en-US" b="1" dirty="0"/>
              <a:t>Next.</a:t>
            </a:r>
            <a:endParaRPr lang="en-US" dirty="0"/>
          </a:p>
          <a:p>
            <a:endParaRPr lang="en-US" dirty="0"/>
          </a:p>
          <a:p>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144</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4 Case Study Activities</a:t>
            </a:r>
          </a:p>
        </p:txBody>
      </p:sp>
      <p:pic>
        <p:nvPicPr>
          <p:cNvPr id="8" name="Picture 7" descr="Table&#10;&#10;Description automatically generated">
            <a:extLst>
              <a:ext uri="{FF2B5EF4-FFF2-40B4-BE49-F238E27FC236}">
                <a16:creationId xmlns:a16="http://schemas.microsoft.com/office/drawing/2014/main" id="{7725A44A-B139-4B22-86A6-2D2E9B4D7E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899" y="2057908"/>
            <a:ext cx="3886200" cy="5561584"/>
          </a:xfrm>
          <a:prstGeom prst="rect">
            <a:avLst/>
          </a:prstGeom>
        </p:spPr>
      </p:pic>
    </p:spTree>
    <p:extLst>
      <p:ext uri="{BB962C8B-B14F-4D97-AF65-F5344CB8AC3E}">
        <p14:creationId xmlns:p14="http://schemas.microsoft.com/office/powerpoint/2010/main" val="37104536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a:xfrm>
            <a:off x="541020" y="1219200"/>
            <a:ext cx="5852160" cy="7239000"/>
          </a:xfrm>
        </p:spPr>
        <p:txBody>
          <a:bodyPr/>
          <a:lstStyle/>
          <a:p>
            <a:pPr marL="228600" indent="-228600">
              <a:buFont typeface="+mj-lt"/>
              <a:buAutoNum type="arabicPeriod" startAt="3"/>
            </a:pPr>
            <a:r>
              <a:rPr lang="en-US" b="1" dirty="0"/>
              <a:t>Select all Customer -&gt; click Import. (If you encounter issues, you can always revert to the manual input process.)</a:t>
            </a:r>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4"/>
            </a:pPr>
            <a:r>
              <a:rPr lang="en-US" b="1" dirty="0"/>
              <a:t>Locate the customer center and verify your list matches the screen shot provided.</a:t>
            </a:r>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lvl="0" indent="-228600">
              <a:lnSpc>
                <a:spcPct val="100000"/>
              </a:lnSpc>
              <a:spcBef>
                <a:spcPts val="0"/>
              </a:spcBef>
              <a:buFont typeface="+mj-lt"/>
              <a:buAutoNum type="arabicPeriod" startAt="5"/>
            </a:pPr>
            <a:r>
              <a:rPr lang="en-US" b="1" dirty="0"/>
              <a:t>Review Video Links</a:t>
            </a:r>
            <a:r>
              <a:rPr lang="en-US" dirty="0"/>
              <a:t> </a:t>
            </a:r>
            <a:endParaRPr lang="en-US" b="1" dirty="0"/>
          </a:p>
          <a:p>
            <a:pPr marL="228600">
              <a:lnSpc>
                <a:spcPct val="100000"/>
              </a:lnSpc>
              <a:spcBef>
                <a:spcPts val="0"/>
              </a:spcBef>
            </a:pPr>
            <a:r>
              <a:rPr lang="en-US" b="1" dirty="0"/>
              <a:t>How to Record Sales: Overview</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https://quickbooks.intuit.com/learn-support/en-us/customer-topics/how-to-record-sales-overview/00/344787</a:t>
            </a:r>
            <a:endParaRPr lang="en-US" dirty="0">
              <a:solidFill>
                <a:srgbClr val="0000FF"/>
              </a:solidFill>
            </a:endParaRPr>
          </a:p>
          <a:p>
            <a:pPr marL="228600">
              <a:lnSpc>
                <a:spcPct val="100000"/>
              </a:lnSpc>
              <a:spcBef>
                <a:spcPts val="0"/>
              </a:spcBef>
            </a:pPr>
            <a:endParaRPr lang="en-US" b="1" dirty="0"/>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145</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7" name="Picture 6" descr="Graphical user interface&#10;&#10;Description automatically generated">
            <a:extLst>
              <a:ext uri="{FF2B5EF4-FFF2-40B4-BE49-F238E27FC236}">
                <a16:creationId xmlns:a16="http://schemas.microsoft.com/office/drawing/2014/main" id="{129F9753-0903-4E9A-8C36-4AC08D55D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 y="2132329"/>
            <a:ext cx="5715000" cy="1129118"/>
          </a:xfrm>
          <a:prstGeom prst="rect">
            <a:avLst/>
          </a:prstGeom>
        </p:spPr>
      </p:pic>
      <p:pic>
        <p:nvPicPr>
          <p:cNvPr id="8" name="Picture 7" descr="Graphical user interface, text, application, table&#10;&#10;Description automatically generated">
            <a:extLst>
              <a:ext uri="{FF2B5EF4-FFF2-40B4-BE49-F238E27FC236}">
                <a16:creationId xmlns:a16="http://schemas.microsoft.com/office/drawing/2014/main" id="{8B528661-9152-4077-B92E-AE38E55723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734" y="4158274"/>
            <a:ext cx="5715000" cy="1028604"/>
          </a:xfrm>
          <a:prstGeom prst="rect">
            <a:avLst/>
          </a:prstGeom>
        </p:spPr>
      </p:pic>
    </p:spTree>
    <p:extLst>
      <p:ext uri="{BB962C8B-B14F-4D97-AF65-F5344CB8AC3E}">
        <p14:creationId xmlns:p14="http://schemas.microsoft.com/office/powerpoint/2010/main" val="53955760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pPr marL="228600" indent="-228600">
              <a:lnSpc>
                <a:spcPct val="100000"/>
              </a:lnSpc>
              <a:spcBef>
                <a:spcPts val="0"/>
              </a:spcBef>
              <a:buFont typeface="+mj-lt"/>
              <a:buAutoNum type="arabicPeriod" startAt="6"/>
            </a:pPr>
            <a:r>
              <a:rPr lang="en-US" b="1" dirty="0"/>
              <a:t>Review Video Links</a:t>
            </a:r>
          </a:p>
          <a:p>
            <a:pPr marL="228600">
              <a:lnSpc>
                <a:spcPct val="100000"/>
              </a:lnSpc>
              <a:spcBef>
                <a:spcPts val="0"/>
              </a:spcBef>
            </a:pPr>
            <a:r>
              <a:rPr lang="en-US" b="1" dirty="0"/>
              <a:t>Invoices vs Sales Receipts: Which to use When</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https://quickbooks.intuit.com/learn-support/en-us/customer-topics/how-to-record-your-sales-reports-invoices-more/00/344864</a:t>
            </a:r>
            <a:endParaRPr lang="en-US" dirty="0"/>
          </a:p>
          <a:p>
            <a:pPr marL="228600">
              <a:lnSpc>
                <a:spcPct val="100000"/>
              </a:lnSpc>
              <a:spcBef>
                <a:spcPts val="0"/>
              </a:spcBef>
            </a:pPr>
            <a:endParaRPr lang="en-US" b="1" dirty="0"/>
          </a:p>
          <a:p>
            <a:pPr marL="228600">
              <a:lnSpc>
                <a:spcPct val="100000"/>
              </a:lnSpc>
              <a:spcBef>
                <a:spcPts val="0"/>
              </a:spcBef>
            </a:pPr>
            <a:r>
              <a:rPr lang="en-US" b="1" dirty="0"/>
              <a:t>How to Create a Customer Invoice </a:t>
            </a:r>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https://quickbooks.intuit.com/tutorials/lessons/invoicing/</a:t>
            </a:r>
            <a:endParaRPr lang="en-US" dirty="0">
              <a:solidFill>
                <a:srgbClr val="0000FF"/>
              </a:solidFill>
            </a:endParaRPr>
          </a:p>
          <a:p>
            <a:pPr marL="228600" indent="-228600">
              <a:buFont typeface="+mj-lt"/>
              <a:buAutoNum type="arabicPeriod" startAt="3"/>
            </a:pPr>
            <a:endParaRPr lang="en-US" b="1" dirty="0"/>
          </a:p>
          <a:p>
            <a:pPr marL="228600" indent="-228600">
              <a:buFont typeface="+mj-lt"/>
              <a:buAutoNum type="arabicPeriod" startAt="7"/>
            </a:pPr>
            <a:r>
              <a:rPr lang="en-US" b="1" dirty="0"/>
              <a:t> Create invoice #1001</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146</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458AEF5F-8814-40CD-9D86-FB73D6A034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60" y="3657600"/>
            <a:ext cx="5715000" cy="3671248"/>
          </a:xfrm>
          <a:prstGeom prst="rect">
            <a:avLst/>
          </a:prstGeom>
        </p:spPr>
      </p:pic>
    </p:spTree>
    <p:extLst>
      <p:ext uri="{BB962C8B-B14F-4D97-AF65-F5344CB8AC3E}">
        <p14:creationId xmlns:p14="http://schemas.microsoft.com/office/powerpoint/2010/main" val="90342300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first phase of work has been completed and a payment has been received.</a:t>
            </a:r>
          </a:p>
          <a:p>
            <a:pPr marL="228600" indent="-228600">
              <a:buFont typeface="+mj-lt"/>
              <a:buAutoNum type="arabicPeriod" startAt="8"/>
            </a:pPr>
            <a:r>
              <a:rPr lang="en-US" b="1" dirty="0"/>
              <a:t>Review Video Link</a:t>
            </a:r>
          </a:p>
          <a:p>
            <a:pPr marL="228600">
              <a:lnSpc>
                <a:spcPct val="100000"/>
              </a:lnSpc>
              <a:spcBef>
                <a:spcPts val="0"/>
              </a:spcBef>
            </a:pPr>
            <a:r>
              <a:rPr lang="en-US" b="1" dirty="0"/>
              <a:t>How to Record Invoice Payments</a:t>
            </a:r>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https://quickbooks.intuit.com/tutorials/lessons/receive-customer-payments/</a:t>
            </a:r>
            <a:endParaRPr lang="en-US" u="sng" dirty="0">
              <a:solidFill>
                <a:srgbClr val="0000FF"/>
              </a:solidFill>
            </a:endParaRPr>
          </a:p>
          <a:p>
            <a:pPr marL="228600" indent="-228600">
              <a:buFont typeface="+mj-lt"/>
              <a:buAutoNum type="arabicPeriod" startAt="5"/>
            </a:pPr>
            <a:endParaRPr lang="en-US" b="1" dirty="0"/>
          </a:p>
          <a:p>
            <a:pPr marL="228600" indent="-228600">
              <a:buFont typeface="+mj-lt"/>
              <a:buAutoNum type="arabicPeriod" startAt="9"/>
            </a:pPr>
            <a:r>
              <a:rPr lang="en-US" b="1" dirty="0"/>
              <a:t>Receive Payment for invoice #1001 to undeposited funds.</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147</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458AEF5F-8814-40CD-9D86-FB73D6A034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3352800"/>
            <a:ext cx="5715000" cy="3723266"/>
          </a:xfrm>
          <a:prstGeom prst="rect">
            <a:avLst/>
          </a:prstGeom>
        </p:spPr>
      </p:pic>
    </p:spTree>
    <p:extLst>
      <p:ext uri="{BB962C8B-B14F-4D97-AF65-F5344CB8AC3E}">
        <p14:creationId xmlns:p14="http://schemas.microsoft.com/office/powerpoint/2010/main" val="52975131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partners are very excited to receive their first payment and have asked you to deposit the funds.</a:t>
            </a:r>
          </a:p>
          <a:p>
            <a:endParaRPr lang="en-US" b="1" dirty="0"/>
          </a:p>
          <a:p>
            <a:pPr marL="228600" indent="-228600">
              <a:buFont typeface="+mj-lt"/>
              <a:buAutoNum type="arabicPeriod" startAt="10"/>
            </a:pPr>
            <a:r>
              <a:rPr lang="en-US" sz="1200" b="1" dirty="0"/>
              <a:t>Review Video Link</a:t>
            </a:r>
          </a:p>
          <a:p>
            <a:pPr marL="457200">
              <a:lnSpc>
                <a:spcPct val="100000"/>
              </a:lnSpc>
              <a:spcBef>
                <a:spcPts val="0"/>
              </a:spcBef>
            </a:pPr>
            <a:r>
              <a:rPr lang="en-US" sz="1200" b="1" dirty="0"/>
              <a:t>How to Record a Bank Deposit</a:t>
            </a:r>
          </a:p>
          <a:p>
            <a:pPr marL="457200">
              <a:lnSpc>
                <a:spcPct val="100000"/>
              </a:lnSpc>
              <a:spcBef>
                <a:spcPts val="0"/>
              </a:spcBef>
            </a:pPr>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https://quickbooks.intuit.com/learn-support/en-us/bank-deposits/how-to-record-bank-deposits-invoices-sales-receipts/00/344861</a:t>
            </a:r>
            <a:endParaRPr lang="en-US" sz="1200" dirty="0">
              <a:solidFill>
                <a:srgbClr val="0000FF"/>
              </a:solidFill>
            </a:endParaRPr>
          </a:p>
          <a:p>
            <a:pPr marL="457200">
              <a:lnSpc>
                <a:spcPct val="100000"/>
              </a:lnSpc>
              <a:spcBef>
                <a:spcPts val="0"/>
              </a:spcBef>
            </a:pPr>
            <a:endParaRPr lang="en-US" sz="1200" dirty="0">
              <a:solidFill>
                <a:srgbClr val="0000FF"/>
              </a:solidFill>
            </a:endParaRPr>
          </a:p>
          <a:p>
            <a:pPr marL="228600" indent="-228600">
              <a:buFont typeface="+mj-lt"/>
              <a:buAutoNum type="arabicPeriod" startAt="11"/>
            </a:pPr>
            <a:r>
              <a:rPr lang="en-US" b="1" dirty="0"/>
              <a:t>Make a deposit for the payment you received against Invoice #1001.</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148</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a:extLst>
              <a:ext uri="{FF2B5EF4-FFF2-40B4-BE49-F238E27FC236}">
                <a16:creationId xmlns:a16="http://schemas.microsoft.com/office/drawing/2014/main" id="{458AEF5F-8814-40CD-9D86-FB73D6A034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3733800"/>
            <a:ext cx="5715000" cy="3723265"/>
          </a:xfrm>
          <a:prstGeom prst="rect">
            <a:avLst/>
          </a:prstGeom>
        </p:spPr>
      </p:pic>
    </p:spTree>
    <p:extLst>
      <p:ext uri="{BB962C8B-B14F-4D97-AF65-F5344CB8AC3E}">
        <p14:creationId xmlns:p14="http://schemas.microsoft.com/office/powerpoint/2010/main" val="376177478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304800" y="1131259"/>
            <a:ext cx="6057061" cy="478466"/>
          </a:xfrm>
        </p:spPr>
        <p:txBody>
          <a:bodyPr/>
          <a:lstStyle/>
          <a:p>
            <a:pPr marL="228600" indent="-228600">
              <a:buFont typeface="+mj-lt"/>
              <a:buAutoNum type="arabicPeriod" startAt="12"/>
            </a:pPr>
            <a:r>
              <a:rPr lang="en-US" b="1" dirty="0"/>
              <a:t>Use the information provided to create the following Invoices.</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149</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4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304800" y="2057400"/>
          <a:ext cx="6400800" cy="5372289"/>
        </p:xfrm>
        <a:graphic>
          <a:graphicData uri="http://schemas.openxmlformats.org/drawingml/2006/table">
            <a:tbl>
              <a:tblPr firstRow="1" bandRow="1">
                <a:tableStyleId>{5C22544A-7EE6-4342-B048-85BDC9FD1C3A}</a:tableStyleId>
              </a:tblPr>
              <a:tblGrid>
                <a:gridCol w="1095651">
                  <a:extLst>
                    <a:ext uri="{9D8B030D-6E8A-4147-A177-3AD203B41FA5}">
                      <a16:colId xmlns:a16="http://schemas.microsoft.com/office/drawing/2014/main" val="652690834"/>
                    </a:ext>
                  </a:extLst>
                </a:gridCol>
                <a:gridCol w="733149">
                  <a:extLst>
                    <a:ext uri="{9D8B030D-6E8A-4147-A177-3AD203B41FA5}">
                      <a16:colId xmlns:a16="http://schemas.microsoft.com/office/drawing/2014/main" val="391142466"/>
                    </a:ext>
                  </a:extLst>
                </a:gridCol>
                <a:gridCol w="762000">
                  <a:extLst>
                    <a:ext uri="{9D8B030D-6E8A-4147-A177-3AD203B41FA5}">
                      <a16:colId xmlns:a16="http://schemas.microsoft.com/office/drawing/2014/main" val="3686224720"/>
                    </a:ext>
                  </a:extLst>
                </a:gridCol>
                <a:gridCol w="762000">
                  <a:extLst>
                    <a:ext uri="{9D8B030D-6E8A-4147-A177-3AD203B41FA5}">
                      <a16:colId xmlns:a16="http://schemas.microsoft.com/office/drawing/2014/main" val="2382445068"/>
                    </a:ext>
                  </a:extLst>
                </a:gridCol>
                <a:gridCol w="762000">
                  <a:extLst>
                    <a:ext uri="{9D8B030D-6E8A-4147-A177-3AD203B41FA5}">
                      <a16:colId xmlns:a16="http://schemas.microsoft.com/office/drawing/2014/main" val="2161470797"/>
                    </a:ext>
                  </a:extLst>
                </a:gridCol>
                <a:gridCol w="1375394">
                  <a:extLst>
                    <a:ext uri="{9D8B030D-6E8A-4147-A177-3AD203B41FA5}">
                      <a16:colId xmlns:a16="http://schemas.microsoft.com/office/drawing/2014/main" val="2914672182"/>
                    </a:ext>
                  </a:extLst>
                </a:gridCol>
                <a:gridCol w="910606">
                  <a:extLst>
                    <a:ext uri="{9D8B030D-6E8A-4147-A177-3AD203B41FA5}">
                      <a16:colId xmlns:a16="http://schemas.microsoft.com/office/drawing/2014/main" val="681843307"/>
                    </a:ext>
                  </a:extLst>
                </a:gridCol>
              </a:tblGrid>
              <a:tr h="819937">
                <a:tc>
                  <a:txBody>
                    <a:bodyPr/>
                    <a:lstStyle/>
                    <a:p>
                      <a:r>
                        <a:rPr lang="en-US" sz="1600" dirty="0"/>
                        <a:t>Customer</a:t>
                      </a:r>
                    </a:p>
                  </a:txBody>
                  <a:tcPr/>
                </a:tc>
                <a:tc>
                  <a:txBody>
                    <a:bodyPr/>
                    <a:lstStyle/>
                    <a:p>
                      <a:r>
                        <a:rPr lang="en-US" sz="1600" dirty="0"/>
                        <a:t>Terms</a:t>
                      </a:r>
                    </a:p>
                  </a:txBody>
                  <a:tcPr/>
                </a:tc>
                <a:tc>
                  <a:txBody>
                    <a:bodyPr/>
                    <a:lstStyle/>
                    <a:p>
                      <a:r>
                        <a:rPr lang="en-US" dirty="0"/>
                        <a:t> Date</a:t>
                      </a:r>
                    </a:p>
                  </a:txBody>
                  <a:tcPr/>
                </a:tc>
                <a:tc>
                  <a:txBody>
                    <a:bodyPr/>
                    <a:lstStyle/>
                    <a:p>
                      <a:r>
                        <a:rPr lang="en-US" dirty="0"/>
                        <a:t>Due Date</a:t>
                      </a:r>
                    </a:p>
                  </a:txBody>
                  <a:tcPr/>
                </a:tc>
                <a:tc>
                  <a:txBody>
                    <a:bodyPr/>
                    <a:lstStyle/>
                    <a:p>
                      <a:r>
                        <a:rPr lang="en-US" dirty="0"/>
                        <a:t>Inv. No.</a:t>
                      </a:r>
                    </a:p>
                  </a:txBody>
                  <a:tcPr/>
                </a:tc>
                <a:tc>
                  <a:txBody>
                    <a:bodyPr/>
                    <a:lstStyle/>
                    <a:p>
                      <a:r>
                        <a:rPr lang="en-US" dirty="0"/>
                        <a:t>Product</a:t>
                      </a:r>
                    </a:p>
                  </a:txBody>
                  <a:tcPr/>
                </a:tc>
                <a:tc>
                  <a:txBody>
                    <a:bodyPr/>
                    <a:lstStyle/>
                    <a:p>
                      <a:r>
                        <a:rPr lang="en-US" dirty="0"/>
                        <a:t>Amt.</a:t>
                      </a:r>
                    </a:p>
                  </a:txBody>
                  <a:tcPr/>
                </a:tc>
                <a:extLst>
                  <a:ext uri="{0D108BD9-81ED-4DB2-BD59-A6C34878D82A}">
                    <a16:rowId xmlns:a16="http://schemas.microsoft.com/office/drawing/2014/main" val="1588223856"/>
                  </a:ext>
                </a:extLst>
              </a:tr>
              <a:tr h="1483696">
                <a:tc>
                  <a:txBody>
                    <a:bodyPr/>
                    <a:lstStyle/>
                    <a:p>
                      <a:r>
                        <a:rPr lang="en-US" sz="1400" dirty="0"/>
                        <a:t>AFK Game Developers</a:t>
                      </a:r>
                    </a:p>
                  </a:txBody>
                  <a:tcPr/>
                </a:tc>
                <a:tc>
                  <a:txBody>
                    <a:bodyPr/>
                    <a:lstStyle/>
                    <a:p>
                      <a:r>
                        <a:rPr lang="en-US" sz="1400" dirty="0"/>
                        <a:t>Net 30</a:t>
                      </a:r>
                    </a:p>
                  </a:txBody>
                  <a:tcPr/>
                </a:tc>
                <a:tc>
                  <a:txBody>
                    <a:bodyPr/>
                    <a:lstStyle/>
                    <a:p>
                      <a:r>
                        <a:rPr lang="en-US" sz="1400" dirty="0"/>
                        <a:t>02/15/2025</a:t>
                      </a:r>
                    </a:p>
                  </a:txBody>
                  <a:tcPr/>
                </a:tc>
                <a:tc>
                  <a:txBody>
                    <a:bodyPr/>
                    <a:lstStyle/>
                    <a:p>
                      <a:r>
                        <a:rPr lang="en-US" sz="1400" dirty="0"/>
                        <a:t>03/17/2025</a:t>
                      </a:r>
                    </a:p>
                  </a:txBody>
                  <a:tcPr/>
                </a:tc>
                <a:tc>
                  <a:txBody>
                    <a:bodyPr/>
                    <a:lstStyle/>
                    <a:p>
                      <a:r>
                        <a:rPr lang="en-US" sz="1400" dirty="0"/>
                        <a:t>1002</a:t>
                      </a:r>
                    </a:p>
                  </a:txBody>
                  <a:tcPr/>
                </a:tc>
                <a:tc>
                  <a:txBody>
                    <a:bodyPr/>
                    <a:lstStyle/>
                    <a:p>
                      <a:r>
                        <a:rPr lang="en-US" sz="1400" dirty="0"/>
                        <a:t>Design &amp; Graphics</a:t>
                      </a:r>
                    </a:p>
                    <a:p>
                      <a:endParaRPr lang="en-US" sz="1400" dirty="0"/>
                    </a:p>
                    <a:p>
                      <a:r>
                        <a:rPr lang="en-US" sz="1400" dirty="0"/>
                        <a:t>Programming &amp; Coding</a:t>
                      </a:r>
                    </a:p>
                  </a:txBody>
                  <a:tcPr/>
                </a:tc>
                <a:tc>
                  <a:txBody>
                    <a:bodyPr/>
                    <a:lstStyle/>
                    <a:p>
                      <a:r>
                        <a:rPr lang="en-US" sz="1400" dirty="0"/>
                        <a:t>$10,000</a:t>
                      </a:r>
                    </a:p>
                    <a:p>
                      <a:endParaRPr lang="en-US" sz="1400" dirty="0"/>
                    </a:p>
                    <a:p>
                      <a:endParaRPr lang="en-US" sz="1400" dirty="0"/>
                    </a:p>
                    <a:p>
                      <a:r>
                        <a:rPr lang="en-US" sz="1400" dirty="0"/>
                        <a:t>$10,000</a:t>
                      </a:r>
                    </a:p>
                    <a:p>
                      <a:endParaRPr lang="en-US" sz="1400" dirty="0"/>
                    </a:p>
                  </a:txBody>
                  <a:tcPr/>
                </a:tc>
                <a:extLst>
                  <a:ext uri="{0D108BD9-81ED-4DB2-BD59-A6C34878D82A}">
                    <a16:rowId xmlns:a16="http://schemas.microsoft.com/office/drawing/2014/main" val="3833885036"/>
                  </a:ext>
                </a:extLst>
              </a:tr>
              <a:tr h="1483696">
                <a:tc>
                  <a:txBody>
                    <a:bodyPr/>
                    <a:lstStyle/>
                    <a:p>
                      <a:r>
                        <a:rPr lang="en-US" sz="1400" dirty="0"/>
                        <a:t>Alpha Game Publisher</a:t>
                      </a:r>
                    </a:p>
                  </a:txBody>
                  <a:tcPr/>
                </a:tc>
                <a:tc>
                  <a:txBody>
                    <a:bodyPr/>
                    <a:lstStyle/>
                    <a:p>
                      <a:r>
                        <a:rPr lang="en-US" sz="1400" dirty="0"/>
                        <a:t>Net 30</a:t>
                      </a:r>
                    </a:p>
                  </a:txBody>
                  <a:tcPr/>
                </a:tc>
                <a:tc>
                  <a:txBody>
                    <a:bodyPr/>
                    <a:lstStyle/>
                    <a:p>
                      <a:r>
                        <a:rPr lang="en-US" sz="1400" dirty="0"/>
                        <a:t>02/20/2025</a:t>
                      </a:r>
                    </a:p>
                  </a:txBody>
                  <a:tcPr/>
                </a:tc>
                <a:tc>
                  <a:txBody>
                    <a:bodyPr/>
                    <a:lstStyle/>
                    <a:p>
                      <a:r>
                        <a:rPr lang="en-US" sz="1400" dirty="0"/>
                        <a:t>03/22/2025</a:t>
                      </a:r>
                    </a:p>
                  </a:txBody>
                  <a:tcPr/>
                </a:tc>
                <a:tc>
                  <a:txBody>
                    <a:bodyPr/>
                    <a:lstStyle/>
                    <a:p>
                      <a:r>
                        <a:rPr lang="en-US" sz="1400" dirty="0"/>
                        <a:t>1003</a:t>
                      </a:r>
                    </a:p>
                  </a:txBody>
                  <a:tcPr/>
                </a:tc>
                <a:tc>
                  <a:txBody>
                    <a:bodyPr/>
                    <a:lstStyle/>
                    <a:p>
                      <a:r>
                        <a:rPr lang="en-US" sz="1400" dirty="0"/>
                        <a:t>Design &amp; Graphics</a:t>
                      </a:r>
                    </a:p>
                    <a:p>
                      <a:endParaRPr lang="en-US" sz="1400" dirty="0"/>
                    </a:p>
                    <a:p>
                      <a:r>
                        <a:rPr lang="en-US" sz="1400" dirty="0"/>
                        <a:t>Programming &amp; Coding</a:t>
                      </a:r>
                    </a:p>
                  </a:txBody>
                  <a:tcPr/>
                </a:tc>
                <a:tc>
                  <a:txBody>
                    <a:bodyPr/>
                    <a:lstStyle/>
                    <a:p>
                      <a:r>
                        <a:rPr lang="en-US" sz="1400" dirty="0"/>
                        <a:t>$10,000</a:t>
                      </a:r>
                    </a:p>
                    <a:p>
                      <a:endParaRPr lang="en-US" sz="1400" dirty="0"/>
                    </a:p>
                    <a:p>
                      <a:endParaRPr lang="en-US" sz="1400" dirty="0"/>
                    </a:p>
                    <a:p>
                      <a:r>
                        <a:rPr lang="en-US" sz="1400" dirty="0"/>
                        <a:t>$10,000</a:t>
                      </a:r>
                    </a:p>
                  </a:txBody>
                  <a:tcPr/>
                </a:tc>
                <a:extLst>
                  <a:ext uri="{0D108BD9-81ED-4DB2-BD59-A6C34878D82A}">
                    <a16:rowId xmlns:a16="http://schemas.microsoft.com/office/drawing/2014/main" val="3017359620"/>
                  </a:ext>
                </a:extLst>
              </a:tr>
              <a:tr h="937071">
                <a:tc>
                  <a:txBody>
                    <a:bodyPr/>
                    <a:lstStyle/>
                    <a:p>
                      <a:r>
                        <a:rPr lang="en-US" sz="1400" dirty="0"/>
                        <a:t>Indie Publishing</a:t>
                      </a:r>
                    </a:p>
                  </a:txBody>
                  <a:tcPr/>
                </a:tc>
                <a:tc>
                  <a:txBody>
                    <a:bodyPr/>
                    <a:lstStyle/>
                    <a:p>
                      <a:r>
                        <a:rPr lang="en-US" sz="1400" dirty="0"/>
                        <a:t>Net 30</a:t>
                      </a:r>
                    </a:p>
                  </a:txBody>
                  <a:tcPr/>
                </a:tc>
                <a:tc>
                  <a:txBody>
                    <a:bodyPr/>
                    <a:lstStyle/>
                    <a:p>
                      <a:r>
                        <a:rPr lang="en-US" sz="1400" dirty="0"/>
                        <a:t>03/20/2025</a:t>
                      </a:r>
                    </a:p>
                  </a:txBody>
                  <a:tcPr/>
                </a:tc>
                <a:tc>
                  <a:txBody>
                    <a:bodyPr/>
                    <a:lstStyle/>
                    <a:p>
                      <a:r>
                        <a:rPr lang="en-US" sz="1400" dirty="0"/>
                        <a:t>04/19/2025</a:t>
                      </a:r>
                    </a:p>
                  </a:txBody>
                  <a:tcPr/>
                </a:tc>
                <a:tc>
                  <a:txBody>
                    <a:bodyPr/>
                    <a:lstStyle/>
                    <a:p>
                      <a:r>
                        <a:rPr lang="en-US" sz="1400" dirty="0"/>
                        <a:t>1004</a:t>
                      </a:r>
                    </a:p>
                  </a:txBody>
                  <a:tcPr/>
                </a:tc>
                <a:tc>
                  <a:txBody>
                    <a:bodyPr/>
                    <a:lstStyle/>
                    <a:p>
                      <a:r>
                        <a:rPr lang="en-US" sz="1400" dirty="0"/>
                        <a:t>Design &amp; Graphics</a:t>
                      </a:r>
                    </a:p>
                    <a:p>
                      <a:endParaRPr lang="en-US" sz="1400" dirty="0"/>
                    </a:p>
                    <a:p>
                      <a:r>
                        <a:rPr lang="en-US" sz="1400" dirty="0"/>
                        <a:t>Programming &amp; Coding</a:t>
                      </a:r>
                    </a:p>
                    <a:p>
                      <a:endParaRPr lang="en-US" sz="1400" dirty="0"/>
                    </a:p>
                    <a:p>
                      <a:r>
                        <a:rPr lang="en-US" sz="1400" dirty="0"/>
                        <a:t>Testing</a:t>
                      </a:r>
                    </a:p>
                  </a:txBody>
                  <a:tcPr/>
                </a:tc>
                <a:tc>
                  <a:txBody>
                    <a:bodyPr/>
                    <a:lstStyle/>
                    <a:p>
                      <a:r>
                        <a:rPr lang="en-US" sz="1400" dirty="0"/>
                        <a:t>$15,000</a:t>
                      </a:r>
                    </a:p>
                    <a:p>
                      <a:endParaRPr lang="en-US" sz="1400" dirty="0"/>
                    </a:p>
                    <a:p>
                      <a:endParaRPr lang="en-US" sz="1400" dirty="0"/>
                    </a:p>
                    <a:p>
                      <a:r>
                        <a:rPr lang="en-US" sz="1400" dirty="0"/>
                        <a:t>$15,000</a:t>
                      </a:r>
                    </a:p>
                    <a:p>
                      <a:endParaRPr lang="en-US" sz="1400" dirty="0"/>
                    </a:p>
                    <a:p>
                      <a:endParaRPr lang="en-US" sz="1400" dirty="0"/>
                    </a:p>
                    <a:p>
                      <a:r>
                        <a:rPr lang="en-US" sz="1400" dirty="0"/>
                        <a:t>$10,000</a:t>
                      </a:r>
                    </a:p>
                  </a:txBody>
                  <a:tcPr/>
                </a:tc>
                <a:extLst>
                  <a:ext uri="{0D108BD9-81ED-4DB2-BD59-A6C34878D82A}">
                    <a16:rowId xmlns:a16="http://schemas.microsoft.com/office/drawing/2014/main" val="3902593121"/>
                  </a:ext>
                </a:extLst>
              </a:tr>
            </a:tbl>
          </a:graphicData>
        </a:graphic>
      </p:graphicFrame>
    </p:spTree>
    <p:extLst>
      <p:ext uri="{BB962C8B-B14F-4D97-AF65-F5344CB8AC3E}">
        <p14:creationId xmlns:p14="http://schemas.microsoft.com/office/powerpoint/2010/main" val="425612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0D87C83-A773-4188-BD46-B0EDE1BD7542}"/>
              </a:ext>
            </a:extLst>
          </p:cNvPr>
          <p:cNvSpPr>
            <a:spLocks noGrp="1"/>
          </p:cNvSpPr>
          <p:nvPr>
            <p:ph type="subTitle" idx="1"/>
          </p:nvPr>
        </p:nvSpPr>
        <p:spPr/>
        <p:txBody>
          <a:bodyPr/>
          <a:lstStyle/>
          <a:p>
            <a:endParaRPr lang="en-US" dirty="0"/>
          </a:p>
          <a:p>
            <a:r>
              <a:rPr lang="en-US" dirty="0"/>
              <a:t>Select the </a:t>
            </a:r>
            <a:r>
              <a:rPr lang="en-US" b="1" dirty="0"/>
              <a:t>Time range</a:t>
            </a:r>
            <a:r>
              <a:rPr lang="en-US" dirty="0"/>
              <a:t>, </a:t>
            </a:r>
            <a:r>
              <a:rPr lang="en-US" b="1" dirty="0"/>
              <a:t>Cookies and other site data</a:t>
            </a:r>
            <a:r>
              <a:rPr lang="en-US" dirty="0"/>
              <a:t>, and </a:t>
            </a:r>
            <a:r>
              <a:rPr lang="en-US" b="1" dirty="0"/>
              <a:t>Cached images and files.</a:t>
            </a:r>
          </a:p>
          <a:p>
            <a:r>
              <a:rPr lang="en-US" dirty="0"/>
              <a:t>Click </a:t>
            </a:r>
            <a:r>
              <a:rPr lang="en-US" b="1" dirty="0"/>
              <a:t>Clear data.</a:t>
            </a:r>
          </a:p>
          <a:p>
            <a:endParaRPr lang="en-US" dirty="0"/>
          </a:p>
        </p:txBody>
      </p:sp>
      <p:sp>
        <p:nvSpPr>
          <p:cNvPr id="3" name="Slide Number Placeholder 2">
            <a:extLst>
              <a:ext uri="{FF2B5EF4-FFF2-40B4-BE49-F238E27FC236}">
                <a16:creationId xmlns:a16="http://schemas.microsoft.com/office/drawing/2014/main" id="{F496DDF6-47A0-46C2-ACC3-262C612DD70F}"/>
              </a:ext>
            </a:extLst>
          </p:cNvPr>
          <p:cNvSpPr>
            <a:spLocks noGrp="1"/>
          </p:cNvSpPr>
          <p:nvPr>
            <p:ph type="sldNum" sz="quarter" idx="12"/>
          </p:nvPr>
        </p:nvSpPr>
        <p:spPr/>
        <p:txBody>
          <a:bodyPr/>
          <a:lstStyle/>
          <a:p>
            <a:fld id="{492D2D2F-A490-4C0D-96A3-87DCC3196164}" type="slidenum">
              <a:rPr lang="en-US" smtClean="0"/>
              <a:pPr/>
              <a:t>15</a:t>
            </a:fld>
            <a:endParaRPr lang="en-US" dirty="0"/>
          </a:p>
        </p:txBody>
      </p:sp>
      <p:sp>
        <p:nvSpPr>
          <p:cNvPr id="4" name="Title 3">
            <a:extLst>
              <a:ext uri="{FF2B5EF4-FFF2-40B4-BE49-F238E27FC236}">
                <a16:creationId xmlns:a16="http://schemas.microsoft.com/office/drawing/2014/main" id="{36C6F7D2-861D-4DE6-97D1-F59265FEB26B}"/>
              </a:ext>
            </a:extLst>
          </p:cNvPr>
          <p:cNvSpPr>
            <a:spLocks noGrp="1"/>
          </p:cNvSpPr>
          <p:nvPr>
            <p:ph type="ctrTitle"/>
          </p:nvPr>
        </p:nvSpPr>
        <p:spPr/>
        <p:txBody>
          <a:bodyPr/>
          <a:lstStyle/>
          <a:p>
            <a:r>
              <a:rPr lang="en-US" dirty="0"/>
              <a:t>Features</a:t>
            </a:r>
          </a:p>
        </p:txBody>
      </p:sp>
      <p:pic>
        <p:nvPicPr>
          <p:cNvPr id="7" name="Picture 6" descr="A screenshot of a cell phone&#10;&#10;Description automatically generated">
            <a:extLst>
              <a:ext uri="{FF2B5EF4-FFF2-40B4-BE49-F238E27FC236}">
                <a16:creationId xmlns:a16="http://schemas.microsoft.com/office/drawing/2014/main" id="{53CC79CE-C4A1-48E5-80C1-B9AC980C6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675" y="3124200"/>
            <a:ext cx="4648849" cy="4296375"/>
          </a:xfrm>
          <a:prstGeom prst="rect">
            <a:avLst/>
          </a:prstGeom>
        </p:spPr>
      </p:pic>
    </p:spTree>
    <p:extLst>
      <p:ext uri="{BB962C8B-B14F-4D97-AF65-F5344CB8AC3E}">
        <p14:creationId xmlns:p14="http://schemas.microsoft.com/office/powerpoint/2010/main" val="74173446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010400"/>
          </a:xfrm>
        </p:spPr>
        <p:txBody>
          <a:bodyPr>
            <a:normAutofit/>
          </a:bodyPr>
          <a:lstStyle/>
          <a:p>
            <a:pPr marL="342900" indent="-342900">
              <a:buFont typeface="+mj-lt"/>
              <a:buAutoNum type="arabicPeriod" startAt="13"/>
            </a:pPr>
            <a:r>
              <a:rPr lang="en-US" b="1" dirty="0"/>
              <a:t>Receive the payments using the information provided. Remember to post all payments to undeposited funds.</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sz="1400" b="1" dirty="0"/>
          </a:p>
          <a:p>
            <a:pPr marL="228600" indent="-228600">
              <a:buFont typeface="+mj-lt"/>
              <a:buAutoNum type="arabicPeriod" startAt="14"/>
            </a:pPr>
            <a:r>
              <a:rPr lang="en-US" b="1" dirty="0"/>
              <a:t>Make deposits using the information provided. </a:t>
            </a:r>
          </a:p>
          <a:p>
            <a:endParaRPr lang="en-US" b="1" dirty="0"/>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Cust Date</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Method</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Deposit to.</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Amt.</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Inv No.</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AvenirNext forINTUIT" panose="020B0503020202020204"/>
              </a:rPr>
              <a:t> </a:t>
            </a:r>
            <a:endParaRPr lang="en-US" sz="1800" b="0" i="0" u="none" strike="noStrike" dirty="0">
              <a:effectLst/>
              <a:latin typeface="Arial" panose="020B0604020202020204" pitchFamily="34" charset="0"/>
            </a:endParaRPr>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150</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4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782249" y="2057400"/>
          <a:ext cx="5493296" cy="2209800"/>
        </p:xfrm>
        <a:graphic>
          <a:graphicData uri="http://schemas.openxmlformats.org/drawingml/2006/table">
            <a:tbl>
              <a:tblPr firstRow="1" bandRow="1">
                <a:tableStyleId>{5C22544A-7EE6-4342-B048-85BDC9FD1C3A}</a:tableStyleId>
              </a:tblPr>
              <a:tblGrid>
                <a:gridCol w="1007931">
                  <a:extLst>
                    <a:ext uri="{9D8B030D-6E8A-4147-A177-3AD203B41FA5}">
                      <a16:colId xmlns:a16="http://schemas.microsoft.com/office/drawing/2014/main" val="652690834"/>
                    </a:ext>
                  </a:extLst>
                </a:gridCol>
                <a:gridCol w="744669">
                  <a:extLst>
                    <a:ext uri="{9D8B030D-6E8A-4147-A177-3AD203B41FA5}">
                      <a16:colId xmlns:a16="http://schemas.microsoft.com/office/drawing/2014/main" val="3686224720"/>
                    </a:ext>
                  </a:extLst>
                </a:gridCol>
                <a:gridCol w="970351">
                  <a:extLst>
                    <a:ext uri="{9D8B030D-6E8A-4147-A177-3AD203B41FA5}">
                      <a16:colId xmlns:a16="http://schemas.microsoft.com/office/drawing/2014/main" val="2382445068"/>
                    </a:ext>
                  </a:extLst>
                </a:gridCol>
                <a:gridCol w="1256067">
                  <a:extLst>
                    <a:ext uri="{9D8B030D-6E8A-4147-A177-3AD203B41FA5}">
                      <a16:colId xmlns:a16="http://schemas.microsoft.com/office/drawing/2014/main" val="2914672182"/>
                    </a:ext>
                  </a:extLst>
                </a:gridCol>
                <a:gridCol w="790611">
                  <a:extLst>
                    <a:ext uri="{9D8B030D-6E8A-4147-A177-3AD203B41FA5}">
                      <a16:colId xmlns:a16="http://schemas.microsoft.com/office/drawing/2014/main" val="681843307"/>
                    </a:ext>
                  </a:extLst>
                </a:gridCol>
                <a:gridCol w="723667">
                  <a:extLst>
                    <a:ext uri="{9D8B030D-6E8A-4147-A177-3AD203B41FA5}">
                      <a16:colId xmlns:a16="http://schemas.microsoft.com/office/drawing/2014/main" val="1748086098"/>
                    </a:ext>
                  </a:extLst>
                </a:gridCol>
              </a:tblGrid>
              <a:tr h="614953">
                <a:tc>
                  <a:txBody>
                    <a:bodyPr/>
                    <a:lstStyle/>
                    <a:p>
                      <a:r>
                        <a:rPr lang="en-US" sz="1600" dirty="0"/>
                        <a:t>Customer</a:t>
                      </a:r>
                    </a:p>
                  </a:txBody>
                  <a:tcPr/>
                </a:tc>
                <a:tc>
                  <a:txBody>
                    <a:bodyPr/>
                    <a:lstStyle/>
                    <a:p>
                      <a:r>
                        <a:rPr lang="en-US" dirty="0"/>
                        <a:t> Date</a:t>
                      </a:r>
                    </a:p>
                  </a:txBody>
                  <a:tcPr/>
                </a:tc>
                <a:tc>
                  <a:txBody>
                    <a:bodyPr/>
                    <a:lstStyle/>
                    <a:p>
                      <a:r>
                        <a:rPr lang="en-US" dirty="0"/>
                        <a:t>Method</a:t>
                      </a:r>
                    </a:p>
                  </a:txBody>
                  <a:tcPr/>
                </a:tc>
                <a:tc>
                  <a:txBody>
                    <a:bodyPr/>
                    <a:lstStyle/>
                    <a:p>
                      <a:r>
                        <a:rPr lang="en-US" dirty="0"/>
                        <a:t>Deposit to.</a:t>
                      </a:r>
                    </a:p>
                  </a:txBody>
                  <a:tcPr/>
                </a:tc>
                <a:tc>
                  <a:txBody>
                    <a:bodyPr/>
                    <a:lstStyle/>
                    <a:p>
                      <a:r>
                        <a:rPr lang="en-US" dirty="0"/>
                        <a:t>Amt.</a:t>
                      </a:r>
                    </a:p>
                  </a:txBody>
                  <a:tcPr/>
                </a:tc>
                <a:tc>
                  <a:txBody>
                    <a:bodyPr/>
                    <a:lstStyle/>
                    <a:p>
                      <a:r>
                        <a:rPr lang="en-US" dirty="0"/>
                        <a:t>Inv No.</a:t>
                      </a:r>
                    </a:p>
                  </a:txBody>
                  <a:tcPr/>
                </a:tc>
                <a:extLst>
                  <a:ext uri="{0D108BD9-81ED-4DB2-BD59-A6C34878D82A}">
                    <a16:rowId xmlns:a16="http://schemas.microsoft.com/office/drawing/2014/main" val="1588223856"/>
                  </a:ext>
                </a:extLst>
              </a:tr>
              <a:tr h="655320">
                <a:tc>
                  <a:txBody>
                    <a:bodyPr/>
                    <a:lstStyle/>
                    <a:p>
                      <a:r>
                        <a:rPr lang="en-US" sz="1400" dirty="0"/>
                        <a:t>AFK Game Developers</a:t>
                      </a:r>
                    </a:p>
                  </a:txBody>
                  <a:tcPr/>
                </a:tc>
                <a:tc>
                  <a:txBody>
                    <a:bodyPr/>
                    <a:lstStyle/>
                    <a:p>
                      <a:r>
                        <a:rPr lang="en-US" sz="1400" dirty="0"/>
                        <a:t>01/13/2025</a:t>
                      </a:r>
                    </a:p>
                  </a:txBody>
                  <a:tcPr/>
                </a:tc>
                <a:tc>
                  <a:txBody>
                    <a:bodyPr/>
                    <a:lstStyle/>
                    <a:p>
                      <a:r>
                        <a:rPr lang="en-US" sz="1400" dirty="0"/>
                        <a:t>Check</a:t>
                      </a:r>
                    </a:p>
                    <a:p>
                      <a:r>
                        <a:rPr lang="en-US" sz="1400" dirty="0"/>
                        <a:t>98076543</a:t>
                      </a:r>
                    </a:p>
                  </a:txBody>
                  <a:tcPr/>
                </a:tc>
                <a:tc>
                  <a:txBody>
                    <a:bodyPr/>
                    <a:lstStyle/>
                    <a:p>
                      <a:r>
                        <a:rPr lang="en-US" sz="1400" dirty="0"/>
                        <a:t>Undeposited Funds</a:t>
                      </a:r>
                    </a:p>
                  </a:txBody>
                  <a:tcPr/>
                </a:tc>
                <a:tc>
                  <a:txBody>
                    <a:bodyPr/>
                    <a:lstStyle/>
                    <a:p>
                      <a:r>
                        <a:rPr lang="en-US" sz="1400" dirty="0"/>
                        <a:t>$20,000</a:t>
                      </a:r>
                    </a:p>
                  </a:txBody>
                  <a:tcPr/>
                </a:tc>
                <a:tc>
                  <a:txBody>
                    <a:bodyPr/>
                    <a:lstStyle/>
                    <a:p>
                      <a:r>
                        <a:rPr lang="en-US" sz="1400" dirty="0"/>
                        <a:t>1002</a:t>
                      </a:r>
                    </a:p>
                  </a:txBody>
                  <a:tcPr/>
                </a:tc>
                <a:extLst>
                  <a:ext uri="{0D108BD9-81ED-4DB2-BD59-A6C34878D82A}">
                    <a16:rowId xmlns:a16="http://schemas.microsoft.com/office/drawing/2014/main" val="3833885036"/>
                  </a:ext>
                </a:extLst>
              </a:tr>
              <a:tr h="914400">
                <a:tc>
                  <a:txBody>
                    <a:bodyPr/>
                    <a:lstStyle/>
                    <a:p>
                      <a:r>
                        <a:rPr lang="en-US" sz="1400" dirty="0"/>
                        <a:t>Alpha Game Publisher</a:t>
                      </a:r>
                    </a:p>
                  </a:txBody>
                  <a:tcPr/>
                </a:tc>
                <a:tc>
                  <a:txBody>
                    <a:bodyPr/>
                    <a:lstStyle/>
                    <a:p>
                      <a:r>
                        <a:rPr lang="en-US" sz="1400" dirty="0"/>
                        <a:t>03/18/2025</a:t>
                      </a:r>
                    </a:p>
                  </a:txBody>
                  <a:tcPr/>
                </a:tc>
                <a:tc>
                  <a:txBody>
                    <a:bodyPr/>
                    <a:lstStyle/>
                    <a:p>
                      <a:r>
                        <a:rPr lang="en-US" sz="1400" dirty="0"/>
                        <a:t>Check</a:t>
                      </a:r>
                    </a:p>
                    <a:p>
                      <a:r>
                        <a:rPr lang="en-US" sz="1400" dirty="0"/>
                        <a:t>59774</a:t>
                      </a:r>
                    </a:p>
                  </a:txBody>
                  <a:tcPr/>
                </a:tc>
                <a:tc>
                  <a:txBody>
                    <a:bodyPr/>
                    <a:lstStyle/>
                    <a:p>
                      <a:r>
                        <a:rPr lang="en-US" sz="1400" dirty="0"/>
                        <a:t>Undeposited Funds</a:t>
                      </a:r>
                    </a:p>
                  </a:txBody>
                  <a:tcPr/>
                </a:tc>
                <a:tc>
                  <a:txBody>
                    <a:bodyPr/>
                    <a:lstStyle/>
                    <a:p>
                      <a:r>
                        <a:rPr lang="en-US" sz="1400" dirty="0"/>
                        <a:t>$20,000 </a:t>
                      </a:r>
                    </a:p>
                  </a:txBody>
                  <a:tcPr/>
                </a:tc>
                <a:tc>
                  <a:txBody>
                    <a:bodyPr/>
                    <a:lstStyle/>
                    <a:p>
                      <a:r>
                        <a:rPr lang="en-US" sz="1400" dirty="0"/>
                        <a:t>1003</a:t>
                      </a:r>
                    </a:p>
                  </a:txBody>
                  <a:tcPr/>
                </a:tc>
                <a:extLst>
                  <a:ext uri="{0D108BD9-81ED-4DB2-BD59-A6C34878D82A}">
                    <a16:rowId xmlns:a16="http://schemas.microsoft.com/office/drawing/2014/main" val="3017359620"/>
                  </a:ext>
                </a:extLst>
              </a:tr>
            </a:tbl>
          </a:graphicData>
        </a:graphic>
      </p:graphicFrame>
      <p:graphicFrame>
        <p:nvGraphicFramePr>
          <p:cNvPr id="2" name="Table 4">
            <a:extLst>
              <a:ext uri="{FF2B5EF4-FFF2-40B4-BE49-F238E27FC236}">
                <a16:creationId xmlns:a16="http://schemas.microsoft.com/office/drawing/2014/main" id="{AAF366B6-70D0-4C30-B8AC-270589D6645B}"/>
              </a:ext>
            </a:extLst>
          </p:cNvPr>
          <p:cNvGraphicFramePr>
            <a:graphicFrameLocks noGrp="1"/>
          </p:cNvGraphicFramePr>
          <p:nvPr>
            <p:extLst>
              <p:ext uri="{D42A27DB-BD31-4B8C-83A1-F6EECF244321}">
                <p14:modId xmlns:p14="http://schemas.microsoft.com/office/powerpoint/2010/main" val="3256337822"/>
              </p:ext>
            </p:extLst>
          </p:nvPr>
        </p:nvGraphicFramePr>
        <p:xfrm>
          <a:off x="727241" y="5544820"/>
          <a:ext cx="5603311" cy="1407160"/>
        </p:xfrm>
        <a:graphic>
          <a:graphicData uri="http://schemas.openxmlformats.org/drawingml/2006/table">
            <a:tbl>
              <a:tblPr firstRow="1" bandRow="1">
                <a:tableStyleId>{5C22544A-7EE6-4342-B048-85BDC9FD1C3A}</a:tableStyleId>
              </a:tblPr>
              <a:tblGrid>
                <a:gridCol w="1732351">
                  <a:extLst>
                    <a:ext uri="{9D8B030D-6E8A-4147-A177-3AD203B41FA5}">
                      <a16:colId xmlns:a16="http://schemas.microsoft.com/office/drawing/2014/main" val="1712124977"/>
                    </a:ext>
                  </a:extLst>
                </a:gridCol>
                <a:gridCol w="1295400">
                  <a:extLst>
                    <a:ext uri="{9D8B030D-6E8A-4147-A177-3AD203B41FA5}">
                      <a16:colId xmlns:a16="http://schemas.microsoft.com/office/drawing/2014/main" val="3463660395"/>
                    </a:ext>
                  </a:extLst>
                </a:gridCol>
                <a:gridCol w="1390092">
                  <a:extLst>
                    <a:ext uri="{9D8B030D-6E8A-4147-A177-3AD203B41FA5}">
                      <a16:colId xmlns:a16="http://schemas.microsoft.com/office/drawing/2014/main" val="922269527"/>
                    </a:ext>
                  </a:extLst>
                </a:gridCol>
                <a:gridCol w="1185468">
                  <a:extLst>
                    <a:ext uri="{9D8B030D-6E8A-4147-A177-3AD203B41FA5}">
                      <a16:colId xmlns:a16="http://schemas.microsoft.com/office/drawing/2014/main" val="2655341698"/>
                    </a:ext>
                  </a:extLst>
                </a:gridCol>
              </a:tblGrid>
              <a:tr h="370840">
                <a:tc>
                  <a:txBody>
                    <a:bodyPr/>
                    <a:lstStyle/>
                    <a:p>
                      <a:r>
                        <a:rPr lang="en-US" dirty="0"/>
                        <a:t>Account</a:t>
                      </a:r>
                    </a:p>
                  </a:txBody>
                  <a:tcPr/>
                </a:tc>
                <a:tc>
                  <a:txBody>
                    <a:bodyPr/>
                    <a:lstStyle/>
                    <a:p>
                      <a:r>
                        <a:rPr lang="en-US" dirty="0"/>
                        <a:t>Date</a:t>
                      </a:r>
                    </a:p>
                  </a:txBody>
                  <a:tcPr/>
                </a:tc>
                <a:tc>
                  <a:txBody>
                    <a:bodyPr/>
                    <a:lstStyle/>
                    <a:p>
                      <a:r>
                        <a:rPr lang="en-US" dirty="0"/>
                        <a:t>Revd. From</a:t>
                      </a:r>
                    </a:p>
                  </a:txBody>
                  <a:tcPr/>
                </a:tc>
                <a:tc>
                  <a:txBody>
                    <a:bodyPr/>
                    <a:lstStyle/>
                    <a:p>
                      <a:r>
                        <a:rPr lang="en-US" dirty="0"/>
                        <a:t>Amt.</a:t>
                      </a:r>
                    </a:p>
                  </a:txBody>
                  <a:tcPr/>
                </a:tc>
                <a:extLst>
                  <a:ext uri="{0D108BD9-81ED-4DB2-BD59-A6C34878D82A}">
                    <a16:rowId xmlns:a16="http://schemas.microsoft.com/office/drawing/2014/main" val="2216819255"/>
                  </a:ext>
                </a:extLst>
              </a:tr>
              <a:tr h="370840">
                <a:tc>
                  <a:txBody>
                    <a:bodyPr/>
                    <a:lstStyle/>
                    <a:p>
                      <a:r>
                        <a:rPr lang="en-US" sz="1400" dirty="0"/>
                        <a:t>10000 Checking 1234</a:t>
                      </a:r>
                    </a:p>
                  </a:txBody>
                  <a:tcPr/>
                </a:tc>
                <a:tc>
                  <a:txBody>
                    <a:bodyPr/>
                    <a:lstStyle/>
                    <a:p>
                      <a:r>
                        <a:rPr lang="en-US" sz="1400" dirty="0"/>
                        <a:t>01/13/2025</a:t>
                      </a:r>
                    </a:p>
                  </a:txBody>
                  <a:tcPr/>
                </a:tc>
                <a:tc>
                  <a:txBody>
                    <a:bodyPr/>
                    <a:lstStyle/>
                    <a:p>
                      <a:r>
                        <a:rPr lang="en-US" sz="1400" dirty="0"/>
                        <a:t>AFK Game Developers</a:t>
                      </a:r>
                    </a:p>
                  </a:txBody>
                  <a:tcPr/>
                </a:tc>
                <a:tc>
                  <a:txBody>
                    <a:bodyPr/>
                    <a:lstStyle/>
                    <a:p>
                      <a:r>
                        <a:rPr lang="en-US" sz="1400" dirty="0"/>
                        <a:t>$20,000</a:t>
                      </a:r>
                    </a:p>
                  </a:txBody>
                  <a:tcPr/>
                </a:tc>
                <a:extLst>
                  <a:ext uri="{0D108BD9-81ED-4DB2-BD59-A6C34878D82A}">
                    <a16:rowId xmlns:a16="http://schemas.microsoft.com/office/drawing/2014/main" val="2840453090"/>
                  </a:ext>
                </a:extLst>
              </a:tr>
              <a:tr h="370840">
                <a:tc>
                  <a:txBody>
                    <a:bodyPr/>
                    <a:lstStyle/>
                    <a:p>
                      <a:r>
                        <a:rPr lang="en-US" sz="1400" dirty="0"/>
                        <a:t>10000 Checking 1234</a:t>
                      </a:r>
                    </a:p>
                  </a:txBody>
                  <a:tcPr/>
                </a:tc>
                <a:tc>
                  <a:txBody>
                    <a:bodyPr/>
                    <a:lstStyle/>
                    <a:p>
                      <a:r>
                        <a:rPr lang="en-US" sz="1400" dirty="0"/>
                        <a:t>03/18/2025</a:t>
                      </a:r>
                    </a:p>
                  </a:txBody>
                  <a:tcPr/>
                </a:tc>
                <a:tc>
                  <a:txBody>
                    <a:bodyPr/>
                    <a:lstStyle/>
                    <a:p>
                      <a:r>
                        <a:rPr lang="en-US" sz="1400" dirty="0"/>
                        <a:t>Alpha Game Publisher</a:t>
                      </a:r>
                    </a:p>
                  </a:txBody>
                  <a:tcPr/>
                </a:tc>
                <a:tc>
                  <a:txBody>
                    <a:bodyPr/>
                    <a:lstStyle/>
                    <a:p>
                      <a:r>
                        <a:rPr lang="en-US" sz="1400" dirty="0"/>
                        <a:t>$20,000</a:t>
                      </a:r>
                    </a:p>
                  </a:txBody>
                  <a:tcPr/>
                </a:tc>
                <a:extLst>
                  <a:ext uri="{0D108BD9-81ED-4DB2-BD59-A6C34878D82A}">
                    <a16:rowId xmlns:a16="http://schemas.microsoft.com/office/drawing/2014/main" val="1577774409"/>
                  </a:ext>
                </a:extLst>
              </a:tr>
            </a:tbl>
          </a:graphicData>
        </a:graphic>
      </p:graphicFrame>
    </p:spTree>
    <p:extLst>
      <p:ext uri="{BB962C8B-B14F-4D97-AF65-F5344CB8AC3E}">
        <p14:creationId xmlns:p14="http://schemas.microsoft.com/office/powerpoint/2010/main" val="344599303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One of the partners has inquired about outstanding invoices and wants to know if any customers currently owe them money. If so, the partner would also like to know when the outstanding invoices are due and whether any are past due. Create a report to provide the requested information.</a:t>
            </a:r>
          </a:p>
          <a:p>
            <a:pPr marL="228600" indent="-228600">
              <a:buFont typeface="+mj-lt"/>
              <a:buAutoNum type="arabicPeriod" startAt="22"/>
            </a:pPr>
            <a:endParaRPr lang="en-US" b="1" dirty="0"/>
          </a:p>
          <a:p>
            <a:pPr marL="228600" indent="-228600">
              <a:buFont typeface="+mj-lt"/>
              <a:buAutoNum type="arabicPeriod" startAt="15"/>
            </a:pPr>
            <a:r>
              <a:rPr lang="en-US" b="1" dirty="0"/>
              <a:t>Create and Save an A/R Aging Detail Report</a:t>
            </a:r>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151</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a:extLst>
              <a:ext uri="{FF2B5EF4-FFF2-40B4-BE49-F238E27FC236}">
                <a16:creationId xmlns:a16="http://schemas.microsoft.com/office/drawing/2014/main" id="{E3D10166-8051-4E47-A589-D53622CBDE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3371749"/>
            <a:ext cx="5715000" cy="1134683"/>
          </a:xfrm>
          <a:prstGeom prst="rect">
            <a:avLst/>
          </a:prstGeom>
        </p:spPr>
      </p:pic>
      <p:pic>
        <p:nvPicPr>
          <p:cNvPr id="8" name="Picture 7">
            <a:extLst>
              <a:ext uri="{FF2B5EF4-FFF2-40B4-BE49-F238E27FC236}">
                <a16:creationId xmlns:a16="http://schemas.microsoft.com/office/drawing/2014/main" id="{2D456D46-2757-40B1-9AC9-68AB06CF9C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 y="4838700"/>
            <a:ext cx="5715000" cy="2033277"/>
          </a:xfrm>
          <a:prstGeom prst="rect">
            <a:avLst/>
          </a:prstGeom>
        </p:spPr>
      </p:pic>
    </p:spTree>
    <p:extLst>
      <p:ext uri="{BB962C8B-B14F-4D97-AF65-F5344CB8AC3E}">
        <p14:creationId xmlns:p14="http://schemas.microsoft.com/office/powerpoint/2010/main" val="106383034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Use the </a:t>
            </a:r>
            <a:r>
              <a:rPr lang="en-US" b="1" dirty="0"/>
              <a:t>Open Invoice </a:t>
            </a:r>
            <a:r>
              <a:rPr lang="en-US" dirty="0"/>
              <a:t>report to verify your work and make any corrections as needed. Also, you can determine which invoices are outstanding per customer.</a:t>
            </a:r>
            <a:endParaRPr lang="en-US" b="1" dirty="0"/>
          </a:p>
          <a:p>
            <a:pPr marL="228600" indent="-228600">
              <a:buFont typeface="+mj-lt"/>
              <a:buAutoNum type="arabicPeriod" startAt="22"/>
            </a:pPr>
            <a:endParaRPr lang="en-US" b="1" dirty="0"/>
          </a:p>
          <a:p>
            <a:pPr marL="228600" indent="-228600">
              <a:buFont typeface="+mj-lt"/>
              <a:buAutoNum type="arabicPeriod" startAt="16"/>
            </a:pPr>
            <a:r>
              <a:rPr lang="en-US" b="1" dirty="0"/>
              <a:t>Create and Save an Open Invoice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152</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 y="2792306"/>
            <a:ext cx="5715000" cy="1055713"/>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 y="4228049"/>
            <a:ext cx="5715000" cy="1781393"/>
          </a:xfrm>
          <a:prstGeom prst="rect">
            <a:avLst/>
          </a:prstGeom>
        </p:spPr>
      </p:pic>
    </p:spTree>
    <p:extLst>
      <p:ext uri="{BB962C8B-B14F-4D97-AF65-F5344CB8AC3E}">
        <p14:creationId xmlns:p14="http://schemas.microsoft.com/office/powerpoint/2010/main" val="232053492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a:xfrm>
            <a:off x="609600" y="1219200"/>
            <a:ext cx="5852160" cy="7239000"/>
          </a:xfrm>
        </p:spPr>
        <p:txBody>
          <a:bodyPr/>
          <a:lstStyle/>
          <a:p>
            <a:r>
              <a:rPr lang="en-US" dirty="0"/>
              <a:t>One of the partners has asked about sales by Customer. Who was their top customer for the first quarter in business?</a:t>
            </a:r>
          </a:p>
          <a:p>
            <a:endParaRPr lang="en-US" b="1" dirty="0"/>
          </a:p>
          <a:p>
            <a:pPr marL="228600" indent="-228600">
              <a:buFont typeface="+mj-lt"/>
              <a:buAutoNum type="arabicPeriod" startAt="17"/>
            </a:pPr>
            <a:r>
              <a:rPr lang="en-US" b="1" dirty="0"/>
              <a:t>Create and save a Sales by Client Report.</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153</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630FE279-EEAE-4596-B51B-75A16B275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 y="2819400"/>
            <a:ext cx="5715000" cy="1129985"/>
          </a:xfrm>
          <a:prstGeom prst="rect">
            <a:avLst/>
          </a:prstGeom>
        </p:spPr>
      </p:pic>
      <p:pic>
        <p:nvPicPr>
          <p:cNvPr id="8" name="Picture 7">
            <a:extLst>
              <a:ext uri="{FF2B5EF4-FFF2-40B4-BE49-F238E27FC236}">
                <a16:creationId xmlns:a16="http://schemas.microsoft.com/office/drawing/2014/main" id="{E4A38BA4-4905-44CD-BC54-2146F93798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7553" y="4325061"/>
            <a:ext cx="5536253" cy="3333750"/>
          </a:xfrm>
          <a:prstGeom prst="rect">
            <a:avLst/>
          </a:prstGeom>
        </p:spPr>
      </p:pic>
    </p:spTree>
    <p:extLst>
      <p:ext uri="{BB962C8B-B14F-4D97-AF65-F5344CB8AC3E}">
        <p14:creationId xmlns:p14="http://schemas.microsoft.com/office/powerpoint/2010/main" val="172068869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Because you think ahead and understand the power of the reports. You take the initiative and decide the partners might like a report that tells them what their top selling service is. </a:t>
            </a:r>
          </a:p>
          <a:p>
            <a:pPr marL="228600" indent="-228600">
              <a:buFont typeface="+mj-lt"/>
              <a:buAutoNum type="arabicPeriod" startAt="24"/>
            </a:pPr>
            <a:endParaRPr lang="en-US" b="1" dirty="0"/>
          </a:p>
          <a:p>
            <a:pPr marL="228600" indent="-228600">
              <a:buFont typeface="+mj-lt"/>
              <a:buAutoNum type="arabicPeriod" startAt="18"/>
            </a:pPr>
            <a:r>
              <a:rPr lang="en-US" b="1" dirty="0"/>
              <a:t>Create and Save a Sales by Product/Service Summary.</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154</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10" name="Picture 9">
            <a:extLst>
              <a:ext uri="{FF2B5EF4-FFF2-40B4-BE49-F238E27FC236}">
                <a16:creationId xmlns:a16="http://schemas.microsoft.com/office/drawing/2014/main" id="{06BAFF39-DE70-4FB6-ADE7-B85FBF76DD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4301078"/>
            <a:ext cx="5597891" cy="3717000"/>
          </a:xfrm>
          <a:prstGeom prst="rect">
            <a:avLst/>
          </a:prstGeom>
        </p:spPr>
      </p:pic>
      <p:pic>
        <p:nvPicPr>
          <p:cNvPr id="12" name="Picture 11">
            <a:extLst>
              <a:ext uri="{FF2B5EF4-FFF2-40B4-BE49-F238E27FC236}">
                <a16:creationId xmlns:a16="http://schemas.microsoft.com/office/drawing/2014/main" id="{8932B406-78BE-4531-99C0-6614232B64B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 y="2719140"/>
            <a:ext cx="5715000" cy="1141816"/>
          </a:xfrm>
          <a:prstGeom prst="rect">
            <a:avLst/>
          </a:prstGeom>
        </p:spPr>
      </p:pic>
    </p:spTree>
    <p:extLst>
      <p:ext uri="{BB962C8B-B14F-4D97-AF65-F5344CB8AC3E}">
        <p14:creationId xmlns:p14="http://schemas.microsoft.com/office/powerpoint/2010/main" val="125384375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2877235"/>
            <a:ext cx="5829300" cy="1816100"/>
          </a:xfrm>
        </p:spPr>
        <p:txBody>
          <a:bodyPr>
            <a:normAutofit/>
          </a:bodyPr>
          <a:lstStyle/>
          <a:p>
            <a:r>
              <a:rPr lang="en-US" sz="2800" dirty="0">
                <a:solidFill>
                  <a:schemeClr val="tx1"/>
                </a:solidFill>
              </a:rPr>
              <a:t>Section 5</a:t>
            </a:r>
            <a:br>
              <a:rPr lang="en-US" sz="2800" dirty="0">
                <a:solidFill>
                  <a:schemeClr val="tx1"/>
                </a:solidFill>
              </a:rPr>
            </a:br>
            <a:r>
              <a:rPr lang="en-US" sz="2800" dirty="0">
                <a:solidFill>
                  <a:schemeClr val="tx1"/>
                </a:solidFill>
              </a:rPr>
              <a:t>Accounts Payable</a:t>
            </a:r>
          </a:p>
        </p:txBody>
      </p:sp>
      <p:sp>
        <p:nvSpPr>
          <p:cNvPr id="3" name="Text Placeholder 2"/>
          <p:cNvSpPr>
            <a:spLocks noGrp="1"/>
          </p:cNvSpPr>
          <p:nvPr>
            <p:ph type="body" idx="1"/>
          </p:nvPr>
        </p:nvSpPr>
        <p:spPr>
          <a:xfrm>
            <a:off x="2819400" y="4718049"/>
            <a:ext cx="3505200" cy="3359152"/>
          </a:xfrm>
        </p:spPr>
        <p:txBody>
          <a:bodyPr>
            <a:noAutofit/>
          </a:bodyPr>
          <a:lstStyle/>
          <a:p>
            <a:pPr>
              <a:lnSpc>
                <a:spcPct val="100000"/>
              </a:lnSpc>
              <a:spcBef>
                <a:spcPts val="0"/>
              </a:spcBef>
            </a:pPr>
            <a:r>
              <a:rPr lang="en-US" sz="1400" dirty="0">
                <a:solidFill>
                  <a:schemeClr val="bg1">
                    <a:lumMod val="65000"/>
                  </a:schemeClr>
                </a:solidFill>
              </a:rPr>
              <a:t>Objectives</a:t>
            </a:r>
          </a:p>
          <a:p>
            <a:pPr>
              <a:lnSpc>
                <a:spcPct val="100000"/>
              </a:lnSpc>
              <a:spcBef>
                <a:spcPts val="0"/>
              </a:spcBef>
            </a:pPr>
            <a:r>
              <a:rPr lang="en-US" sz="1400" dirty="0">
                <a:solidFill>
                  <a:schemeClr val="bg1">
                    <a:lumMod val="65000"/>
                  </a:schemeClr>
                </a:solidFill>
              </a:rPr>
              <a:t>Vendor Center</a:t>
            </a:r>
          </a:p>
          <a:p>
            <a:pPr>
              <a:lnSpc>
                <a:spcPct val="100000"/>
              </a:lnSpc>
              <a:spcBef>
                <a:spcPts val="0"/>
              </a:spcBef>
            </a:pPr>
            <a:r>
              <a:rPr lang="en-US" sz="1400" dirty="0">
                <a:solidFill>
                  <a:schemeClr val="bg1">
                    <a:lumMod val="65000"/>
                  </a:schemeClr>
                </a:solidFill>
              </a:rPr>
              <a:t>Contractors</a:t>
            </a:r>
          </a:p>
          <a:p>
            <a:pPr>
              <a:lnSpc>
                <a:spcPct val="100000"/>
              </a:lnSpc>
              <a:spcBef>
                <a:spcPts val="0"/>
              </a:spcBef>
            </a:pPr>
            <a:r>
              <a:rPr lang="en-US" sz="1400" dirty="0">
                <a:solidFill>
                  <a:schemeClr val="bg1">
                    <a:lumMod val="65000"/>
                  </a:schemeClr>
                </a:solidFill>
              </a:rPr>
              <a:t>Create Expense</a:t>
            </a:r>
          </a:p>
          <a:p>
            <a:pPr>
              <a:lnSpc>
                <a:spcPct val="100000"/>
              </a:lnSpc>
              <a:spcBef>
                <a:spcPts val="0"/>
              </a:spcBef>
            </a:pPr>
            <a:r>
              <a:rPr lang="en-US" sz="1400" dirty="0">
                <a:solidFill>
                  <a:schemeClr val="bg1">
                    <a:lumMod val="65000"/>
                  </a:schemeClr>
                </a:solidFill>
              </a:rPr>
              <a:t>Create Check  </a:t>
            </a:r>
          </a:p>
          <a:p>
            <a:pPr>
              <a:lnSpc>
                <a:spcPct val="100000"/>
              </a:lnSpc>
              <a:spcBef>
                <a:spcPts val="0"/>
              </a:spcBef>
            </a:pPr>
            <a:r>
              <a:rPr lang="en-US" sz="1400" dirty="0">
                <a:solidFill>
                  <a:schemeClr val="bg1">
                    <a:lumMod val="65000"/>
                  </a:schemeClr>
                </a:solidFill>
              </a:rPr>
              <a:t>Create Bills/Pay Bills</a:t>
            </a:r>
          </a:p>
          <a:p>
            <a:pPr>
              <a:lnSpc>
                <a:spcPct val="100000"/>
              </a:lnSpc>
              <a:spcBef>
                <a:spcPts val="0"/>
              </a:spcBef>
            </a:pPr>
            <a:r>
              <a:rPr lang="en-US" sz="1400" dirty="0">
                <a:solidFill>
                  <a:schemeClr val="bg1">
                    <a:lumMod val="65000"/>
                  </a:schemeClr>
                </a:solidFill>
              </a:rPr>
              <a:t> Print Checks</a:t>
            </a:r>
          </a:p>
          <a:p>
            <a:pPr>
              <a:lnSpc>
                <a:spcPct val="100000"/>
              </a:lnSpc>
              <a:spcBef>
                <a:spcPts val="0"/>
              </a:spcBef>
            </a:pPr>
            <a:r>
              <a:rPr lang="en-US" sz="1400" dirty="0">
                <a:solidFill>
                  <a:schemeClr val="bg1">
                    <a:lumMod val="65000"/>
                  </a:schemeClr>
                </a:solidFill>
              </a:rPr>
              <a:t>A/P Reports</a:t>
            </a:r>
          </a:p>
          <a:p>
            <a:pPr>
              <a:lnSpc>
                <a:spcPct val="100000"/>
              </a:lnSpc>
              <a:spcBef>
                <a:spcPts val="0"/>
              </a:spcBef>
            </a:pPr>
            <a:r>
              <a:rPr lang="en-US" sz="1400" dirty="0">
                <a:solidFill>
                  <a:schemeClr val="bg1">
                    <a:lumMod val="65000"/>
                  </a:schemeClr>
                </a:solidFill>
              </a:rPr>
              <a:t>Practice Test</a:t>
            </a:r>
          </a:p>
          <a:p>
            <a:pPr>
              <a:lnSpc>
                <a:spcPct val="100000"/>
              </a:lnSpc>
              <a:spcBef>
                <a:spcPts val="0"/>
              </a:spcBef>
            </a:pPr>
            <a:r>
              <a:rPr lang="en-US" dirty="0">
                <a:solidFill>
                  <a:schemeClr val="bg1">
                    <a:lumMod val="65000"/>
                  </a:schemeClr>
                </a:solidFill>
              </a:rPr>
              <a:t>Test Your Knowledge</a:t>
            </a:r>
          </a:p>
          <a:p>
            <a:pPr>
              <a:lnSpc>
                <a:spcPct val="100000"/>
              </a:lnSpc>
              <a:spcBef>
                <a:spcPts val="0"/>
              </a:spcBef>
            </a:pPr>
            <a:r>
              <a:rPr lang="en-US" dirty="0">
                <a:solidFill>
                  <a:schemeClr val="bg1">
                    <a:lumMod val="65000"/>
                  </a:schemeClr>
                </a:solidFill>
              </a:rPr>
              <a:t>Case Study Activities</a:t>
            </a:r>
          </a:p>
          <a:p>
            <a:pPr>
              <a:lnSpc>
                <a:spcPct val="100000"/>
              </a:lnSpc>
              <a:spcBef>
                <a:spcPts val="0"/>
              </a:spcBef>
            </a:pPr>
            <a:r>
              <a:rPr lang="en-US" sz="1400" dirty="0">
                <a:solidFill>
                  <a:schemeClr val="bg1">
                    <a:lumMod val="65000"/>
                  </a:schemeClr>
                </a:solidFill>
              </a:rPr>
              <a:t> </a:t>
            </a:r>
          </a:p>
          <a:p>
            <a:pPr>
              <a:spcBef>
                <a:spcPts val="0"/>
              </a:spcBef>
            </a:pPr>
            <a:endParaRPr lang="en-US" sz="1400"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8971689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5 each participant will be familiar with:</a:t>
            </a:r>
          </a:p>
          <a:p>
            <a:r>
              <a:rPr lang="en-US" b="1" dirty="0"/>
              <a:t> </a:t>
            </a:r>
            <a:endParaRPr lang="en-US" dirty="0"/>
          </a:p>
          <a:p>
            <a:pPr marL="628650" lvl="1" indent="-171450" algn="l">
              <a:lnSpc>
                <a:spcPct val="150000"/>
              </a:lnSpc>
              <a:buFont typeface="Arial" panose="020B0604020202020204" pitchFamily="34" charset="0"/>
              <a:buChar char="•"/>
            </a:pPr>
            <a:r>
              <a:rPr lang="en-US" sz="1200" dirty="0">
                <a:solidFill>
                  <a:schemeClr val="tx1"/>
                </a:solidFill>
              </a:rPr>
              <a:t>Overview of Accounts Payable.</a:t>
            </a:r>
          </a:p>
          <a:p>
            <a:pPr marL="628650" lvl="1" indent="-171450" algn="l">
              <a:lnSpc>
                <a:spcPct val="150000"/>
              </a:lnSpc>
              <a:buFont typeface="Arial" panose="020B0604020202020204" pitchFamily="34" charset="0"/>
              <a:buChar char="•"/>
            </a:pPr>
            <a:r>
              <a:rPr lang="en-US" sz="1200" dirty="0">
                <a:solidFill>
                  <a:schemeClr val="tx1"/>
                </a:solidFill>
              </a:rPr>
              <a:t>How to turn on/off Accounts Payable-related accounts and settings.</a:t>
            </a:r>
          </a:p>
          <a:p>
            <a:pPr marL="628650" lvl="1" indent="-171450" algn="l">
              <a:lnSpc>
                <a:spcPct val="150000"/>
              </a:lnSpc>
              <a:buFont typeface="Arial" panose="020B0604020202020204" pitchFamily="34" charset="0"/>
              <a:buChar char="•"/>
            </a:pPr>
            <a:r>
              <a:rPr lang="en-US" sz="1200" dirty="0">
                <a:solidFill>
                  <a:schemeClr val="tx1"/>
                </a:solidFill>
              </a:rPr>
              <a:t>How to use the Vendor Center.</a:t>
            </a:r>
          </a:p>
          <a:p>
            <a:pPr marL="628650" lvl="1" indent="-171450" algn="l">
              <a:lnSpc>
                <a:spcPct val="150000"/>
              </a:lnSpc>
              <a:buFont typeface="Arial" panose="020B0604020202020204" pitchFamily="34" charset="0"/>
              <a:buChar char="•"/>
            </a:pPr>
            <a:r>
              <a:rPr lang="en-US" sz="1200" dirty="0">
                <a:solidFill>
                  <a:schemeClr val="tx1"/>
                </a:solidFill>
              </a:rPr>
              <a:t>How and when to create and pay bills.</a:t>
            </a:r>
          </a:p>
          <a:p>
            <a:pPr marL="628650" lvl="1" indent="-171450" algn="l">
              <a:lnSpc>
                <a:spcPct val="150000"/>
              </a:lnSpc>
              <a:buFont typeface="Arial" panose="020B0604020202020204" pitchFamily="34" charset="0"/>
              <a:buChar char="•"/>
            </a:pPr>
            <a:r>
              <a:rPr lang="en-US" sz="1200" dirty="0">
                <a:solidFill>
                  <a:schemeClr val="tx1"/>
                </a:solidFill>
              </a:rPr>
              <a:t>How to create checks and expenses.</a:t>
            </a:r>
          </a:p>
          <a:p>
            <a:pPr marL="628650" lvl="1" indent="-171450" algn="l">
              <a:lnSpc>
                <a:spcPct val="150000"/>
              </a:lnSpc>
              <a:buFont typeface="Arial" panose="020B0604020202020204" pitchFamily="34" charset="0"/>
              <a:buChar char="•"/>
            </a:pPr>
            <a:r>
              <a:rPr lang="en-US" sz="1200" dirty="0">
                <a:solidFill>
                  <a:schemeClr val="tx1"/>
                </a:solidFill>
              </a:rPr>
              <a:t>How to create credit card expenses.</a:t>
            </a:r>
          </a:p>
          <a:p>
            <a:pPr marL="628650" lvl="1" indent="-171450" algn="l">
              <a:lnSpc>
                <a:spcPct val="150000"/>
              </a:lnSpc>
              <a:buFont typeface="Arial" panose="020B0604020202020204" pitchFamily="34" charset="0"/>
              <a:buChar char="•"/>
            </a:pPr>
            <a:r>
              <a:rPr lang="en-US" sz="1200" dirty="0">
                <a:solidFill>
                  <a:schemeClr val="tx1"/>
                </a:solidFill>
              </a:rPr>
              <a:t>How to view and save Accounts Payable-related reports.</a:t>
            </a:r>
          </a:p>
          <a:p>
            <a:pPr lvl="1" algn="l">
              <a:lnSpc>
                <a:spcPct val="150000"/>
              </a:lnSpc>
            </a:pPr>
            <a:endParaRPr lang="en-US" sz="1200" dirty="0">
              <a:solidFill>
                <a:schemeClr val="tx1"/>
              </a:solidFill>
            </a:endParaRPr>
          </a:p>
          <a:p>
            <a:pPr lvl="1" algn="l">
              <a:lnSpc>
                <a:spcPct val="150000"/>
              </a:lnSpc>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Accounts Payable also significantly impacts cash flow in a business</a:t>
            </a:r>
            <a:r>
              <a:rPr lang="en-US" dirty="0">
                <a:ea typeface="Calibri" panose="020F0502020204030204" pitchFamily="34" charset="0"/>
                <a:cs typeface="Times New Roman" panose="02020603050405020304" pitchFamily="18" charset="0"/>
              </a:rPr>
              <a:t>;</a:t>
            </a:r>
            <a:r>
              <a:rPr lang="en-US" dirty="0">
                <a:effectLst/>
                <a:ea typeface="Calibri" panose="020F0502020204030204" pitchFamily="34" charset="0"/>
                <a:cs typeface="Times New Roman" panose="02020603050405020304" pitchFamily="18" charset="0"/>
              </a:rPr>
              <a:t> Ryan, Emily and King must establish a best practice Accounts Payable policy to manage the outflow of cash. Most vendors (companies they purchase supplies from) establish terms, a period of time in which they are required to pay the bill</a:t>
            </a:r>
            <a:r>
              <a:rPr lang="en-US" dirty="0">
                <a:ea typeface="Calibri" panose="020F0502020204030204" pitchFamily="34" charset="0"/>
                <a:cs typeface="Times New Roman" panose="02020603050405020304" pitchFamily="18" charset="0"/>
              </a:rPr>
              <a:t> in order </a:t>
            </a:r>
            <a:r>
              <a:rPr lang="en-US" dirty="0">
                <a:effectLst/>
                <a:ea typeface="Calibri" panose="020F0502020204030204" pitchFamily="34" charset="0"/>
                <a:cs typeface="Times New Roman" panose="02020603050405020304" pitchFamily="18" charset="0"/>
              </a:rPr>
              <a:t>to avoid late fees. If they pay bills immediately, instead of waiting closer to the due date, it could negatively impact cash flow.</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The TAD partners would like to learn how to correctly use the Vendor Center. Show them how to setup a new vendor, create and pay bills, create checks and expenses and credit card expenses. </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Also, what do you recommend regarding Accounts Payable reports? What kind of information can these reports provide? How can this information be used to improve company performance?</a:t>
            </a:r>
          </a:p>
          <a:p>
            <a:pPr lvl="1" algn="l">
              <a:lnSpc>
                <a:spcPct val="150000"/>
              </a:lnSpc>
            </a:pPr>
            <a:endParaRPr lang="en-US" sz="1200" dirty="0">
              <a:solidFill>
                <a:schemeClr val="tx1"/>
              </a:solidFill>
            </a:endParaRP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156</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5 Objectives</a:t>
            </a:r>
          </a:p>
        </p:txBody>
      </p:sp>
    </p:spTree>
    <p:extLst>
      <p:ext uri="{BB962C8B-B14F-4D97-AF65-F5344CB8AC3E}">
        <p14:creationId xmlns:p14="http://schemas.microsoft.com/office/powerpoint/2010/main" val="254423482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In the Accounts Payable section we will discuss the importance of managing your bill payment process and taking advantage of discounts your vendors offer. You will be amazed at the impact this process has on cash flow and how developing a policy reduces potential fraud.</a:t>
            </a:r>
          </a:p>
          <a:p>
            <a:endParaRPr lang="en-US" dirty="0">
              <a:solidFill>
                <a:schemeClr val="tx1"/>
              </a:solidFill>
            </a:endParaRPr>
          </a:p>
          <a:p>
            <a:r>
              <a:rPr lang="en-US" sz="1400" b="1" dirty="0">
                <a:solidFill>
                  <a:schemeClr val="tx1"/>
                </a:solidFill>
              </a:rPr>
              <a:t>Biz Q&amp;A:  </a:t>
            </a:r>
          </a:p>
          <a:p>
            <a:pPr marL="628650" lvl="1" indent="-171450" algn="l">
              <a:buFont typeface="Arial" panose="020B0604020202020204" pitchFamily="34" charset="0"/>
              <a:buChar char="•"/>
            </a:pPr>
            <a:r>
              <a:rPr lang="en-US" sz="1200" dirty="0">
                <a:solidFill>
                  <a:schemeClr val="tx1"/>
                </a:solidFill>
              </a:rPr>
              <a:t>Why do you think it is important to manage your accounts payable?</a:t>
            </a:r>
          </a:p>
          <a:p>
            <a:pPr marL="628650" lvl="1" indent="-171450" algn="l">
              <a:buFont typeface="Arial" panose="020B0604020202020204" pitchFamily="34" charset="0"/>
              <a:buChar char="•"/>
            </a:pPr>
            <a:r>
              <a:rPr lang="en-US" sz="1200" dirty="0">
                <a:solidFill>
                  <a:schemeClr val="tx1"/>
                </a:solidFill>
              </a:rPr>
              <a:t>Why do you think business owners should have an Accounts Payable policy? </a:t>
            </a:r>
          </a:p>
          <a:p>
            <a:pPr marL="628650" lvl="1" indent="-171450" algn="l">
              <a:buFont typeface="Arial" panose="020B0604020202020204" pitchFamily="34" charset="0"/>
              <a:buChar char="•"/>
            </a:pPr>
            <a:endParaRPr lang="en-US" sz="1200" dirty="0">
              <a:solidFill>
                <a:schemeClr val="tx1"/>
              </a:solidFill>
            </a:endParaRPr>
          </a:p>
          <a:p>
            <a:r>
              <a:rPr lang="en-US" sz="1400" b="1" dirty="0">
                <a:solidFill>
                  <a:schemeClr val="tx1"/>
                </a:solidFill>
              </a:rPr>
              <a:t>Wow Fact:</a:t>
            </a:r>
          </a:p>
          <a:p>
            <a:r>
              <a:rPr lang="en-US" dirty="0">
                <a:solidFill>
                  <a:schemeClr val="tx1"/>
                </a:solidFill>
              </a:rPr>
              <a:t>According to JPMorgan, 60 percent of organizations were exposed to attempted or actual payments fraud in one year alone.</a:t>
            </a:r>
          </a:p>
          <a:p>
            <a:pPr algn="ctr"/>
            <a:r>
              <a:rPr lang="en-US" b="1" i="1" dirty="0">
                <a:solidFill>
                  <a:schemeClr val="tx1"/>
                </a:solidFill>
              </a:rPr>
              <a:t>The typical financial loss as a result of payments fraud was $23,100 per business</a:t>
            </a:r>
            <a:r>
              <a:rPr lang="en-US" i="1" dirty="0">
                <a:solidFill>
                  <a:schemeClr val="tx1"/>
                </a:solidFill>
              </a:rPr>
              <a:t>. </a:t>
            </a:r>
          </a:p>
          <a:p>
            <a:endParaRPr lang="en-US" dirty="0">
              <a:solidFill>
                <a:schemeClr val="tx1"/>
              </a:solidFill>
            </a:endParaRPr>
          </a:p>
          <a:p>
            <a:r>
              <a:rPr lang="en-US" dirty="0">
                <a:solidFill>
                  <a:schemeClr val="tx1"/>
                </a:solidFill>
              </a:rPr>
              <a:t>The lack of internal controls and ineffective Accounts </a:t>
            </a:r>
            <a:r>
              <a:rPr lang="en-US" dirty="0"/>
              <a:t>P</a:t>
            </a:r>
            <a:r>
              <a:rPr lang="en-US" dirty="0">
                <a:solidFill>
                  <a:schemeClr val="tx1"/>
                </a:solidFill>
              </a:rPr>
              <a:t>ayable processes can end up costing the business in fraudulent payments, double payments, late fees, lost discounts, additional allocation of labor to locate invoices, etc. Also, we will explain how the Accounts </a:t>
            </a:r>
            <a:r>
              <a:rPr lang="en-US" dirty="0"/>
              <a:t>P</a:t>
            </a:r>
            <a:r>
              <a:rPr lang="en-US" dirty="0">
                <a:solidFill>
                  <a:schemeClr val="tx1"/>
                </a:solidFill>
              </a:rPr>
              <a:t>ayable process can affect vendor relationships; e.g., reduced credit, requiring payment up front, and less favorable payment terms. </a:t>
            </a:r>
          </a:p>
          <a:p>
            <a:endParaRPr lang="en-US" dirty="0">
              <a:solidFill>
                <a:schemeClr val="tx1"/>
              </a:solidFill>
            </a:endParaRPr>
          </a:p>
          <a:p>
            <a:r>
              <a:rPr lang="en-US" dirty="0">
                <a:solidFill>
                  <a:schemeClr val="tx1"/>
                </a:solidFill>
              </a:rPr>
              <a:t> </a:t>
            </a:r>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157</a:t>
            </a:fld>
            <a:endParaRPr lang="en-US" dirty="0"/>
          </a:p>
        </p:txBody>
      </p:sp>
      <p:sp>
        <p:nvSpPr>
          <p:cNvPr id="2" name="Title 1"/>
          <p:cNvSpPr>
            <a:spLocks noGrp="1"/>
          </p:cNvSpPr>
          <p:nvPr>
            <p:ph type="ctrTitle"/>
          </p:nvPr>
        </p:nvSpPr>
        <p:spPr/>
        <p:txBody>
          <a:bodyPr/>
          <a:lstStyle/>
          <a:p>
            <a:r>
              <a:rPr lang="en-US" dirty="0"/>
              <a:t>Accounts</a:t>
            </a:r>
            <a:r>
              <a:rPr lang="en-US" dirty="0">
                <a:solidFill>
                  <a:schemeClr val="tx1"/>
                </a:solidFill>
              </a:rPr>
              <a:t> </a:t>
            </a:r>
            <a:r>
              <a:rPr lang="en-US" dirty="0"/>
              <a:t>Payable</a:t>
            </a:r>
          </a:p>
        </p:txBody>
      </p:sp>
    </p:spTree>
    <p:extLst>
      <p:ext uri="{BB962C8B-B14F-4D97-AF65-F5344CB8AC3E}">
        <p14:creationId xmlns:p14="http://schemas.microsoft.com/office/powerpoint/2010/main" val="41951490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lstStyle/>
          <a:p>
            <a:r>
              <a:rPr lang="en-US" dirty="0">
                <a:solidFill>
                  <a:schemeClr val="tx1"/>
                </a:solidFill>
              </a:rPr>
              <a:t>Click </a:t>
            </a:r>
            <a:r>
              <a:rPr lang="en-US" b="1" dirty="0">
                <a:solidFill>
                  <a:schemeClr val="tx1"/>
                </a:solidFill>
              </a:rPr>
              <a:t>Expenses -&gt; Vendors </a:t>
            </a:r>
            <a:r>
              <a:rPr lang="en-US" dirty="0">
                <a:solidFill>
                  <a:schemeClr val="tx1"/>
                </a:solidFill>
              </a:rPr>
              <a:t>in the </a:t>
            </a:r>
            <a:r>
              <a:rPr lang="en-US" b="1" dirty="0">
                <a:solidFill>
                  <a:schemeClr val="tx1"/>
                </a:solidFill>
              </a:rPr>
              <a:t>Left Navigation Bar</a:t>
            </a:r>
            <a:r>
              <a:rPr lang="en-US" dirty="0">
                <a:solidFill>
                  <a:schemeClr val="tx1"/>
                </a:solidFill>
              </a:rPr>
              <a:t> to access the </a:t>
            </a:r>
            <a:r>
              <a:rPr lang="en-US" b="1" dirty="0">
                <a:solidFill>
                  <a:schemeClr val="tx1"/>
                </a:solidFill>
              </a:rPr>
              <a:t>Vendor Center. </a:t>
            </a:r>
            <a:r>
              <a:rPr lang="en-US" dirty="0">
                <a:solidFill>
                  <a:schemeClr val="tx1"/>
                </a:solidFill>
              </a:rPr>
              <a:t>Here, we will view open and overdue bills, maintain vendor information, and view historical transactions. Use the </a:t>
            </a:r>
            <a:r>
              <a:rPr lang="en-US" dirty="0"/>
              <a:t>s</a:t>
            </a:r>
            <a:r>
              <a:rPr lang="en-US" dirty="0">
                <a:solidFill>
                  <a:schemeClr val="tx1"/>
                </a:solidFill>
              </a:rPr>
              <a:t>earch bar to</a:t>
            </a:r>
            <a:r>
              <a:rPr lang="en-US" b="1" dirty="0"/>
              <a:t> </a:t>
            </a:r>
            <a:r>
              <a:rPr lang="en-US" dirty="0"/>
              <a:t>f</a:t>
            </a:r>
            <a:r>
              <a:rPr lang="en-US" dirty="0">
                <a:solidFill>
                  <a:schemeClr val="tx1"/>
                </a:solidFill>
              </a:rPr>
              <a:t>ind a vendor or company. You can email vendors directly by clicking the drop-down arrow for </a:t>
            </a:r>
            <a:r>
              <a:rPr lang="en-US" b="1" dirty="0">
                <a:solidFill>
                  <a:schemeClr val="tx1"/>
                </a:solidFill>
              </a:rPr>
              <a:t>Batch actions. </a:t>
            </a:r>
            <a:r>
              <a:rPr lang="en-US" dirty="0"/>
              <a:t>You can click </a:t>
            </a:r>
            <a:r>
              <a:rPr lang="en-US" b="1" dirty="0"/>
              <a:t>Prepare 1099s </a:t>
            </a:r>
            <a:r>
              <a:rPr lang="en-US" dirty="0"/>
              <a:t>and complete the step by step wizard.</a:t>
            </a:r>
            <a:r>
              <a:rPr lang="en-US" b="1" dirty="0">
                <a:solidFill>
                  <a:schemeClr val="tx1"/>
                </a:solidFill>
              </a:rPr>
              <a:t> </a:t>
            </a:r>
            <a:endParaRPr lang="en-US"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 </a:t>
            </a:r>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158</a:t>
            </a:fld>
            <a:endParaRPr lang="en-US"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5800" y="3034312"/>
            <a:ext cx="5715000" cy="16431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2369286" y="5649080"/>
            <a:ext cx="1570785" cy="19876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a:stretch/>
        </p:blipFill>
        <p:spPr>
          <a:xfrm>
            <a:off x="4440937" y="5282918"/>
            <a:ext cx="1359730" cy="2545751"/>
          </a:xfrm>
          <a:prstGeom prst="rect">
            <a:avLst/>
          </a:prstGeom>
        </p:spPr>
      </p:pic>
      <p:sp>
        <p:nvSpPr>
          <p:cNvPr id="8" name="TextBox 7"/>
          <p:cNvSpPr txBox="1"/>
          <p:nvPr/>
        </p:nvSpPr>
        <p:spPr>
          <a:xfrm>
            <a:off x="706016" y="5341466"/>
            <a:ext cx="1252713" cy="2492990"/>
          </a:xfrm>
          <a:prstGeom prst="rect">
            <a:avLst/>
          </a:prstGeom>
          <a:noFill/>
        </p:spPr>
        <p:txBody>
          <a:bodyPr wrap="square" rtlCol="0">
            <a:spAutoFit/>
          </a:bodyPr>
          <a:lstStyle/>
          <a:p>
            <a:r>
              <a:rPr lang="en-US" sz="1200" dirty="0"/>
              <a:t>Click the drop-down arrow in the </a:t>
            </a:r>
            <a:r>
              <a:rPr lang="en-US" sz="1200" b="1" dirty="0"/>
              <a:t>Action</a:t>
            </a:r>
            <a:r>
              <a:rPr lang="en-US" sz="1200" dirty="0"/>
              <a:t> column to create bills, create expenses, write checks, and more.</a:t>
            </a:r>
          </a:p>
          <a:p>
            <a:endParaRPr lang="en-US" sz="1200" dirty="0"/>
          </a:p>
          <a:p>
            <a:r>
              <a:rPr lang="en-US" sz="1200" dirty="0"/>
              <a:t>Click the </a:t>
            </a:r>
            <a:r>
              <a:rPr lang="en-US" sz="1200" b="1" dirty="0"/>
              <a:t>Gear </a:t>
            </a:r>
            <a:r>
              <a:rPr lang="en-US" sz="1200" dirty="0"/>
              <a:t>icon</a:t>
            </a:r>
            <a:r>
              <a:rPr lang="en-US" sz="1200" b="1" dirty="0"/>
              <a:t> </a:t>
            </a:r>
            <a:r>
              <a:rPr lang="en-US" sz="1200" dirty="0"/>
              <a:t>to add and remove columns displayed.</a:t>
            </a:r>
          </a:p>
        </p:txBody>
      </p:sp>
    </p:spTree>
    <p:extLst>
      <p:ext uri="{BB962C8B-B14F-4D97-AF65-F5344CB8AC3E}">
        <p14:creationId xmlns:p14="http://schemas.microsoft.com/office/powerpoint/2010/main" val="339711605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sz="1400" b="1" dirty="0">
                <a:solidFill>
                  <a:schemeClr val="tx1"/>
                </a:solidFill>
              </a:rPr>
              <a:t>Add Vendor</a:t>
            </a:r>
          </a:p>
          <a:p>
            <a:r>
              <a:rPr lang="en-US" dirty="0">
                <a:solidFill>
                  <a:schemeClr val="tx1"/>
                </a:solidFill>
              </a:rPr>
              <a:t>Click </a:t>
            </a:r>
            <a:r>
              <a:rPr lang="en-US" b="1" dirty="0">
                <a:solidFill>
                  <a:schemeClr val="tx1"/>
                </a:solidFill>
              </a:rPr>
              <a:t>New</a:t>
            </a:r>
            <a:r>
              <a:rPr lang="en-US" dirty="0">
                <a:solidFill>
                  <a:schemeClr val="tx1"/>
                </a:solidFill>
              </a:rPr>
              <a:t> </a:t>
            </a:r>
            <a:r>
              <a:rPr lang="en-US" b="1" dirty="0">
                <a:solidFill>
                  <a:schemeClr val="tx1"/>
                </a:solidFill>
              </a:rPr>
              <a:t>Vendor</a:t>
            </a:r>
            <a:r>
              <a:rPr lang="en-US" dirty="0">
                <a:solidFill>
                  <a:schemeClr val="tx1"/>
                </a:solidFill>
              </a:rPr>
              <a:t> </a:t>
            </a:r>
          </a:p>
          <a:p>
            <a:r>
              <a:rPr lang="en-US" dirty="0"/>
              <a:t>Enter the </a:t>
            </a:r>
            <a:r>
              <a:rPr lang="en-US" b="1" dirty="0"/>
              <a:t>Company </a:t>
            </a:r>
            <a:r>
              <a:rPr lang="en-US" dirty="0"/>
              <a:t>name and other details you have on file.</a:t>
            </a:r>
          </a:p>
          <a:p>
            <a:r>
              <a:rPr lang="en-US" dirty="0"/>
              <a:t>Use the scroll bar to keep private notes, access the drop and drag box for attachments,    enter the </a:t>
            </a:r>
            <a:r>
              <a:rPr lang="en-US" b="1" dirty="0"/>
              <a:t>Business ID No.</a:t>
            </a:r>
            <a:r>
              <a:rPr lang="en-US" dirty="0"/>
              <a:t> You can also check the </a:t>
            </a:r>
            <a:r>
              <a:rPr lang="en-US" b="1" dirty="0"/>
              <a:t>Track payments for 1099</a:t>
            </a:r>
            <a:r>
              <a:rPr lang="en-US" dirty="0"/>
              <a:t> box for all vendors for which you are required to file 1099s.</a:t>
            </a: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Fill in the terms box if you enter and pay bills.</a:t>
            </a:r>
          </a:p>
          <a:p>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159</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981200" y="1703031"/>
            <a:ext cx="914400" cy="2533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685800" y="3352800"/>
            <a:ext cx="5715000" cy="3961475"/>
          </a:xfrm>
          <a:prstGeom prst="rect">
            <a:avLst/>
          </a:prstGeom>
        </p:spPr>
      </p:pic>
    </p:spTree>
    <p:extLst>
      <p:ext uri="{BB962C8B-B14F-4D97-AF65-F5344CB8AC3E}">
        <p14:creationId xmlns:p14="http://schemas.microsoft.com/office/powerpoint/2010/main" val="4037126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37D80-65DA-4C11-B87D-3625912E510D}"/>
              </a:ext>
            </a:extLst>
          </p:cNvPr>
          <p:cNvSpPr>
            <a:spLocks noGrp="1"/>
          </p:cNvSpPr>
          <p:nvPr>
            <p:ph type="subTitle" idx="1"/>
          </p:nvPr>
        </p:nvSpPr>
        <p:spPr/>
        <p:txBody>
          <a:bodyPr/>
          <a:lstStyle/>
          <a:p>
            <a:r>
              <a:rPr lang="en-US" sz="1400" b="1" dirty="0"/>
              <a:t>Bookmarks</a:t>
            </a:r>
          </a:p>
          <a:p>
            <a:r>
              <a:rPr lang="en-US" dirty="0"/>
              <a:t>Create bookmarks to save favorite pages. Click the</a:t>
            </a:r>
            <a:r>
              <a:rPr lang="en-US" b="1" dirty="0"/>
              <a:t> Star </a:t>
            </a:r>
            <a:r>
              <a:rPr lang="en-US" dirty="0"/>
              <a:t>on the right top of the browser bar to create bookmarks. Choose a name and select a folder, then click done.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sz="1400" b="1" dirty="0"/>
              <a:t>Incognito</a:t>
            </a:r>
          </a:p>
          <a:p>
            <a:r>
              <a:rPr lang="en-US" dirty="0"/>
              <a:t>Incognito Mode  “referred to as private browsing” is a privacy feature that disables the browsing history of Chrome.</a:t>
            </a:r>
            <a:endParaRPr lang="en-US" sz="1400" dirty="0"/>
          </a:p>
          <a:p>
            <a:br>
              <a:rPr lang="en-US" dirty="0"/>
            </a:br>
            <a:endParaRPr lang="en-US" dirty="0"/>
          </a:p>
        </p:txBody>
      </p:sp>
      <p:sp>
        <p:nvSpPr>
          <p:cNvPr id="3" name="Slide Number Placeholder 2">
            <a:extLst>
              <a:ext uri="{FF2B5EF4-FFF2-40B4-BE49-F238E27FC236}">
                <a16:creationId xmlns:a16="http://schemas.microsoft.com/office/drawing/2014/main" id="{72EE8074-E869-472F-8CA3-139F0A9CA85F}"/>
              </a:ext>
            </a:extLst>
          </p:cNvPr>
          <p:cNvSpPr>
            <a:spLocks noGrp="1"/>
          </p:cNvSpPr>
          <p:nvPr>
            <p:ph type="sldNum" sz="quarter" idx="12"/>
          </p:nvPr>
        </p:nvSpPr>
        <p:spPr/>
        <p:txBody>
          <a:bodyPr/>
          <a:lstStyle/>
          <a:p>
            <a:fld id="{492D2D2F-A490-4C0D-96A3-87DCC3196164}" type="slidenum">
              <a:rPr lang="en-US" smtClean="0"/>
              <a:pPr/>
              <a:t>16</a:t>
            </a:fld>
            <a:endParaRPr lang="en-US" dirty="0"/>
          </a:p>
        </p:txBody>
      </p:sp>
      <p:sp>
        <p:nvSpPr>
          <p:cNvPr id="4" name="Title 3">
            <a:extLst>
              <a:ext uri="{FF2B5EF4-FFF2-40B4-BE49-F238E27FC236}">
                <a16:creationId xmlns:a16="http://schemas.microsoft.com/office/drawing/2014/main" id="{48C20CF3-F3EE-42A5-858B-3953E495840B}"/>
              </a:ext>
            </a:extLst>
          </p:cNvPr>
          <p:cNvSpPr>
            <a:spLocks noGrp="1"/>
          </p:cNvSpPr>
          <p:nvPr>
            <p:ph type="ctrTitle"/>
          </p:nvPr>
        </p:nvSpPr>
        <p:spPr/>
        <p:txBody>
          <a:bodyPr/>
          <a:lstStyle/>
          <a:p>
            <a:r>
              <a:rPr lang="en-US" dirty="0"/>
              <a:t>Features</a:t>
            </a:r>
          </a:p>
        </p:txBody>
      </p:sp>
      <p:pic>
        <p:nvPicPr>
          <p:cNvPr id="6" name="Picture 5">
            <a:extLst>
              <a:ext uri="{FF2B5EF4-FFF2-40B4-BE49-F238E27FC236}">
                <a16:creationId xmlns:a16="http://schemas.microsoft.com/office/drawing/2014/main" id="{5E1B2B5B-12B5-41D8-843D-DA61C8F42D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43098" y="2286000"/>
            <a:ext cx="2971800" cy="2873559"/>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7DD59410-9F14-4876-93EC-C54AC31363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6756" y="6019800"/>
            <a:ext cx="2295845" cy="2172003"/>
          </a:xfrm>
          <a:prstGeom prst="rect">
            <a:avLst/>
          </a:prstGeom>
        </p:spPr>
      </p:pic>
    </p:spTree>
    <p:extLst>
      <p:ext uri="{BB962C8B-B14F-4D97-AF65-F5344CB8AC3E}">
        <p14:creationId xmlns:p14="http://schemas.microsoft.com/office/powerpoint/2010/main" val="133969338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 </a:t>
            </a:r>
            <a:endParaRPr lang="en-US"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Each vendor has </a:t>
            </a:r>
            <a:r>
              <a:rPr lang="en-US" b="1" dirty="0">
                <a:solidFill>
                  <a:schemeClr val="tx1"/>
                </a:solidFill>
              </a:rPr>
              <a:t>Transaction List </a:t>
            </a:r>
            <a:r>
              <a:rPr lang="en-US" dirty="0">
                <a:solidFill>
                  <a:schemeClr val="tx1"/>
                </a:solidFill>
              </a:rPr>
              <a:t>and </a:t>
            </a:r>
            <a:r>
              <a:rPr lang="en-US" b="1" dirty="0">
                <a:solidFill>
                  <a:schemeClr val="tx1"/>
                </a:solidFill>
              </a:rPr>
              <a:t>Vendor Details </a:t>
            </a:r>
            <a:r>
              <a:rPr lang="en-US" dirty="0">
                <a:solidFill>
                  <a:schemeClr val="tx1"/>
                </a:solidFill>
              </a:rPr>
              <a:t>tabs containing transaction history and vendor information, respectively. You can choose to print or export transaction history to Excel.   </a:t>
            </a:r>
          </a:p>
          <a:p>
            <a:endParaRPr lang="en-US" dirty="0"/>
          </a:p>
          <a:p>
            <a:endParaRPr lang="en-US" dirty="0">
              <a:solidFill>
                <a:schemeClr val="tx1"/>
              </a:solidFill>
            </a:endParaRPr>
          </a:p>
          <a:p>
            <a:endParaRPr lang="en-US" dirty="0"/>
          </a:p>
          <a:p>
            <a:endParaRPr lang="en-US" dirty="0"/>
          </a:p>
          <a:p>
            <a:r>
              <a:rPr lang="en-US" dirty="0"/>
              <a:t>Select </a:t>
            </a:r>
            <a:r>
              <a:rPr lang="en-US" b="1" dirty="0"/>
              <a:t>transactions</a:t>
            </a:r>
            <a:r>
              <a:rPr lang="en-US" dirty="0"/>
              <a:t>, then click the drop-down arrow for </a:t>
            </a:r>
            <a:r>
              <a:rPr lang="en-US" b="1" dirty="0"/>
              <a:t>Batch actions </a:t>
            </a:r>
            <a:r>
              <a:rPr lang="en-US" dirty="0"/>
              <a:t>to print or recategorize transactions. Click the drop-down arrow for </a:t>
            </a:r>
            <a:r>
              <a:rPr lang="en-US" b="1" dirty="0"/>
              <a:t>Filter</a:t>
            </a:r>
            <a:r>
              <a:rPr lang="en-US" dirty="0"/>
              <a:t> to sort by </a:t>
            </a:r>
            <a:r>
              <a:rPr lang="en-US" b="1" dirty="0"/>
              <a:t>Type</a:t>
            </a:r>
            <a:r>
              <a:rPr lang="en-US" dirty="0"/>
              <a:t> and </a:t>
            </a:r>
            <a:r>
              <a:rPr lang="en-US" b="1" dirty="0"/>
              <a:t>Date.</a:t>
            </a:r>
          </a:p>
          <a:p>
            <a:r>
              <a:rPr lang="en-US" dirty="0"/>
              <a:t>Click the </a:t>
            </a:r>
            <a:r>
              <a:rPr lang="en-US" b="1" dirty="0"/>
              <a:t>Gear</a:t>
            </a:r>
            <a:r>
              <a:rPr lang="en-US" dirty="0"/>
              <a:t> to select columns to display.</a:t>
            </a:r>
          </a:p>
          <a:p>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160</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3781425" y="1504118"/>
            <a:ext cx="1828800" cy="1720158"/>
          </a:xfrm>
          <a:prstGeom prst="rect">
            <a:avLst/>
          </a:prstGeom>
        </p:spPr>
      </p:pic>
      <p:sp>
        <p:nvSpPr>
          <p:cNvPr id="10" name="TextBox 9"/>
          <p:cNvSpPr txBox="1"/>
          <p:nvPr/>
        </p:nvSpPr>
        <p:spPr>
          <a:xfrm>
            <a:off x="533400" y="1220990"/>
            <a:ext cx="2895600" cy="2308324"/>
          </a:xfrm>
          <a:prstGeom prst="rect">
            <a:avLst/>
          </a:prstGeom>
          <a:noFill/>
        </p:spPr>
        <p:txBody>
          <a:bodyPr wrap="square" rtlCol="0">
            <a:spAutoFit/>
          </a:bodyPr>
          <a:lstStyle/>
          <a:p>
            <a:r>
              <a:rPr lang="en-US" sz="1200" dirty="0"/>
              <a:t>Click on a </a:t>
            </a:r>
            <a:r>
              <a:rPr lang="en-US" sz="1200" b="1" dirty="0"/>
              <a:t>Vendor</a:t>
            </a:r>
            <a:r>
              <a:rPr lang="en-US" sz="1200" dirty="0"/>
              <a:t> from the list in the vendor center.  </a:t>
            </a:r>
          </a:p>
          <a:p>
            <a:endParaRPr lang="en-US" sz="1200" dirty="0"/>
          </a:p>
          <a:p>
            <a:r>
              <a:rPr lang="en-US" sz="1200" dirty="0"/>
              <a:t>Use the </a:t>
            </a:r>
            <a:r>
              <a:rPr lang="en-US" sz="1200" b="1" dirty="0"/>
              <a:t>bar/arrow </a:t>
            </a:r>
            <a:r>
              <a:rPr lang="en-US" sz="1200" dirty="0"/>
              <a:t>to </a:t>
            </a:r>
            <a:r>
              <a:rPr lang="en-US" sz="1200" b="1" dirty="0"/>
              <a:t>Search by name or company.</a:t>
            </a:r>
          </a:p>
          <a:p>
            <a:endParaRPr lang="en-US" sz="1200" dirty="0"/>
          </a:p>
          <a:p>
            <a:r>
              <a:rPr lang="en-US" sz="1200" b="1" dirty="0"/>
              <a:t>Sort by name </a:t>
            </a:r>
            <a:r>
              <a:rPr lang="en-US" sz="1200" dirty="0"/>
              <a:t>or </a:t>
            </a:r>
            <a:r>
              <a:rPr lang="en-US" sz="1200" b="1" dirty="0"/>
              <a:t>Open balance.</a:t>
            </a:r>
          </a:p>
          <a:p>
            <a:endParaRPr lang="en-US" sz="1200" dirty="0"/>
          </a:p>
          <a:p>
            <a:r>
              <a:rPr lang="en-US" sz="1200" dirty="0"/>
              <a:t>Collapse the list by clicking the </a:t>
            </a:r>
            <a:r>
              <a:rPr lang="en-US" sz="1200" b="1" dirty="0"/>
              <a:t>bar/arrow </a:t>
            </a:r>
            <a:r>
              <a:rPr lang="en-US" sz="1200" dirty="0"/>
              <a:t>icon. </a:t>
            </a:r>
          </a:p>
          <a:p>
            <a:endParaRPr lang="en-US" sz="1200" dirty="0"/>
          </a:p>
          <a:p>
            <a:r>
              <a:rPr lang="en-US" sz="1200" dirty="0"/>
              <a:t>Click the </a:t>
            </a:r>
            <a:r>
              <a:rPr lang="en-US" sz="1200" b="1" dirty="0"/>
              <a:t>symbol </a:t>
            </a:r>
            <a:r>
              <a:rPr lang="en-US" sz="1200" dirty="0"/>
              <a:t>icon to add a new vendor.</a:t>
            </a:r>
          </a:p>
        </p:txBody>
      </p:sp>
      <p:pic>
        <p:nvPicPr>
          <p:cNvPr id="15" name="Picture 14">
            <a:extLst>
              <a:ext uri="{FF2B5EF4-FFF2-40B4-BE49-F238E27FC236}">
                <a16:creationId xmlns:a16="http://schemas.microsoft.com/office/drawing/2014/main" id="{0C3F4760-7179-4AD7-A189-76BEB24B3B8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560864" y="4361287"/>
            <a:ext cx="3736269" cy="1017672"/>
          </a:xfrm>
          <a:prstGeom prst="rect">
            <a:avLst/>
          </a:prstGeom>
        </p:spPr>
      </p:pic>
      <p:pic>
        <p:nvPicPr>
          <p:cNvPr id="16" name="Picture 15">
            <a:extLst>
              <a:ext uri="{FF2B5EF4-FFF2-40B4-BE49-F238E27FC236}">
                <a16:creationId xmlns:a16="http://schemas.microsoft.com/office/drawing/2014/main" id="{459E298A-0BDE-4A10-99F7-F8A9E4CA72E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1953" y="7000729"/>
            <a:ext cx="1492622" cy="850997"/>
          </a:xfrm>
          <a:prstGeom prst="rect">
            <a:avLst/>
          </a:prstGeom>
        </p:spPr>
      </p:pic>
      <p:pic>
        <p:nvPicPr>
          <p:cNvPr id="17" name="Picture 16">
            <a:extLst>
              <a:ext uri="{FF2B5EF4-FFF2-40B4-BE49-F238E27FC236}">
                <a16:creationId xmlns:a16="http://schemas.microsoft.com/office/drawing/2014/main" id="{16933B19-C7A0-4D40-BD9E-50A20BF3A2F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798864" y="6605830"/>
            <a:ext cx="1321232" cy="1783080"/>
          </a:xfrm>
          <a:prstGeom prst="rect">
            <a:avLst/>
          </a:prstGeom>
        </p:spPr>
      </p:pic>
      <p:pic>
        <p:nvPicPr>
          <p:cNvPr id="18" name="Picture 17" descr="A screenshot of a cell phone&#10;&#10;Description automatically generated">
            <a:extLst>
              <a:ext uri="{FF2B5EF4-FFF2-40B4-BE49-F238E27FC236}">
                <a16:creationId xmlns:a16="http://schemas.microsoft.com/office/drawing/2014/main" id="{F0757FAE-27CD-4F0B-A308-03F87BF5FF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1266" y="6327351"/>
            <a:ext cx="914400" cy="2125226"/>
          </a:xfrm>
          <a:prstGeom prst="rect">
            <a:avLst/>
          </a:prstGeom>
        </p:spPr>
      </p:pic>
    </p:spTree>
    <p:extLst>
      <p:ext uri="{BB962C8B-B14F-4D97-AF65-F5344CB8AC3E}">
        <p14:creationId xmlns:p14="http://schemas.microsoft.com/office/powerpoint/2010/main" val="346651641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sz="1400" b="1" dirty="0">
                <a:solidFill>
                  <a:schemeClr val="tx1"/>
                </a:solidFill>
              </a:rPr>
              <a:t>Edit Vendor</a:t>
            </a:r>
          </a:p>
          <a:p>
            <a:r>
              <a:rPr lang="en-US" dirty="0">
                <a:solidFill>
                  <a:schemeClr val="tx1"/>
                </a:solidFill>
              </a:rPr>
              <a:t>Click on the </a:t>
            </a:r>
            <a:r>
              <a:rPr lang="en-US" b="1" dirty="0">
                <a:solidFill>
                  <a:schemeClr val="tx1"/>
                </a:solidFill>
              </a:rPr>
              <a:t>Vendor</a:t>
            </a:r>
            <a:r>
              <a:rPr lang="en-US" dirty="0">
                <a:solidFill>
                  <a:schemeClr val="tx1"/>
                </a:solidFill>
              </a:rPr>
              <a:t> in the vendor </a:t>
            </a:r>
            <a:r>
              <a:rPr lang="en-US" dirty="0"/>
              <a:t>c</a:t>
            </a:r>
            <a:r>
              <a:rPr lang="en-US" dirty="0">
                <a:solidFill>
                  <a:schemeClr val="tx1"/>
                </a:solidFill>
              </a:rPr>
              <a:t>enter that you wish to edit. Click the </a:t>
            </a:r>
            <a:r>
              <a:rPr lang="en-US" b="1" dirty="0">
                <a:solidFill>
                  <a:schemeClr val="tx1"/>
                </a:solidFill>
              </a:rPr>
              <a:t>Edit</a:t>
            </a:r>
            <a:r>
              <a:rPr lang="en-US" dirty="0">
                <a:solidFill>
                  <a:schemeClr val="tx1"/>
                </a:solidFill>
              </a:rPr>
              <a:t> button to open the vendor information window.</a:t>
            </a: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Make Inactive</a:t>
            </a:r>
          </a:p>
          <a:p>
            <a:r>
              <a:rPr lang="en-US" dirty="0">
                <a:solidFill>
                  <a:schemeClr val="tx1"/>
                </a:solidFill>
              </a:rPr>
              <a:t>Select from the </a:t>
            </a:r>
            <a:r>
              <a:rPr lang="en-US" b="1" dirty="0">
                <a:solidFill>
                  <a:schemeClr val="tx1"/>
                </a:solidFill>
              </a:rPr>
              <a:t>Action</a:t>
            </a:r>
            <a:r>
              <a:rPr lang="en-US" dirty="0">
                <a:solidFill>
                  <a:schemeClr val="tx1"/>
                </a:solidFill>
              </a:rPr>
              <a:t> column in the vendor </a:t>
            </a:r>
            <a:r>
              <a:rPr lang="en-US" dirty="0"/>
              <a:t>c</a:t>
            </a:r>
            <a:r>
              <a:rPr lang="en-US" dirty="0">
                <a:solidFill>
                  <a:schemeClr val="tx1"/>
                </a:solidFill>
              </a:rPr>
              <a:t>enter to </a:t>
            </a:r>
          </a:p>
          <a:p>
            <a:r>
              <a:rPr lang="en-US" dirty="0">
                <a:solidFill>
                  <a:schemeClr val="tx1"/>
                </a:solidFill>
              </a:rPr>
              <a:t>make a vendor inactive or edit the vendor and click the </a:t>
            </a:r>
          </a:p>
          <a:p>
            <a:r>
              <a:rPr lang="en-US" b="1" dirty="0">
                <a:solidFill>
                  <a:schemeClr val="tx1"/>
                </a:solidFill>
              </a:rPr>
              <a:t>Make Inactive </a:t>
            </a:r>
            <a:r>
              <a:rPr lang="en-US" dirty="0">
                <a:solidFill>
                  <a:schemeClr val="tx1"/>
                </a:solidFill>
              </a:rPr>
              <a:t>button.</a:t>
            </a:r>
          </a:p>
          <a:p>
            <a:endParaRPr lang="en-US" dirty="0">
              <a:solidFill>
                <a:schemeClr val="tx1"/>
              </a:solidFill>
            </a:endParaRPr>
          </a:p>
          <a:p>
            <a:r>
              <a:rPr lang="en-US" sz="1400" b="1" dirty="0">
                <a:solidFill>
                  <a:schemeClr val="tx1"/>
                </a:solidFill>
              </a:rPr>
              <a:t>Merge Vendors</a:t>
            </a:r>
          </a:p>
          <a:p>
            <a:r>
              <a:rPr lang="en-US" dirty="0">
                <a:solidFill>
                  <a:schemeClr val="tx1"/>
                </a:solidFill>
              </a:rPr>
              <a:t>Edit the vendor you intend to keep, copy (Ctrl + C) the vendor name, and then click cancel.</a:t>
            </a:r>
          </a:p>
          <a:p>
            <a:r>
              <a:rPr lang="en-US" dirty="0">
                <a:solidFill>
                  <a:schemeClr val="tx1"/>
                </a:solidFill>
              </a:rPr>
              <a:t>Edit the vendor you intend to merge and paste (Ctrl + V) to replace the vendor name with the correct name. Click</a:t>
            </a:r>
            <a:r>
              <a:rPr lang="en-US" b="1" dirty="0">
                <a:solidFill>
                  <a:schemeClr val="tx1"/>
                </a:solidFill>
              </a:rPr>
              <a:t> Save.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A </a:t>
            </a:r>
            <a:r>
              <a:rPr lang="en-US" b="1" dirty="0">
                <a:solidFill>
                  <a:schemeClr val="tx1"/>
                </a:solidFill>
              </a:rPr>
              <a:t>Please Confirm </a:t>
            </a:r>
            <a:r>
              <a:rPr lang="en-US" dirty="0">
                <a:solidFill>
                  <a:schemeClr val="tx1"/>
                </a:solidFill>
              </a:rPr>
              <a:t>warning box will appear; click </a:t>
            </a:r>
            <a:r>
              <a:rPr lang="en-US" b="1" dirty="0">
                <a:solidFill>
                  <a:schemeClr val="tx1"/>
                </a:solidFill>
              </a:rPr>
              <a:t>Yes</a:t>
            </a:r>
            <a:r>
              <a:rPr lang="en-US" dirty="0">
                <a:solidFill>
                  <a:schemeClr val="tx1"/>
                </a:solidFill>
              </a:rPr>
              <a:t> to confirm. The old vendor will be removed from the list and remain in an inactive status.</a:t>
            </a:r>
          </a:p>
          <a:p>
            <a:endParaRPr lang="en-US" b="1" dirty="0">
              <a:solidFill>
                <a:schemeClr val="tx1"/>
              </a:solidFill>
            </a:endParaRPr>
          </a:p>
          <a:p>
            <a:r>
              <a:rPr lang="en-US" b="1" dirty="0">
                <a:solidFill>
                  <a:schemeClr val="tx1"/>
                </a:solidFill>
              </a:rPr>
              <a:t>Note: </a:t>
            </a:r>
            <a:r>
              <a:rPr lang="en-US" dirty="0">
                <a:solidFill>
                  <a:schemeClr val="tx1"/>
                </a:solidFill>
              </a:rPr>
              <a:t>The merge</a:t>
            </a:r>
            <a:r>
              <a:rPr lang="en-US" b="1" dirty="0">
                <a:solidFill>
                  <a:schemeClr val="tx1"/>
                </a:solidFill>
              </a:rPr>
              <a:t> </a:t>
            </a:r>
            <a:r>
              <a:rPr lang="en-US" dirty="0">
                <a:solidFill>
                  <a:schemeClr val="tx1"/>
                </a:solidFill>
              </a:rPr>
              <a:t>process cannot be undone.</a:t>
            </a:r>
            <a:endParaRPr lang="en-US" b="1" dirty="0">
              <a:solidFill>
                <a:schemeClr val="tx1"/>
              </a:solidFill>
            </a:endParaRPr>
          </a:p>
          <a:p>
            <a:endParaRPr lang="en-US" sz="1100"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Vendor</a:t>
            </a:r>
            <a:r>
              <a:rPr lang="en-US" dirty="0">
                <a:solidFill>
                  <a:schemeClr val="tx1"/>
                </a:solidFill>
              </a:rPr>
              <a:t> </a:t>
            </a:r>
            <a:r>
              <a:rPr lang="en-US" dirty="0"/>
              <a:t>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161</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2351844"/>
            <a:ext cx="5715000" cy="82444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0" y="3352800"/>
            <a:ext cx="952928" cy="140308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800" y="6177114"/>
            <a:ext cx="2514600" cy="923622"/>
          </a:xfrm>
          <a:prstGeom prst="rect">
            <a:avLst/>
          </a:prstGeom>
        </p:spPr>
      </p:pic>
    </p:spTree>
    <p:extLst>
      <p:ext uri="{BB962C8B-B14F-4D97-AF65-F5344CB8AC3E}">
        <p14:creationId xmlns:p14="http://schemas.microsoft.com/office/powerpoint/2010/main" val="37876683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655DD1C-6568-4278-892B-FEC482F6AB0B}"/>
              </a:ext>
            </a:extLst>
          </p:cNvPr>
          <p:cNvSpPr>
            <a:spLocks noGrp="1"/>
          </p:cNvSpPr>
          <p:nvPr>
            <p:ph type="subTitle" idx="1"/>
          </p:nvPr>
        </p:nvSpPr>
        <p:spPr/>
        <p:txBody>
          <a:bodyPr/>
          <a:lstStyle/>
          <a:p>
            <a:r>
              <a:rPr lang="en-US" sz="1400" b="1" dirty="0"/>
              <a:t>Add Contractor</a:t>
            </a:r>
          </a:p>
          <a:p>
            <a:r>
              <a:rPr lang="en-US" dirty="0"/>
              <a:t>It’s crunch time and we realize we are missing contractor information to process 1099s. </a:t>
            </a:r>
          </a:p>
          <a:p>
            <a:r>
              <a:rPr lang="en-US" dirty="0"/>
              <a:t>You can invite contractors via email. The contractor will be prompted to input the required information.</a:t>
            </a:r>
          </a:p>
          <a:p>
            <a:r>
              <a:rPr lang="en-US" dirty="0"/>
              <a:t>Click </a:t>
            </a:r>
            <a:r>
              <a:rPr lang="en-US" b="1" dirty="0"/>
              <a:t>Payroll</a:t>
            </a:r>
            <a:r>
              <a:rPr lang="en-US" dirty="0"/>
              <a:t> (</a:t>
            </a:r>
            <a:r>
              <a:rPr lang="en-US" b="1" dirty="0"/>
              <a:t>Workers) </a:t>
            </a:r>
            <a:r>
              <a:rPr lang="en-US" dirty="0"/>
              <a:t>in the left navigation bar. Click the </a:t>
            </a:r>
            <a:r>
              <a:rPr lang="en-US" b="1" dirty="0"/>
              <a:t>Contractors</a:t>
            </a:r>
            <a:r>
              <a:rPr lang="en-US" dirty="0"/>
              <a:t> tab -&gt; </a:t>
            </a:r>
            <a:r>
              <a:rPr lang="en-US" b="1" dirty="0"/>
              <a:t>Add a contractor</a:t>
            </a:r>
            <a:r>
              <a:rPr lang="en-US" dirty="0"/>
              <a:t>.</a:t>
            </a:r>
          </a:p>
          <a:p>
            <a:r>
              <a:rPr lang="en-US" dirty="0"/>
              <a:t>Enter </a:t>
            </a:r>
            <a:r>
              <a:rPr lang="en-US" b="1" dirty="0"/>
              <a:t>Name</a:t>
            </a:r>
            <a:r>
              <a:rPr lang="en-US" dirty="0"/>
              <a:t> and </a:t>
            </a:r>
            <a:r>
              <a:rPr lang="en-US" b="1" dirty="0"/>
              <a:t>Email</a:t>
            </a:r>
            <a:r>
              <a:rPr lang="en-US" dirty="0"/>
              <a:t> to send contractor invite to complete their profile. This will setup an account to safely share their personal information. Use the contractor center to write a check, create an expense or bill, and prepare 1099s.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Important: </a:t>
            </a:r>
            <a:r>
              <a:rPr lang="en-US" dirty="0"/>
              <a:t>We will not actually invite a contractor for this section of the training. Instead visit the test drive company to explore managing contractors.</a:t>
            </a:r>
            <a:endParaRPr lang="en-US" b="1" dirty="0"/>
          </a:p>
        </p:txBody>
      </p:sp>
      <p:sp>
        <p:nvSpPr>
          <p:cNvPr id="3" name="Slide Number Placeholder 2">
            <a:extLst>
              <a:ext uri="{FF2B5EF4-FFF2-40B4-BE49-F238E27FC236}">
                <a16:creationId xmlns:a16="http://schemas.microsoft.com/office/drawing/2014/main" id="{82F176F0-2BC3-4AC3-B2F6-CC18B507731D}"/>
              </a:ext>
            </a:extLst>
          </p:cNvPr>
          <p:cNvSpPr>
            <a:spLocks noGrp="1"/>
          </p:cNvSpPr>
          <p:nvPr>
            <p:ph type="sldNum" sz="quarter" idx="12"/>
          </p:nvPr>
        </p:nvSpPr>
        <p:spPr/>
        <p:txBody>
          <a:bodyPr/>
          <a:lstStyle/>
          <a:p>
            <a:fld id="{492D2D2F-A490-4C0D-96A3-87DCC3196164}" type="slidenum">
              <a:rPr lang="en-US" smtClean="0"/>
              <a:pPr/>
              <a:t>162</a:t>
            </a:fld>
            <a:endParaRPr lang="en-US" dirty="0"/>
          </a:p>
        </p:txBody>
      </p:sp>
      <p:sp>
        <p:nvSpPr>
          <p:cNvPr id="4" name="Title 3">
            <a:extLst>
              <a:ext uri="{FF2B5EF4-FFF2-40B4-BE49-F238E27FC236}">
                <a16:creationId xmlns:a16="http://schemas.microsoft.com/office/drawing/2014/main" id="{97FB03FE-9746-4738-8ED9-12BC5F372ED2}"/>
              </a:ext>
            </a:extLst>
          </p:cNvPr>
          <p:cNvSpPr>
            <a:spLocks noGrp="1"/>
          </p:cNvSpPr>
          <p:nvPr>
            <p:ph type="ctrTitle"/>
          </p:nvPr>
        </p:nvSpPr>
        <p:spPr/>
        <p:txBody>
          <a:bodyPr/>
          <a:lstStyle/>
          <a:p>
            <a:r>
              <a:rPr lang="en-US" dirty="0"/>
              <a:t>Contractors</a:t>
            </a:r>
          </a:p>
        </p:txBody>
      </p:sp>
      <p:pic>
        <p:nvPicPr>
          <p:cNvPr id="7" name="Picture 6" descr="A close up of a sign&#10;&#10;Description automatically generated">
            <a:extLst>
              <a:ext uri="{FF2B5EF4-FFF2-40B4-BE49-F238E27FC236}">
                <a16:creationId xmlns:a16="http://schemas.microsoft.com/office/drawing/2014/main" id="{E20816CC-43B6-479A-993A-BA711A4AC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4576" y="6844122"/>
            <a:ext cx="1028844" cy="543001"/>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BA9F6EC5-B7BF-4E28-A70F-C8C1B13B27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4218290"/>
            <a:ext cx="5715000" cy="1872396"/>
          </a:xfrm>
          <a:prstGeom prst="rect">
            <a:avLst/>
          </a:prstGeom>
        </p:spPr>
      </p:pic>
    </p:spTree>
    <p:extLst>
      <p:ext uri="{BB962C8B-B14F-4D97-AF65-F5344CB8AC3E}">
        <p14:creationId xmlns:p14="http://schemas.microsoft.com/office/powerpoint/2010/main" val="320772752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It is important to differentiate between checks and expenses. This makes a difference when bank transactions attempt to find a match during the sync process in the Banking Center. Expenses are typically debits/ACH and credit card-type transactions.</a:t>
            </a:r>
          </a:p>
          <a:p>
            <a:endParaRPr lang="en-US" dirty="0">
              <a:solidFill>
                <a:schemeClr val="tx1"/>
              </a:solidFill>
            </a:endParaRPr>
          </a:p>
          <a:p>
            <a:r>
              <a:rPr lang="en-US" dirty="0">
                <a:solidFill>
                  <a:schemeClr val="tx1"/>
                </a:solidFill>
              </a:rPr>
              <a:t>To enter expenses manually:</a:t>
            </a: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Expense. </a:t>
            </a:r>
          </a:p>
          <a:p>
            <a:r>
              <a:rPr lang="en-US" b="1" dirty="0">
                <a:solidFill>
                  <a:schemeClr val="tx1"/>
                </a:solidFill>
              </a:rPr>
              <a:t>Enter or verify the following information:</a:t>
            </a:r>
          </a:p>
          <a:p>
            <a:endParaRPr lang="en-US" dirty="0">
              <a:solidFill>
                <a:schemeClr val="tx1"/>
              </a:solidFill>
            </a:endParaRPr>
          </a:p>
          <a:p>
            <a:r>
              <a:rPr lang="en-US" dirty="0"/>
              <a:t>V</a:t>
            </a:r>
            <a:r>
              <a:rPr lang="en-US" dirty="0">
                <a:solidFill>
                  <a:schemeClr val="tx1"/>
                </a:solidFill>
              </a:rPr>
              <a:t>endor name, bank account, payment date, and reference number.</a:t>
            </a:r>
          </a:p>
          <a:p>
            <a:r>
              <a:rPr lang="en-US" dirty="0">
                <a:solidFill>
                  <a:schemeClr val="tx1"/>
                </a:solidFill>
              </a:rPr>
              <a:t>Enter the account, description, and amount, specify whether the expense is billable, and assign the transaction to a customer or job.</a:t>
            </a:r>
          </a:p>
          <a:p>
            <a:endParaRPr lang="en-US" dirty="0">
              <a:solidFill>
                <a:schemeClr val="tx1"/>
              </a:solidFill>
            </a:endParaRPr>
          </a:p>
          <a:p>
            <a:r>
              <a:rPr lang="en-US" dirty="0">
                <a:solidFill>
                  <a:schemeClr val="tx1"/>
                </a:solidFill>
              </a:rPr>
              <a:t>Click </a:t>
            </a:r>
            <a:r>
              <a:rPr lang="en-US" b="1" dirty="0">
                <a:solidFill>
                  <a:schemeClr val="tx1"/>
                </a:solidFill>
              </a:rPr>
              <a:t>Item details </a:t>
            </a:r>
            <a:r>
              <a:rPr lang="en-US" dirty="0">
                <a:solidFill>
                  <a:schemeClr val="tx1"/>
                </a:solidFill>
              </a:rPr>
              <a:t>to enter the </a:t>
            </a:r>
            <a:r>
              <a:rPr lang="en-US" b="1" dirty="0">
                <a:solidFill>
                  <a:schemeClr val="tx1"/>
                </a:solidFill>
              </a:rPr>
              <a:t>Product/Service</a:t>
            </a:r>
            <a:r>
              <a:rPr lang="en-US" dirty="0">
                <a:solidFill>
                  <a:schemeClr val="tx1"/>
                </a:solidFill>
              </a:rPr>
              <a:t> you are tracking. This section is typically used when tracking inventory-related products. Click </a:t>
            </a:r>
            <a:r>
              <a:rPr lang="en-US" b="1" dirty="0">
                <a:solidFill>
                  <a:schemeClr val="tx1"/>
                </a:solidFill>
              </a:rPr>
              <a:t>Save</a:t>
            </a:r>
            <a:r>
              <a:rPr lang="en-US" dirty="0">
                <a:solidFill>
                  <a:schemeClr val="tx1"/>
                </a:solidFill>
              </a:rPr>
              <a:t> </a:t>
            </a:r>
            <a:r>
              <a:rPr lang="en-US" b="1" dirty="0">
                <a:solidFill>
                  <a:schemeClr val="tx1"/>
                </a:solidFill>
              </a:rPr>
              <a:t>and New </a:t>
            </a:r>
            <a:r>
              <a:rPr lang="en-US" dirty="0">
                <a:solidFill>
                  <a:schemeClr val="tx1"/>
                </a:solidFill>
              </a:rPr>
              <a:t>or </a:t>
            </a:r>
            <a:r>
              <a:rPr lang="en-US" b="1" dirty="0">
                <a:solidFill>
                  <a:schemeClr val="tx1"/>
                </a:solidFill>
              </a:rPr>
              <a:t>Save and Close</a:t>
            </a:r>
            <a:r>
              <a:rPr lang="en-US" dirty="0">
                <a:solidFill>
                  <a:schemeClr val="tx1"/>
                </a:solidFill>
              </a:rPr>
              <a:t>.</a:t>
            </a: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Expenses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3709344" y="2811706"/>
            <a:ext cx="914400" cy="3732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5169372" y="2324549"/>
            <a:ext cx="685800" cy="134753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609600" y="5673861"/>
            <a:ext cx="5715000" cy="2267928"/>
          </a:xfrm>
          <a:prstGeom prst="rect">
            <a:avLst/>
          </a:prstGeom>
        </p:spPr>
      </p:pic>
    </p:spTree>
    <p:extLst>
      <p:ext uri="{BB962C8B-B14F-4D97-AF65-F5344CB8AC3E}">
        <p14:creationId xmlns:p14="http://schemas.microsoft.com/office/powerpoint/2010/main" val="149033883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dirty="0">
                <a:solidFill>
                  <a:schemeClr val="tx1"/>
                </a:solidFill>
              </a:rPr>
              <a:t>Here is where we enter checks written manually or checks to be printed. Be sure to include the check number in the reference number field. Also, select </a:t>
            </a:r>
            <a:r>
              <a:rPr lang="en-US" b="1" dirty="0">
                <a:solidFill>
                  <a:schemeClr val="tx1"/>
                </a:solidFill>
              </a:rPr>
              <a:t>Check</a:t>
            </a:r>
            <a:r>
              <a:rPr lang="en-US" dirty="0">
                <a:solidFill>
                  <a:schemeClr val="tx1"/>
                </a:solidFill>
              </a:rPr>
              <a:t> instead of </a:t>
            </a:r>
            <a:r>
              <a:rPr lang="en-US" b="1" dirty="0">
                <a:solidFill>
                  <a:schemeClr val="tx1"/>
                </a:solidFill>
              </a:rPr>
              <a:t>Expense</a:t>
            </a:r>
            <a:r>
              <a:rPr lang="en-US" dirty="0">
                <a:solidFill>
                  <a:schemeClr val="tx1"/>
                </a:solidFill>
              </a:rPr>
              <a:t>. This makes a difference when bank transactions attempt to find a match during the sync process in the Banking Center.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a:t>
            </a:r>
            <a:r>
              <a:rPr lang="en-US" b="1" dirty="0">
                <a:solidFill>
                  <a:schemeClr val="tx1"/>
                </a:solidFill>
              </a:rPr>
              <a:t> Check. </a:t>
            </a:r>
            <a:r>
              <a:rPr lang="en-US" dirty="0">
                <a:solidFill>
                  <a:schemeClr val="tx1"/>
                </a:solidFill>
              </a:rPr>
              <a:t> </a:t>
            </a:r>
          </a:p>
          <a:p>
            <a:r>
              <a:rPr lang="en-US" b="1" dirty="0">
                <a:solidFill>
                  <a:schemeClr val="tx1"/>
                </a:solidFill>
              </a:rPr>
              <a:t>Enter or verify the following information:</a:t>
            </a:r>
          </a:p>
          <a:p>
            <a:r>
              <a:rPr lang="en-US" dirty="0"/>
              <a:t>P</a:t>
            </a:r>
            <a:r>
              <a:rPr lang="en-US" dirty="0">
                <a:solidFill>
                  <a:schemeClr val="tx1"/>
                </a:solidFill>
              </a:rPr>
              <a:t>ayee name, bank account, payment date, and check no.</a:t>
            </a:r>
          </a:p>
          <a:p>
            <a:r>
              <a:rPr lang="en-US" dirty="0">
                <a:solidFill>
                  <a:schemeClr val="tx1"/>
                </a:solidFill>
              </a:rPr>
              <a:t>Enter the account, description, and amount, specify whether the check is billable, and assign the transaction to a customer or job.</a:t>
            </a:r>
          </a:p>
          <a:p>
            <a:endParaRPr lang="en-US" dirty="0"/>
          </a:p>
          <a:p>
            <a:r>
              <a:rPr lang="en-US" dirty="0">
                <a:solidFill>
                  <a:schemeClr val="tx1"/>
                </a:solidFill>
              </a:rPr>
              <a:t>Click </a:t>
            </a:r>
            <a:r>
              <a:rPr lang="en-US" b="1" dirty="0">
                <a:solidFill>
                  <a:schemeClr val="tx1"/>
                </a:solidFill>
              </a:rPr>
              <a:t>Item Details </a:t>
            </a:r>
            <a:r>
              <a:rPr lang="en-US" dirty="0">
                <a:solidFill>
                  <a:schemeClr val="tx1"/>
                </a:solidFill>
              </a:rPr>
              <a:t>to enter the </a:t>
            </a:r>
            <a:r>
              <a:rPr lang="en-US" b="1" dirty="0">
                <a:solidFill>
                  <a:schemeClr val="tx1"/>
                </a:solidFill>
              </a:rPr>
              <a:t>Product/Service </a:t>
            </a:r>
            <a:r>
              <a:rPr lang="en-US" dirty="0">
                <a:solidFill>
                  <a:schemeClr val="tx1"/>
                </a:solidFill>
              </a:rPr>
              <a:t>you are tracking. This section is typically used when tracking inventory-related products. </a:t>
            </a:r>
          </a:p>
          <a:p>
            <a:r>
              <a:rPr lang="en-US" dirty="0">
                <a:solidFill>
                  <a:schemeClr val="tx1"/>
                </a:solidFill>
              </a:rPr>
              <a:t>Click </a:t>
            </a:r>
            <a:r>
              <a:rPr lang="en-US" b="1" dirty="0">
                <a:solidFill>
                  <a:schemeClr val="tx1"/>
                </a:solidFill>
              </a:rPr>
              <a:t>Save and New </a:t>
            </a:r>
            <a:r>
              <a:rPr lang="en-US" dirty="0">
                <a:solidFill>
                  <a:schemeClr val="tx1"/>
                </a:solidFill>
              </a:rPr>
              <a:t>or </a:t>
            </a:r>
            <a:r>
              <a:rPr lang="en-US" b="1" dirty="0">
                <a:solidFill>
                  <a:schemeClr val="tx1"/>
                </a:solidFill>
              </a:rPr>
              <a:t>Save and Close</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r>
              <a:rPr lang="en-US" b="1" dirty="0"/>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164</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5257800" y="2484310"/>
            <a:ext cx="527538" cy="108465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800" y="5791200"/>
            <a:ext cx="5715000" cy="2515471"/>
          </a:xfrm>
          <a:prstGeom prst="rect">
            <a:avLst/>
          </a:prstGeom>
        </p:spPr>
      </p:pic>
      <p:pic>
        <p:nvPicPr>
          <p:cNvPr id="9" name="Picture 8">
            <a:extLst>
              <a:ext uri="{FF2B5EF4-FFF2-40B4-BE49-F238E27FC236}">
                <a16:creationId xmlns:a16="http://schemas.microsoft.com/office/drawing/2014/main" id="{8AC7FA36-1EEA-479B-B7E0-8E6CD55BF6E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108938" y="2791305"/>
            <a:ext cx="914400" cy="373225"/>
          </a:xfrm>
          <a:prstGeom prst="rect">
            <a:avLst/>
          </a:prstGeom>
        </p:spPr>
      </p:pic>
    </p:spTree>
    <p:extLst>
      <p:ext uri="{BB962C8B-B14F-4D97-AF65-F5344CB8AC3E}">
        <p14:creationId xmlns:p14="http://schemas.microsoft.com/office/powerpoint/2010/main" val="242493417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4800" dirty="0"/>
              <a:t>Bills are an important part of Accounts Payable. We enter bills to be paid later. Use reports to monitor due dates and budget for next bill pay day.</a:t>
            </a:r>
          </a:p>
          <a:p>
            <a:endParaRPr lang="en-US" sz="4800" dirty="0"/>
          </a:p>
          <a:p>
            <a:r>
              <a:rPr lang="en-US" sz="4800" dirty="0"/>
              <a:t>Click the </a:t>
            </a:r>
            <a:r>
              <a:rPr lang="en-US" sz="4800" b="1" dirty="0"/>
              <a:t>+ New icon -&gt; Bill</a:t>
            </a:r>
            <a:r>
              <a:rPr lang="en-US" sz="4800" dirty="0"/>
              <a:t>. </a:t>
            </a:r>
          </a:p>
          <a:p>
            <a:endParaRPr lang="en-US" sz="4800" b="1" dirty="0"/>
          </a:p>
          <a:p>
            <a:r>
              <a:rPr lang="en-US" sz="4800" b="1" dirty="0"/>
              <a:t>Enter or verify the following information:</a:t>
            </a:r>
          </a:p>
          <a:p>
            <a:r>
              <a:rPr lang="en-US" sz="4800" dirty="0"/>
              <a:t>Vendor name, mailing address, terms, bill date, due date, and bill no.</a:t>
            </a:r>
          </a:p>
          <a:p>
            <a:r>
              <a:rPr lang="en-US" sz="4800" dirty="0"/>
              <a:t>Enter the account and amount, specify whether the bill is billable, apply sales tax, and assign the transaction to a customer or job.</a:t>
            </a:r>
          </a:p>
          <a:p>
            <a:endParaRPr lang="en-US" sz="4800" dirty="0"/>
          </a:p>
          <a:p>
            <a:r>
              <a:rPr lang="en-US" sz="4800" dirty="0"/>
              <a:t>Click </a:t>
            </a:r>
            <a:r>
              <a:rPr lang="en-US" sz="4800" b="1" dirty="0"/>
              <a:t>Item details </a:t>
            </a:r>
            <a:r>
              <a:rPr lang="en-US" sz="4800" dirty="0"/>
              <a:t>to enter the </a:t>
            </a:r>
            <a:r>
              <a:rPr lang="en-US" sz="4800" b="1" dirty="0"/>
              <a:t>Product/Service </a:t>
            </a:r>
            <a:r>
              <a:rPr lang="en-US" sz="4800" dirty="0"/>
              <a:t>you are tracking. This section is typically used when tracking inventory-related products. </a:t>
            </a:r>
          </a:p>
          <a:p>
            <a:r>
              <a:rPr lang="en-US" sz="4800" dirty="0"/>
              <a:t>Click </a:t>
            </a:r>
            <a:r>
              <a:rPr lang="en-US" sz="4800" b="1" dirty="0"/>
              <a:t>Save and New </a:t>
            </a:r>
            <a:r>
              <a:rPr lang="en-US" sz="4800" dirty="0"/>
              <a:t>or</a:t>
            </a:r>
            <a:r>
              <a:rPr lang="en-US" sz="4800" b="1" dirty="0"/>
              <a:t> Save and Close</a:t>
            </a:r>
            <a:r>
              <a:rPr lang="en-US" sz="4800" dirty="0"/>
              <a:t>. </a:t>
            </a:r>
          </a:p>
          <a:p>
            <a:endParaRPr lang="en-US" sz="4800" dirty="0">
              <a:solidFill>
                <a:schemeClr val="tx1"/>
              </a:solidFill>
            </a:endParaRPr>
          </a:p>
          <a:p>
            <a:r>
              <a:rPr lang="en-US" sz="4800" dirty="0">
                <a:solidFill>
                  <a:schemeClr val="tx1"/>
                </a:solidFill>
              </a:rPr>
              <a:t> </a:t>
            </a: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Note: </a:t>
            </a:r>
            <a:r>
              <a:rPr lang="en-US" sz="4800" dirty="0">
                <a:solidFill>
                  <a:schemeClr val="tx1"/>
                </a:solidFill>
              </a:rPr>
              <a:t>Click </a:t>
            </a:r>
            <a:r>
              <a:rPr lang="en-US" sz="4800" b="1" dirty="0">
                <a:solidFill>
                  <a:schemeClr val="tx1"/>
                </a:solidFill>
              </a:rPr>
              <a:t>Make Recurring </a:t>
            </a:r>
            <a:r>
              <a:rPr lang="en-US" sz="4800" dirty="0">
                <a:solidFill>
                  <a:schemeClr val="tx1"/>
                </a:solidFill>
              </a:rPr>
              <a:t>if you want to memorize a bill and have it automatically posted.</a:t>
            </a:r>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r>
              <a:rPr lang="en-US" sz="4800" b="1" dirty="0">
                <a:solidFill>
                  <a:schemeClr val="tx1"/>
                </a:solidFill>
              </a:rPr>
              <a:t> </a:t>
            </a:r>
            <a:endParaRPr lang="en-US" dirty="0">
              <a:solidFill>
                <a:schemeClr val="tx1"/>
              </a:solidFill>
            </a:endParaRPr>
          </a:p>
        </p:txBody>
      </p:sp>
      <p:sp>
        <p:nvSpPr>
          <p:cNvPr id="6" name="Title 5"/>
          <p:cNvSpPr>
            <a:spLocks noGrp="1"/>
          </p:cNvSpPr>
          <p:nvPr>
            <p:ph type="ctrTitle"/>
          </p:nvPr>
        </p:nvSpPr>
        <p:spPr/>
        <p:txBody>
          <a:bodyPr/>
          <a:lstStyle/>
          <a:p>
            <a:r>
              <a:rPr lang="en-US" dirty="0"/>
              <a:t>Bills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165</a:t>
            </a:fld>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rcRect/>
          <a:stretch/>
        </p:blipFill>
        <p:spPr>
          <a:xfrm>
            <a:off x="3467100" y="2180929"/>
            <a:ext cx="914400" cy="373225"/>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rcRect/>
          <a:stretch/>
        </p:blipFill>
        <p:spPr>
          <a:xfrm>
            <a:off x="4953000" y="1806655"/>
            <a:ext cx="583938" cy="112177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1499" y="5280107"/>
            <a:ext cx="5715000" cy="2541720"/>
          </a:xfrm>
          <a:prstGeom prst="rect">
            <a:avLst/>
          </a:prstGeom>
        </p:spPr>
      </p:pic>
    </p:spTree>
    <p:extLst>
      <p:ext uri="{BB962C8B-B14F-4D97-AF65-F5344CB8AC3E}">
        <p14:creationId xmlns:p14="http://schemas.microsoft.com/office/powerpoint/2010/main" val="79524154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1400" b="1" dirty="0">
                <a:solidFill>
                  <a:schemeClr val="tx1"/>
                </a:solidFill>
              </a:rPr>
              <a:t>To Pay Bills</a:t>
            </a:r>
            <a:endParaRPr lang="en-US" dirty="0"/>
          </a:p>
          <a:p>
            <a:r>
              <a:rPr lang="en-US" dirty="0">
                <a:solidFill>
                  <a:schemeClr val="tx1"/>
                </a:solidFill>
              </a:rPr>
              <a:t>Click the </a:t>
            </a:r>
            <a:r>
              <a:rPr lang="en-US" b="1" dirty="0">
                <a:solidFill>
                  <a:schemeClr val="tx1"/>
                </a:solidFill>
              </a:rPr>
              <a:t>+ New icon </a:t>
            </a:r>
            <a:r>
              <a:rPr lang="en-US" b="1" dirty="0"/>
              <a:t>-&gt;</a:t>
            </a:r>
            <a:r>
              <a:rPr lang="en-US" b="1" dirty="0">
                <a:solidFill>
                  <a:schemeClr val="tx1"/>
                </a:solidFill>
              </a:rPr>
              <a:t> Pay Bills.</a:t>
            </a:r>
            <a:endParaRPr lang="en-US" dirty="0">
              <a:solidFill>
                <a:schemeClr val="tx1"/>
              </a:solidFill>
            </a:endParaRPr>
          </a:p>
          <a:p>
            <a:r>
              <a:rPr lang="en-US" dirty="0">
                <a:solidFill>
                  <a:schemeClr val="tx1"/>
                </a:solidFill>
              </a:rPr>
              <a:t>Select the </a:t>
            </a:r>
            <a:r>
              <a:rPr lang="en-US" b="1" dirty="0">
                <a:solidFill>
                  <a:schemeClr val="tx1"/>
                </a:solidFill>
              </a:rPr>
              <a:t>Payment account</a:t>
            </a:r>
            <a:r>
              <a:rPr lang="en-US" dirty="0">
                <a:solidFill>
                  <a:schemeClr val="tx1"/>
                </a:solidFill>
              </a:rPr>
              <a:t>.</a:t>
            </a:r>
          </a:p>
          <a:p>
            <a:r>
              <a:rPr lang="en-US" dirty="0">
                <a:solidFill>
                  <a:schemeClr val="tx1"/>
                </a:solidFill>
              </a:rPr>
              <a:t>Select the </a:t>
            </a:r>
            <a:r>
              <a:rPr lang="en-US" b="1" dirty="0">
                <a:solidFill>
                  <a:schemeClr val="tx1"/>
                </a:solidFill>
              </a:rPr>
              <a:t>Payment date.</a:t>
            </a:r>
            <a:r>
              <a:rPr lang="en-US" dirty="0">
                <a:solidFill>
                  <a:schemeClr val="tx1"/>
                </a:solidFill>
              </a:rPr>
              <a:t>  </a:t>
            </a:r>
          </a:p>
          <a:p>
            <a:endParaRPr lang="en-US" dirty="0">
              <a:solidFill>
                <a:schemeClr val="tx1"/>
              </a:solidFill>
            </a:endParaRPr>
          </a:p>
          <a:p>
            <a:endParaRPr lang="en-US" dirty="0">
              <a:solidFill>
                <a:schemeClr val="tx1"/>
              </a:solidFill>
            </a:endParaRPr>
          </a:p>
          <a:p>
            <a:r>
              <a:rPr lang="en-US" dirty="0">
                <a:solidFill>
                  <a:schemeClr val="tx1"/>
                </a:solidFill>
              </a:rPr>
              <a:t>Select the bills you want to pay. If you need to make a partial payment, simply change the amount in the</a:t>
            </a:r>
            <a:r>
              <a:rPr lang="en-US" b="1" dirty="0">
                <a:solidFill>
                  <a:schemeClr val="tx1"/>
                </a:solidFill>
              </a:rPr>
              <a:t> Payment </a:t>
            </a:r>
            <a:r>
              <a:rPr lang="en-US" dirty="0">
                <a:solidFill>
                  <a:schemeClr val="tx1"/>
                </a:solidFill>
              </a:rPr>
              <a:t>column. Click the drop-down arrow to change the </a:t>
            </a:r>
            <a:r>
              <a:rPr lang="en-US" b="1" dirty="0">
                <a:solidFill>
                  <a:schemeClr val="tx1"/>
                </a:solidFill>
              </a:rPr>
              <a:t>Filter</a:t>
            </a:r>
            <a:r>
              <a:rPr lang="en-US" dirty="0">
                <a:solidFill>
                  <a:schemeClr val="tx1"/>
                </a:solidFill>
              </a:rPr>
              <a:t> criteria or click the </a:t>
            </a:r>
            <a:r>
              <a:rPr lang="en-US" b="1" dirty="0">
                <a:solidFill>
                  <a:schemeClr val="tx1"/>
                </a:solidFill>
              </a:rPr>
              <a:t>Gear </a:t>
            </a:r>
            <a:r>
              <a:rPr lang="en-US" dirty="0">
                <a:solidFill>
                  <a:schemeClr val="tx1"/>
                </a:solidFill>
              </a:rPr>
              <a:t>icon to change the number of rows being displayed.</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If you are paying with a handwritten check, uncheck </a:t>
            </a:r>
            <a:r>
              <a:rPr lang="en-US" b="1" dirty="0">
                <a:solidFill>
                  <a:schemeClr val="tx1"/>
                </a:solidFill>
              </a:rPr>
              <a:t>Print later </a:t>
            </a:r>
            <a:r>
              <a:rPr lang="en-US" dirty="0">
                <a:solidFill>
                  <a:schemeClr val="tx1"/>
                </a:solidFill>
              </a:rPr>
              <a:t>and click </a:t>
            </a:r>
            <a:r>
              <a:rPr lang="en-US" b="1" dirty="0">
                <a:solidFill>
                  <a:schemeClr val="tx1"/>
                </a:solidFill>
              </a:rPr>
              <a:t>Pay Bills</a:t>
            </a:r>
            <a:r>
              <a:rPr lang="en-US" dirty="0">
                <a:solidFill>
                  <a:schemeClr val="tx1"/>
                </a:solidFill>
              </a:rPr>
              <a:t>. If you are printing a check, select </a:t>
            </a:r>
            <a:r>
              <a:rPr lang="en-US" b="1" dirty="0">
                <a:solidFill>
                  <a:schemeClr val="tx1"/>
                </a:solidFill>
              </a:rPr>
              <a:t>Print later</a:t>
            </a:r>
            <a:r>
              <a:rPr lang="en-US" dirty="0">
                <a:solidFill>
                  <a:schemeClr val="tx1"/>
                </a:solidFill>
              </a:rPr>
              <a:t>. Click </a:t>
            </a:r>
            <a:r>
              <a:rPr lang="en-US" b="1" dirty="0">
                <a:solidFill>
                  <a:schemeClr val="tx1"/>
                </a:solidFill>
              </a:rPr>
              <a:t>Save and Print</a:t>
            </a:r>
            <a:r>
              <a:rPr lang="en-US" dirty="0">
                <a:solidFill>
                  <a:schemeClr val="tx1"/>
                </a:solidFill>
              </a:rPr>
              <a:t> or </a:t>
            </a:r>
            <a:r>
              <a:rPr lang="en-US" b="1" dirty="0">
                <a:solidFill>
                  <a:schemeClr val="tx1"/>
                </a:solidFill>
              </a:rPr>
              <a:t>Save and Close. </a:t>
            </a:r>
            <a:r>
              <a:rPr lang="en-US" dirty="0">
                <a:solidFill>
                  <a:schemeClr val="tx1"/>
                </a:solidFill>
              </a:rPr>
              <a:t>After you select </a:t>
            </a:r>
            <a:r>
              <a:rPr lang="en-US" b="1" dirty="0">
                <a:solidFill>
                  <a:schemeClr val="tx1"/>
                </a:solidFill>
              </a:rPr>
              <a:t>Save and Print</a:t>
            </a:r>
            <a:r>
              <a:rPr lang="en-US" dirty="0">
                <a:solidFill>
                  <a:schemeClr val="tx1"/>
                </a:solidFill>
              </a:rPr>
              <a:t>, the </a:t>
            </a:r>
            <a:r>
              <a:rPr lang="en-US" b="1" dirty="0">
                <a:solidFill>
                  <a:schemeClr val="tx1"/>
                </a:solidFill>
              </a:rPr>
              <a:t>Print Checks Setup </a:t>
            </a:r>
            <a:r>
              <a:rPr lang="en-US" dirty="0">
                <a:solidFill>
                  <a:schemeClr val="tx1"/>
                </a:solidFill>
              </a:rPr>
              <a:t>window will appear. Simply follow the steps.</a:t>
            </a:r>
          </a:p>
          <a:p>
            <a:pPr>
              <a:spcBef>
                <a:spcPct val="50000"/>
              </a:spcBef>
            </a:pPr>
            <a:endParaRPr lang="en-US" dirty="0">
              <a:solidFill>
                <a:schemeClr val="tx1"/>
              </a:solidFill>
            </a:endParaRPr>
          </a:p>
          <a:p>
            <a:pPr>
              <a:spcBef>
                <a:spcPct val="50000"/>
              </a:spcBef>
            </a:pPr>
            <a:r>
              <a:rPr lang="en-US" dirty="0">
                <a:solidFill>
                  <a:schemeClr val="tx1"/>
                </a:solidFill>
              </a:rPr>
              <a:t> </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Pay Bills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166</a:t>
            </a:fld>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a:stretch/>
        </p:blipFill>
        <p:spPr>
          <a:xfrm>
            <a:off x="3702354" y="1649029"/>
            <a:ext cx="914400" cy="373225"/>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a:stretch/>
        </p:blipFill>
        <p:spPr>
          <a:xfrm>
            <a:off x="5052343" y="1295400"/>
            <a:ext cx="677714" cy="134332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28699" y="4495800"/>
            <a:ext cx="4800600" cy="1707052"/>
          </a:xfrm>
          <a:prstGeom prst="rect">
            <a:avLst/>
          </a:prstGeom>
        </p:spPr>
      </p:pic>
    </p:spTree>
    <p:extLst>
      <p:ext uri="{BB962C8B-B14F-4D97-AF65-F5344CB8AC3E}">
        <p14:creationId xmlns:p14="http://schemas.microsoft.com/office/powerpoint/2010/main" val="210923797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Whether you have manual or bill-payment checks waiting to be printed,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Print Checks.</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a:t>
            </a:r>
            <a:r>
              <a:rPr lang="en-US" b="1" dirty="0">
                <a:solidFill>
                  <a:schemeClr val="tx1"/>
                </a:solidFill>
              </a:rPr>
              <a:t>Print Checks Setup </a:t>
            </a:r>
            <a:r>
              <a:rPr lang="en-US" dirty="0">
                <a:solidFill>
                  <a:schemeClr val="tx1"/>
                </a:solidFill>
              </a:rPr>
              <a:t>window opens. </a:t>
            </a:r>
          </a:p>
          <a:p>
            <a:r>
              <a:rPr lang="en-US" dirty="0">
                <a:solidFill>
                  <a:schemeClr val="tx1"/>
                </a:solidFill>
              </a:rPr>
              <a:t>Before you print checks, you will need to walk through this four-step process.</a:t>
            </a:r>
          </a:p>
          <a:p>
            <a:r>
              <a:rPr lang="en-US" dirty="0">
                <a:solidFill>
                  <a:schemeClr val="tx1"/>
                </a:solidFill>
              </a:rPr>
              <a:t>Select the type of checks you use (</a:t>
            </a:r>
            <a:r>
              <a:rPr lang="en-US" b="1" dirty="0">
                <a:solidFill>
                  <a:schemeClr val="tx1"/>
                </a:solidFill>
              </a:rPr>
              <a:t>Voucher </a:t>
            </a:r>
            <a:r>
              <a:rPr lang="en-US" dirty="0">
                <a:solidFill>
                  <a:schemeClr val="tx1"/>
                </a:solidFill>
              </a:rPr>
              <a:t>or </a:t>
            </a:r>
            <a:r>
              <a:rPr lang="en-US" b="1" dirty="0">
                <a:solidFill>
                  <a:schemeClr val="tx1"/>
                </a:solidFill>
              </a:rPr>
              <a:t>Standard</a:t>
            </a:r>
            <a:r>
              <a:rPr lang="en-US" dirty="0">
                <a:solidFill>
                  <a:schemeClr val="tx1"/>
                </a:solidFill>
              </a:rPr>
              <a:t>), load paper in your printer, and click</a:t>
            </a:r>
            <a:r>
              <a:rPr lang="en-US" b="1" dirty="0">
                <a:solidFill>
                  <a:schemeClr val="tx1"/>
                </a:solidFill>
              </a:rPr>
              <a:t> View Preview and print sample</a:t>
            </a:r>
            <a:r>
              <a:rPr lang="en-US" dirty="0">
                <a:solidFill>
                  <a:schemeClr val="tx1"/>
                </a:solidFill>
              </a:rPr>
              <a:t>. Finally check for alignment. Click </a:t>
            </a:r>
            <a:r>
              <a:rPr lang="en-US" b="1" dirty="0">
                <a:solidFill>
                  <a:schemeClr val="tx1"/>
                </a:solidFill>
              </a:rPr>
              <a:t>No, Continue Setup.</a:t>
            </a:r>
          </a:p>
          <a:p>
            <a:endParaRPr lang="en-US" dirty="0">
              <a:solidFill>
                <a:schemeClr val="tx1"/>
              </a:solidFill>
            </a:endParaRPr>
          </a:p>
          <a:p>
            <a:r>
              <a:rPr lang="en-US" b="1" dirty="0">
                <a:solidFill>
                  <a:schemeClr val="tx1"/>
                </a:solidFill>
              </a:rPr>
              <a:t>Set up Adobe Reader</a:t>
            </a:r>
          </a:p>
          <a:p>
            <a:r>
              <a:rPr lang="en-US" dirty="0">
                <a:solidFill>
                  <a:schemeClr val="tx1"/>
                </a:solidFill>
              </a:rPr>
              <a:t>Follow the steps to download the latest version of Adobe Reader. Set Reader as the default viewer for PDFs in your browser, </a:t>
            </a:r>
            <a:r>
              <a:rPr lang="en-US" b="1" dirty="0">
                <a:solidFill>
                  <a:schemeClr val="tx1"/>
                </a:solidFill>
              </a:rPr>
              <a:t>View Preview and print sample</a:t>
            </a:r>
            <a:r>
              <a:rPr lang="en-US" dirty="0">
                <a:solidFill>
                  <a:schemeClr val="tx1"/>
                </a:solidFill>
              </a:rPr>
              <a:t>, and check for alignment. Click </a:t>
            </a:r>
            <a:r>
              <a:rPr lang="en-US" b="1" dirty="0">
                <a:solidFill>
                  <a:schemeClr val="tx1"/>
                </a:solidFill>
              </a:rPr>
              <a:t>No, Continue Setup.</a:t>
            </a:r>
          </a:p>
          <a:p>
            <a:endParaRPr lang="en-US" dirty="0">
              <a:solidFill>
                <a:schemeClr val="tx1"/>
              </a:solidFill>
            </a:endParaRPr>
          </a:p>
          <a:p>
            <a:r>
              <a:rPr lang="en-US" b="1" dirty="0">
                <a:solidFill>
                  <a:schemeClr val="tx1"/>
                </a:solidFill>
              </a:rPr>
              <a:t>Fine-Tune Alignment</a:t>
            </a:r>
          </a:p>
          <a:p>
            <a:r>
              <a:rPr lang="en-US" dirty="0">
                <a:solidFill>
                  <a:schemeClr val="tx1"/>
                </a:solidFill>
              </a:rPr>
              <a:t>Use your mouse to drag the alignment of the amount grid.</a:t>
            </a:r>
          </a:p>
          <a:p>
            <a:r>
              <a:rPr lang="en-US" dirty="0">
                <a:solidFill>
                  <a:schemeClr val="tx1"/>
                </a:solidFill>
              </a:rPr>
              <a:t>Click </a:t>
            </a:r>
            <a:r>
              <a:rPr lang="en-US" b="1" dirty="0">
                <a:solidFill>
                  <a:schemeClr val="tx1"/>
                </a:solidFill>
              </a:rPr>
              <a:t>View</a:t>
            </a:r>
            <a:r>
              <a:rPr lang="en-US" dirty="0">
                <a:solidFill>
                  <a:schemeClr val="tx1"/>
                </a:solidFill>
              </a:rPr>
              <a:t> </a:t>
            </a:r>
            <a:r>
              <a:rPr lang="en-US" b="1" dirty="0">
                <a:solidFill>
                  <a:schemeClr val="tx1"/>
                </a:solidFill>
              </a:rPr>
              <a:t>Preview and print sample. </a:t>
            </a:r>
            <a:r>
              <a:rPr lang="en-US" dirty="0">
                <a:solidFill>
                  <a:schemeClr val="tx1"/>
                </a:solidFill>
              </a:rPr>
              <a:t>Click </a:t>
            </a:r>
            <a:r>
              <a:rPr lang="en-US" b="1" dirty="0">
                <a:solidFill>
                  <a:schemeClr val="tx1"/>
                </a:solidFill>
              </a:rPr>
              <a:t>Close.</a:t>
            </a:r>
          </a:p>
          <a:p>
            <a:r>
              <a:rPr lang="en-US" dirty="0">
                <a:solidFill>
                  <a:schemeClr val="tx1"/>
                </a:solidFill>
              </a:rPr>
              <a:t>Click </a:t>
            </a:r>
            <a:r>
              <a:rPr lang="en-US" b="1" dirty="0">
                <a:solidFill>
                  <a:schemeClr val="tx1"/>
                </a:solidFill>
              </a:rPr>
              <a:t>Finish Setup.</a:t>
            </a: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Print 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167</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514599" y="2609731"/>
            <a:ext cx="914400" cy="3732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3640203" y="1863009"/>
            <a:ext cx="723902" cy="1866667"/>
          </a:xfrm>
          <a:prstGeom prst="rect">
            <a:avLst/>
          </a:prstGeom>
        </p:spPr>
      </p:pic>
    </p:spTree>
    <p:extLst>
      <p:ext uri="{BB962C8B-B14F-4D97-AF65-F5344CB8AC3E}">
        <p14:creationId xmlns:p14="http://schemas.microsoft.com/office/powerpoint/2010/main" val="166289733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solidFill>
                  <a:schemeClr val="tx1"/>
                </a:solidFill>
              </a:rPr>
              <a:t>Now that the print setup is complete, go directly to the </a:t>
            </a:r>
            <a:r>
              <a:rPr lang="en-US" b="1" dirty="0">
                <a:solidFill>
                  <a:schemeClr val="tx1"/>
                </a:solidFill>
              </a:rPr>
              <a:t>Print Checks </a:t>
            </a:r>
            <a:r>
              <a:rPr lang="en-US" dirty="0">
                <a:solidFill>
                  <a:schemeClr val="tx1"/>
                </a:solidFill>
              </a:rPr>
              <a:t>window and select the checks you wish to print.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a:t>
            </a:r>
            <a:r>
              <a:rPr lang="en-US" b="1" dirty="0">
                <a:solidFill>
                  <a:schemeClr val="tx1"/>
                </a:solidFill>
              </a:rPr>
              <a:t> Print Checks. </a:t>
            </a:r>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Select the </a:t>
            </a:r>
            <a:r>
              <a:rPr lang="en-US" b="1" dirty="0">
                <a:solidFill>
                  <a:schemeClr val="tx1"/>
                </a:solidFill>
              </a:rPr>
              <a:t>Bank Account.</a:t>
            </a:r>
          </a:p>
          <a:p>
            <a:r>
              <a:rPr lang="en-US" dirty="0">
                <a:solidFill>
                  <a:schemeClr val="tx1"/>
                </a:solidFill>
              </a:rPr>
              <a:t>Select a </a:t>
            </a:r>
            <a:r>
              <a:rPr lang="en-US" b="1" dirty="0">
                <a:solidFill>
                  <a:schemeClr val="tx1"/>
                </a:solidFill>
              </a:rPr>
              <a:t>Sort</a:t>
            </a:r>
            <a:r>
              <a:rPr lang="en-US" dirty="0">
                <a:solidFill>
                  <a:schemeClr val="tx1"/>
                </a:solidFill>
              </a:rPr>
              <a:t> option.</a:t>
            </a:r>
          </a:p>
          <a:p>
            <a:r>
              <a:rPr lang="en-US" dirty="0">
                <a:solidFill>
                  <a:schemeClr val="tx1"/>
                </a:solidFill>
              </a:rPr>
              <a:t>Choose to </a:t>
            </a:r>
            <a:r>
              <a:rPr lang="en-US" b="1" dirty="0">
                <a:solidFill>
                  <a:schemeClr val="tx1"/>
                </a:solidFill>
              </a:rPr>
              <a:t>Show all checks </a:t>
            </a:r>
            <a:r>
              <a:rPr lang="en-US" dirty="0">
                <a:solidFill>
                  <a:schemeClr val="tx1"/>
                </a:solidFill>
              </a:rPr>
              <a:t>to view manual and bill-payment checks together.</a:t>
            </a:r>
          </a:p>
          <a:p>
            <a:r>
              <a:rPr lang="en-US" dirty="0">
                <a:solidFill>
                  <a:schemeClr val="tx1"/>
                </a:solidFill>
              </a:rPr>
              <a:t>Click the </a:t>
            </a:r>
            <a:r>
              <a:rPr lang="en-US" b="1" dirty="0"/>
              <a:t>G</a:t>
            </a:r>
            <a:r>
              <a:rPr lang="en-US" b="1" dirty="0">
                <a:solidFill>
                  <a:schemeClr val="tx1"/>
                </a:solidFill>
              </a:rPr>
              <a:t>ear </a:t>
            </a:r>
            <a:r>
              <a:rPr lang="en-US" dirty="0">
                <a:solidFill>
                  <a:schemeClr val="tx1"/>
                </a:solidFill>
              </a:rPr>
              <a:t>icon to choose which columns you would like displayed.</a:t>
            </a:r>
          </a:p>
          <a:p>
            <a:r>
              <a:rPr lang="en-US" dirty="0">
                <a:solidFill>
                  <a:schemeClr val="tx1"/>
                </a:solidFill>
              </a:rPr>
              <a:t>Click </a:t>
            </a:r>
            <a:r>
              <a:rPr lang="en-US" b="1" dirty="0">
                <a:solidFill>
                  <a:schemeClr val="tx1"/>
                </a:solidFill>
              </a:rPr>
              <a:t>Add check </a:t>
            </a:r>
            <a:r>
              <a:rPr lang="en-US" dirty="0">
                <a:solidFill>
                  <a:schemeClr val="tx1"/>
                </a:solidFill>
              </a:rPr>
              <a:t>to create additional checks to print.</a:t>
            </a:r>
          </a:p>
          <a:p>
            <a:r>
              <a:rPr lang="en-US" dirty="0">
                <a:solidFill>
                  <a:schemeClr val="tx1"/>
                </a:solidFill>
              </a:rPr>
              <a:t>Select the checks you wish to print.</a:t>
            </a:r>
          </a:p>
          <a:p>
            <a:r>
              <a:rPr lang="en-US" dirty="0">
                <a:solidFill>
                  <a:schemeClr val="tx1"/>
                </a:solidFill>
              </a:rPr>
              <a:t>Click </a:t>
            </a:r>
            <a:r>
              <a:rPr lang="en-US" b="1" dirty="0">
                <a:solidFill>
                  <a:schemeClr val="tx1"/>
                </a:solidFill>
              </a:rPr>
              <a:t>Preview and Print</a:t>
            </a:r>
            <a:r>
              <a:rPr lang="en-US" dirty="0">
                <a:solidFill>
                  <a:schemeClr val="tx1"/>
                </a:solidFill>
              </a:rPr>
              <a:t>.</a:t>
            </a:r>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You can revisit and change the </a:t>
            </a:r>
            <a:r>
              <a:rPr lang="en-US" b="1" dirty="0">
                <a:solidFill>
                  <a:schemeClr val="tx1"/>
                </a:solidFill>
              </a:rPr>
              <a:t>Print Setup </a:t>
            </a:r>
            <a:r>
              <a:rPr lang="en-US" dirty="0">
                <a:solidFill>
                  <a:schemeClr val="tx1"/>
                </a:solidFill>
              </a:rPr>
              <a:t>at the bottom of the </a:t>
            </a:r>
            <a:r>
              <a:rPr lang="en-US" b="1" dirty="0">
                <a:solidFill>
                  <a:schemeClr val="tx1"/>
                </a:solidFill>
              </a:rPr>
              <a:t>Print Checks </a:t>
            </a:r>
            <a:r>
              <a:rPr lang="en-US" dirty="0">
                <a:solidFill>
                  <a:schemeClr val="tx1"/>
                </a:solidFill>
              </a:rPr>
              <a:t>window. </a:t>
            </a:r>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Print 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168</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4953000" y="1651346"/>
            <a:ext cx="723902" cy="1866667"/>
          </a:xfrm>
          <a:prstGeom prst="rect">
            <a:avLst/>
          </a:prstGeom>
        </p:spPr>
      </p:pic>
      <p:pic>
        <p:nvPicPr>
          <p:cNvPr id="10" name="Picture 9">
            <a:extLst>
              <a:ext uri="{FF2B5EF4-FFF2-40B4-BE49-F238E27FC236}">
                <a16:creationId xmlns:a16="http://schemas.microsoft.com/office/drawing/2014/main" id="{F0AE8B75-D0C4-4DCF-9C48-D71404649D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40517" y="2133600"/>
            <a:ext cx="914400" cy="373225"/>
          </a:xfrm>
          <a:prstGeom prst="rect">
            <a:avLst/>
          </a:prstGeom>
        </p:spPr>
      </p:pic>
      <p:pic>
        <p:nvPicPr>
          <p:cNvPr id="11" name="Picture 10">
            <a:extLst>
              <a:ext uri="{FF2B5EF4-FFF2-40B4-BE49-F238E27FC236}">
                <a16:creationId xmlns:a16="http://schemas.microsoft.com/office/drawing/2014/main" id="{F1503BD5-5322-4709-A7B8-3D99D62B79F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09600" y="5361665"/>
            <a:ext cx="5715000" cy="962728"/>
          </a:xfrm>
          <a:prstGeom prst="rect">
            <a:avLst/>
          </a:prstGeom>
        </p:spPr>
      </p:pic>
      <p:pic>
        <p:nvPicPr>
          <p:cNvPr id="6" name="Picture 5" descr="A picture containing game, table, mirror&#10;&#10;Description automatically generated">
            <a:extLst>
              <a:ext uri="{FF2B5EF4-FFF2-40B4-BE49-F238E27FC236}">
                <a16:creationId xmlns:a16="http://schemas.microsoft.com/office/drawing/2014/main" id="{52ECD936-E106-48CB-A0D3-EB988B3E34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1255" y="5314144"/>
            <a:ext cx="798448" cy="399224"/>
          </a:xfrm>
          <a:prstGeom prst="rect">
            <a:avLst/>
          </a:prstGeom>
        </p:spPr>
      </p:pic>
      <p:pic>
        <p:nvPicPr>
          <p:cNvPr id="8" name="Picture 7">
            <a:extLst>
              <a:ext uri="{FF2B5EF4-FFF2-40B4-BE49-F238E27FC236}">
                <a16:creationId xmlns:a16="http://schemas.microsoft.com/office/drawing/2014/main" id="{91EF2C20-C18A-4B1E-B275-386A36888E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44278" y="5713368"/>
            <a:ext cx="571625" cy="276593"/>
          </a:xfrm>
          <a:prstGeom prst="rect">
            <a:avLst/>
          </a:prstGeom>
        </p:spPr>
      </p:pic>
    </p:spTree>
    <p:extLst>
      <p:ext uri="{BB962C8B-B14F-4D97-AF65-F5344CB8AC3E}">
        <p14:creationId xmlns:p14="http://schemas.microsoft.com/office/powerpoint/2010/main" val="228633041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95400"/>
            <a:ext cx="5867400" cy="7010400"/>
          </a:xfrm>
        </p:spPr>
        <p:txBody>
          <a:bodyPr>
            <a:normAutofit fontScale="85000" lnSpcReduction="20000"/>
          </a:bodyPr>
          <a:lstStyle/>
          <a:p>
            <a:r>
              <a:rPr lang="en-US" sz="1400" dirty="0">
                <a:solidFill>
                  <a:schemeClr val="tx1"/>
                </a:solidFill>
              </a:rPr>
              <a:t>There are several reports to support accounts payable. Let’s explore the options and then determine which reports are best for your company.</a:t>
            </a:r>
          </a:p>
          <a:p>
            <a:endParaRPr lang="en-US" sz="1400" b="1" dirty="0">
              <a:solidFill>
                <a:schemeClr val="tx1"/>
              </a:solidFill>
            </a:endParaRPr>
          </a:p>
          <a:p>
            <a:r>
              <a:rPr lang="en-US" sz="1400" dirty="0">
                <a:solidFill>
                  <a:schemeClr val="tx1"/>
                </a:solidFill>
              </a:rPr>
              <a:t>Click </a:t>
            </a:r>
            <a:r>
              <a:rPr lang="en-US" sz="1400" b="1" dirty="0">
                <a:solidFill>
                  <a:schemeClr val="tx1"/>
                </a:solidFill>
              </a:rPr>
              <a:t>Reports </a:t>
            </a:r>
            <a:r>
              <a:rPr lang="en-US" sz="1400" dirty="0">
                <a:solidFill>
                  <a:schemeClr val="tx1"/>
                </a:solidFill>
              </a:rPr>
              <a:t>in the </a:t>
            </a:r>
            <a:r>
              <a:rPr lang="en-US" sz="1400" b="1" dirty="0">
                <a:solidFill>
                  <a:schemeClr val="tx1"/>
                </a:solidFill>
              </a:rPr>
              <a:t>Left Navigation Bar. </a:t>
            </a:r>
          </a:p>
          <a:p>
            <a:r>
              <a:rPr lang="en-US" sz="1400" dirty="0">
                <a:solidFill>
                  <a:schemeClr val="tx1"/>
                </a:solidFill>
              </a:rPr>
              <a:t>Click </a:t>
            </a:r>
            <a:r>
              <a:rPr lang="en-US" sz="1400" b="1" dirty="0"/>
              <a:t>Standard</a:t>
            </a:r>
            <a:r>
              <a:rPr lang="en-US" sz="1400" b="1" dirty="0">
                <a:solidFill>
                  <a:schemeClr val="tx1"/>
                </a:solidFill>
              </a:rPr>
              <a:t>.</a:t>
            </a:r>
          </a:p>
          <a:p>
            <a:r>
              <a:rPr lang="en-US" sz="1400" dirty="0">
                <a:solidFill>
                  <a:schemeClr val="tx1"/>
                </a:solidFill>
              </a:rPr>
              <a:t>Scroll to </a:t>
            </a:r>
            <a:r>
              <a:rPr lang="en-US" sz="1400" b="1" dirty="0">
                <a:solidFill>
                  <a:schemeClr val="tx1"/>
                </a:solidFill>
              </a:rPr>
              <a:t>What you owe</a:t>
            </a:r>
            <a:r>
              <a:rPr lang="en-US" sz="1400" dirty="0">
                <a:solidFill>
                  <a:schemeClr val="tx1"/>
                </a:solidFill>
              </a:rPr>
              <a:t>.</a:t>
            </a:r>
            <a:endParaRPr lang="en-US" sz="1400" b="1" dirty="0">
              <a:solidFill>
                <a:schemeClr val="tx1"/>
              </a:solidFill>
            </a:endParaRPr>
          </a:p>
          <a:p>
            <a:endParaRPr lang="en-US" sz="1400" b="1" dirty="0">
              <a:solidFill>
                <a:schemeClr val="tx1"/>
              </a:solidFill>
            </a:endParaRPr>
          </a:p>
          <a:p>
            <a:r>
              <a:rPr lang="en-US" sz="1400" b="1" dirty="0">
                <a:solidFill>
                  <a:schemeClr val="tx1"/>
                </a:solidFill>
              </a:rPr>
              <a:t>Recommended reports are as follows:</a:t>
            </a:r>
          </a:p>
          <a:p>
            <a:r>
              <a:rPr lang="en-US" sz="1400" dirty="0">
                <a:solidFill>
                  <a:schemeClr val="tx1"/>
                </a:solidFill>
              </a:rPr>
              <a:t>A/P Aging Detail</a:t>
            </a:r>
          </a:p>
          <a:p>
            <a:r>
              <a:rPr lang="en-US" sz="1400" dirty="0">
                <a:solidFill>
                  <a:schemeClr val="tx1"/>
                </a:solidFill>
              </a:rPr>
              <a:t>Unpaid Bills</a:t>
            </a:r>
          </a:p>
          <a:p>
            <a:r>
              <a:rPr lang="en-US" sz="1400" dirty="0">
                <a:solidFill>
                  <a:schemeClr val="tx1"/>
                </a:solidFill>
              </a:rPr>
              <a:t>Vendor Expense Report</a:t>
            </a: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r>
              <a:rPr lang="en-US" sz="1300" dirty="0">
                <a:solidFill>
                  <a:schemeClr val="tx1"/>
                </a:solidFill>
              </a:rPr>
              <a:t> </a:t>
            </a:r>
          </a:p>
          <a:p>
            <a:endParaRPr lang="en-US" sz="1300" dirty="0">
              <a:solidFill>
                <a:schemeClr val="tx1"/>
              </a:solidFill>
            </a:endParaRPr>
          </a:p>
          <a:p>
            <a:r>
              <a:rPr lang="en-US" sz="1300" dirty="0">
                <a:solidFill>
                  <a:schemeClr val="tx1"/>
                </a:solidFill>
              </a:rPr>
              <a:t> </a:t>
            </a:r>
            <a:r>
              <a:rPr lang="en-US" sz="1300" b="1" dirty="0">
                <a:solidFill>
                  <a:schemeClr val="tx1"/>
                </a:solidFill>
              </a:rPr>
              <a:t>Note: </a:t>
            </a:r>
            <a:r>
              <a:rPr lang="en-US" sz="1300" dirty="0">
                <a:solidFill>
                  <a:schemeClr val="tx1"/>
                </a:solidFill>
              </a:rPr>
              <a:t>Review the reports and save your favorites in </a:t>
            </a:r>
            <a:r>
              <a:rPr lang="en-US" sz="1300" b="1" dirty="0">
                <a:solidFill>
                  <a:schemeClr val="tx1"/>
                </a:solidFill>
              </a:rPr>
              <a:t>Custom Reports</a:t>
            </a:r>
            <a:r>
              <a:rPr lang="en-US" sz="1300" dirty="0">
                <a:solidFill>
                  <a:schemeClr val="tx1"/>
                </a:solidFill>
              </a:rPr>
              <a:t>. (See Section 3.) </a:t>
            </a: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Accounts Payable (A/P)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169</a:t>
            </a:fld>
            <a:endParaRPr lang="en-US" dirty="0"/>
          </a:p>
        </p:txBody>
      </p:sp>
      <p:pic>
        <p:nvPicPr>
          <p:cNvPr id="6" name="Picture 5">
            <a:extLst>
              <a:ext uri="{FF2B5EF4-FFF2-40B4-BE49-F238E27FC236}">
                <a16:creationId xmlns:a16="http://schemas.microsoft.com/office/drawing/2014/main" id="{794AB6BC-95E5-416A-9061-3BBBED1111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6800" y="4501372"/>
            <a:ext cx="4800600" cy="1447137"/>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D25B7010-619B-4696-BD7F-47A30E3C0E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6097100"/>
            <a:ext cx="4800600" cy="1184289"/>
          </a:xfrm>
          <a:prstGeom prst="rect">
            <a:avLst/>
          </a:prstGeom>
        </p:spPr>
      </p:pic>
    </p:spTree>
    <p:extLst>
      <p:ext uri="{BB962C8B-B14F-4D97-AF65-F5344CB8AC3E}">
        <p14:creationId xmlns:p14="http://schemas.microsoft.com/office/powerpoint/2010/main" val="589476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95299" y="1150113"/>
            <a:ext cx="5867400" cy="7515822"/>
          </a:xfrm>
        </p:spPr>
        <p:txBody>
          <a:bodyPr>
            <a:normAutofit fontScale="47500" lnSpcReduction="20000"/>
          </a:bodyPr>
          <a:lstStyle/>
          <a:p>
            <a:pPr>
              <a:spcBef>
                <a:spcPct val="50000"/>
              </a:spcBef>
            </a:pPr>
            <a:r>
              <a:rPr lang="en-US" sz="2900" b="1" dirty="0">
                <a:solidFill>
                  <a:schemeClr val="tx1"/>
                </a:solidFill>
              </a:rPr>
              <a:t>Multiple Windows</a:t>
            </a:r>
          </a:p>
          <a:p>
            <a:pPr>
              <a:spcBef>
                <a:spcPct val="50000"/>
              </a:spcBef>
            </a:pPr>
            <a:r>
              <a:rPr lang="en-US" sz="2500" dirty="0">
                <a:solidFill>
                  <a:schemeClr val="tx1"/>
                </a:solidFill>
              </a:rPr>
              <a:t>Web-based applications utilize the functionality of web browsers. Imagine working in several different windows in your QuickBooks® Online company file. Log in to your company data file. In this example we will use Google Chrome.  </a:t>
            </a:r>
          </a:p>
          <a:p>
            <a:pPr>
              <a:spcBef>
                <a:spcPct val="50000"/>
              </a:spcBef>
            </a:pPr>
            <a:r>
              <a:rPr lang="en-US" sz="2500" dirty="0"/>
              <a:t>Right click the </a:t>
            </a:r>
            <a:r>
              <a:rPr lang="en-US" sz="2500" b="1" dirty="0"/>
              <a:t>QuickBooks Tab -&gt; Duplicate. </a:t>
            </a:r>
            <a:r>
              <a:rPr lang="en-US" sz="2500" dirty="0"/>
              <a:t>You now have multiple windows open for your data file and can perform multiple tasks.  This is a great way to enter and review historical transactions during the cleanup process. </a:t>
            </a: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r>
              <a:rPr lang="en-US" sz="2500" b="1" dirty="0">
                <a:solidFill>
                  <a:schemeClr val="tx1"/>
                </a:solidFill>
              </a:rPr>
              <a:t>Another way to access multiple windows is as follows:</a:t>
            </a:r>
          </a:p>
          <a:p>
            <a:pPr>
              <a:spcBef>
                <a:spcPct val="50000"/>
              </a:spcBef>
            </a:pPr>
            <a:r>
              <a:rPr lang="en-US" sz="2500" dirty="0">
                <a:solidFill>
                  <a:schemeClr val="tx1"/>
                </a:solidFill>
              </a:rPr>
              <a:t>After logging into </a:t>
            </a:r>
            <a:r>
              <a:rPr lang="en-US" sz="2500" dirty="0"/>
              <a:t>QuickBooks® </a:t>
            </a:r>
            <a:r>
              <a:rPr lang="en-US" sz="2500" dirty="0">
                <a:solidFill>
                  <a:schemeClr val="tx1"/>
                </a:solidFill>
              </a:rPr>
              <a:t>Online go to the URL/address bar and </a:t>
            </a:r>
            <a:r>
              <a:rPr lang="en-US" sz="2500" b="1" dirty="0">
                <a:solidFill>
                  <a:schemeClr val="tx1"/>
                </a:solidFill>
              </a:rPr>
              <a:t>copy (Ctrl + C) </a:t>
            </a:r>
            <a:r>
              <a:rPr lang="en-US" sz="2500" dirty="0">
                <a:solidFill>
                  <a:schemeClr val="tx1"/>
                </a:solidFill>
              </a:rPr>
              <a:t>the website’s address. Then, open a new tab. </a:t>
            </a:r>
            <a:r>
              <a:rPr lang="en-US" sz="2500" b="1" dirty="0">
                <a:solidFill>
                  <a:schemeClr val="tx1"/>
                </a:solidFill>
              </a:rPr>
              <a:t>Paste (Ctrl + V) </a:t>
            </a:r>
            <a:r>
              <a:rPr lang="en-US" sz="2500" dirty="0">
                <a:solidFill>
                  <a:schemeClr val="tx1"/>
                </a:solidFill>
              </a:rPr>
              <a:t>this address into the window.</a:t>
            </a:r>
            <a:r>
              <a:rPr lang="en-US" sz="2500" b="1" dirty="0">
                <a:solidFill>
                  <a:schemeClr val="tx1"/>
                </a:solidFill>
              </a:rPr>
              <a:t>  </a:t>
            </a:r>
          </a:p>
          <a:p>
            <a:r>
              <a:rPr lang="en-US" sz="2500" dirty="0">
                <a:solidFill>
                  <a:schemeClr val="tx1"/>
                </a:solidFill>
              </a:rPr>
              <a:t>The tabs are as follows: first tab – </a:t>
            </a:r>
            <a:r>
              <a:rPr lang="en-US" sz="2500" b="1" dirty="0">
                <a:solidFill>
                  <a:schemeClr val="tx1"/>
                </a:solidFill>
              </a:rPr>
              <a:t> Dashboard</a:t>
            </a:r>
            <a:r>
              <a:rPr lang="en-US" sz="2500" dirty="0">
                <a:solidFill>
                  <a:schemeClr val="tx1"/>
                </a:solidFill>
              </a:rPr>
              <a:t>,</a:t>
            </a:r>
            <a:r>
              <a:rPr lang="en-US" sz="2500" b="1" dirty="0">
                <a:solidFill>
                  <a:schemeClr val="tx1"/>
                </a:solidFill>
              </a:rPr>
              <a:t> </a:t>
            </a:r>
            <a:r>
              <a:rPr lang="en-US" sz="2500" dirty="0">
                <a:solidFill>
                  <a:schemeClr val="tx1"/>
                </a:solidFill>
              </a:rPr>
              <a:t>second tab – </a:t>
            </a:r>
            <a:r>
              <a:rPr lang="en-US" sz="2500" b="1" dirty="0">
                <a:solidFill>
                  <a:schemeClr val="tx1"/>
                </a:solidFill>
              </a:rPr>
              <a:t>Search</a:t>
            </a:r>
            <a:r>
              <a:rPr lang="en-US" sz="2500" dirty="0">
                <a:solidFill>
                  <a:schemeClr val="tx1"/>
                </a:solidFill>
              </a:rPr>
              <a:t>, and</a:t>
            </a:r>
            <a:endParaRPr lang="en-US" sz="2500" b="1" dirty="0">
              <a:solidFill>
                <a:schemeClr val="tx1"/>
              </a:solidFill>
            </a:endParaRPr>
          </a:p>
          <a:p>
            <a:r>
              <a:rPr lang="en-US" sz="2500" dirty="0">
                <a:solidFill>
                  <a:schemeClr val="tx1"/>
                </a:solidFill>
              </a:rPr>
              <a:t>third tab – </a:t>
            </a:r>
            <a:r>
              <a:rPr lang="en-US" sz="2500" b="1" dirty="0">
                <a:solidFill>
                  <a:schemeClr val="tx1"/>
                </a:solidFill>
              </a:rPr>
              <a:t>Bank Deposit. </a:t>
            </a:r>
          </a:p>
          <a:p>
            <a:pPr>
              <a:spcBef>
                <a:spcPct val="50000"/>
              </a:spcBef>
            </a:pPr>
            <a:endParaRPr lang="en-US" sz="2500" dirty="0">
              <a:solidFill>
                <a:schemeClr val="tx1"/>
              </a:solidFill>
            </a:endParaRPr>
          </a:p>
          <a:p>
            <a:pPr>
              <a:spcBef>
                <a:spcPct val="50000"/>
              </a:spcBef>
            </a:pPr>
            <a:endParaRPr lang="en-US" sz="2500" b="1" dirty="0">
              <a:solidFill>
                <a:schemeClr val="tx1"/>
              </a:solidFill>
            </a:endParaRPr>
          </a:p>
          <a:p>
            <a:pPr>
              <a:spcBef>
                <a:spcPct val="50000"/>
              </a:spcBef>
            </a:pPr>
            <a:endParaRPr lang="en-US" sz="2500" b="1" dirty="0">
              <a:solidFill>
                <a:schemeClr val="tx1"/>
              </a:solidFill>
            </a:endParaRPr>
          </a:p>
          <a:p>
            <a:pPr>
              <a:spcBef>
                <a:spcPct val="50000"/>
              </a:spcBef>
            </a:pPr>
            <a:r>
              <a:rPr lang="en-US" sz="2500" b="1" dirty="0">
                <a:solidFill>
                  <a:schemeClr val="tx1"/>
                </a:solidFill>
              </a:rPr>
              <a:t>Note: </a:t>
            </a:r>
            <a:r>
              <a:rPr lang="en-US" sz="2500" dirty="0">
                <a:solidFill>
                  <a:schemeClr val="tx1"/>
                </a:solidFill>
              </a:rPr>
              <a:t>In Chrome you can create an additional user specifically for QuickBooks® Online.  You can then save all your favorite tabs/pages and have them available when you log in to your company data file.</a:t>
            </a: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Features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17</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327922" y="3393649"/>
            <a:ext cx="2202154" cy="15143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6705600"/>
            <a:ext cx="5715000" cy="764122"/>
          </a:xfrm>
          <a:prstGeom prst="rect">
            <a:avLst/>
          </a:prstGeom>
        </p:spPr>
      </p:pic>
    </p:spTree>
    <p:extLst>
      <p:ext uri="{BB962C8B-B14F-4D97-AF65-F5344CB8AC3E}">
        <p14:creationId xmlns:p14="http://schemas.microsoft.com/office/powerpoint/2010/main" val="222350803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vert="horz" lIns="91440" tIns="45720" rIns="91440" bIns="45720" rtlCol="0" anchor="t">
            <a:normAutofit fontScale="25000" lnSpcReduction="20000"/>
          </a:bodyPr>
          <a:lstStyle/>
          <a:p>
            <a:pPr marL="228600" lvl="1" indent="-228600" algn="l">
              <a:spcBef>
                <a:spcPts val="24"/>
              </a:spcBef>
            </a:pPr>
            <a:endParaRPr lang="en-US" sz="4800" dirty="0">
              <a:solidFill>
                <a:schemeClr val="tx1"/>
              </a:solidFill>
            </a:endParaRPr>
          </a:p>
          <a:p>
            <a:pPr marL="228600" indent="-228600">
              <a:lnSpc>
                <a:spcPct val="120000"/>
              </a:lnSpc>
              <a:spcBef>
                <a:spcPts val="24"/>
              </a:spcBef>
              <a:buFont typeface="+mj-lt"/>
              <a:buAutoNum type="arabicPeriod"/>
            </a:pPr>
            <a:r>
              <a:rPr lang="en-US" sz="4800" b="1" dirty="0"/>
              <a:t>You went to Office Depot and wrote a manual check for supplies and need to     manually post the check. Where do you go?</a:t>
            </a:r>
          </a:p>
          <a:p>
            <a:pPr marL="685800" lvl="1" indent="-228600" algn="l">
              <a:buFont typeface="+mj-lt"/>
              <a:buAutoNum type="alphaLcParenR"/>
            </a:pPr>
            <a:r>
              <a:rPr lang="en-US" sz="4800" dirty="0">
                <a:solidFill>
                  <a:schemeClr val="tx1"/>
                </a:solidFill>
              </a:rPr>
              <a:t>+ New icon-&gt;Print Check</a:t>
            </a:r>
          </a:p>
          <a:p>
            <a:pPr marL="685800" lvl="1" indent="-228600" algn="l">
              <a:buFont typeface="+mj-lt"/>
              <a:buAutoNum type="alphaLcParenR"/>
            </a:pPr>
            <a:r>
              <a:rPr lang="en-US" sz="4800" dirty="0">
                <a:solidFill>
                  <a:schemeClr val="tx1"/>
                </a:solidFill>
              </a:rPr>
              <a:t>+ New icon-&gt;Expense</a:t>
            </a:r>
          </a:p>
          <a:p>
            <a:pPr marL="685800" lvl="1" indent="-228600" algn="l">
              <a:buFont typeface="+mj-lt"/>
              <a:buAutoNum type="alphaLcParenR"/>
            </a:pPr>
            <a:r>
              <a:rPr lang="en-US" sz="4800" dirty="0">
                <a:solidFill>
                  <a:schemeClr val="tx1"/>
                </a:solidFill>
              </a:rPr>
              <a:t>+ New icon-&gt;Check</a:t>
            </a:r>
          </a:p>
          <a:p>
            <a:pPr marL="685800" lvl="1" indent="-228600" algn="l">
              <a:buFont typeface="+mj-lt"/>
              <a:buAutoNum type="alphaLcParenR"/>
            </a:pPr>
            <a:r>
              <a:rPr lang="en-US" sz="4800" dirty="0">
                <a:solidFill>
                  <a:schemeClr val="tx1"/>
                </a:solidFill>
              </a:rPr>
              <a:t>+ New icon-&gt;Bill</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2"/>
            </a:pPr>
            <a:r>
              <a:rPr lang="en-US" sz="4800" b="1" dirty="0">
                <a:solidFill>
                  <a:schemeClr val="tx1"/>
                </a:solidFill>
              </a:rPr>
              <a:t>You just opened the mail and received several bills. Where do you go to record the bills?</a:t>
            </a:r>
          </a:p>
          <a:p>
            <a:pPr marL="685800" indent="-228600">
              <a:lnSpc>
                <a:spcPct val="100000"/>
              </a:lnSpc>
              <a:spcBef>
                <a:spcPts val="288"/>
              </a:spcBef>
              <a:buFont typeface="+mj-lt"/>
              <a:buAutoNum type="alphaLcParenR"/>
            </a:pPr>
            <a:r>
              <a:rPr lang="en-US" sz="4800" dirty="0">
                <a:solidFill>
                  <a:schemeClr val="tx1"/>
                </a:solidFill>
              </a:rPr>
              <a:t>+ New icon-&gt;Expense</a:t>
            </a:r>
          </a:p>
          <a:p>
            <a:pPr marL="685800" indent="-228600">
              <a:lnSpc>
                <a:spcPct val="100000"/>
              </a:lnSpc>
              <a:spcBef>
                <a:spcPts val="288"/>
              </a:spcBef>
              <a:buFont typeface="+mj-lt"/>
              <a:buAutoNum type="alphaLcParenR"/>
            </a:pPr>
            <a:r>
              <a:rPr lang="en-US" sz="4800" dirty="0">
                <a:solidFill>
                  <a:schemeClr val="tx1"/>
                </a:solidFill>
              </a:rPr>
              <a:t>+ New icon-&gt;Bills </a:t>
            </a:r>
          </a:p>
          <a:p>
            <a:pPr marL="685800" indent="-228600">
              <a:lnSpc>
                <a:spcPct val="100000"/>
              </a:lnSpc>
              <a:spcBef>
                <a:spcPts val="288"/>
              </a:spcBef>
              <a:buFont typeface="+mj-lt"/>
              <a:buAutoNum type="alphaLcParenR"/>
            </a:pPr>
            <a:r>
              <a:rPr lang="en-US" sz="4800" dirty="0">
                <a:solidFill>
                  <a:schemeClr val="tx1"/>
                </a:solidFill>
              </a:rPr>
              <a:t>Expenses-&gt;Vendors-&gt;Create Bill</a:t>
            </a:r>
          </a:p>
          <a:p>
            <a:pPr marL="685800" indent="-228600">
              <a:lnSpc>
                <a:spcPct val="100000"/>
              </a:lnSpc>
              <a:spcBef>
                <a:spcPts val="288"/>
              </a:spcBef>
              <a:buFont typeface="+mj-lt"/>
              <a:buAutoNum type="alphaLcParenR"/>
            </a:pPr>
            <a:r>
              <a:rPr lang="en-US" sz="4800" dirty="0">
                <a:solidFill>
                  <a:schemeClr val="tx1"/>
                </a:solidFill>
              </a:rPr>
              <a:t>Both B and C</a:t>
            </a:r>
          </a:p>
          <a:p>
            <a:endParaRPr lang="en-US" sz="4800" b="1" dirty="0">
              <a:solidFill>
                <a:schemeClr val="tx1"/>
              </a:solidFill>
            </a:endParaRPr>
          </a:p>
          <a:p>
            <a:pPr marL="228600" indent="-228600">
              <a:spcBef>
                <a:spcPts val="24"/>
              </a:spcBef>
              <a:buFont typeface="+mj-lt"/>
              <a:buAutoNum type="arabicPeriod" startAt="3"/>
            </a:pPr>
            <a:r>
              <a:rPr lang="en-US" sz="4800" b="1" dirty="0"/>
              <a:t>You found that expense had been put to the wrong category, where would you go to recategorize all expense? </a:t>
            </a:r>
          </a:p>
          <a:p>
            <a:pPr marL="685800" lvl="1" indent="-228600" algn="l">
              <a:spcBef>
                <a:spcPts val="288"/>
              </a:spcBef>
              <a:buFont typeface="+mj-lt"/>
              <a:buAutoNum type="alphaLcParenR"/>
            </a:pPr>
            <a:r>
              <a:rPr lang="en-US" sz="4800" dirty="0">
                <a:solidFill>
                  <a:schemeClr val="tx1"/>
                </a:solidFill>
              </a:rPr>
              <a:t>Vendor Center-&gt;Click the Vendor-&gt;Select Transactions-&gt;Batch Actions-&gt;Categorize Selected</a:t>
            </a:r>
          </a:p>
          <a:p>
            <a:pPr marL="685800" lvl="1" indent="-228600" algn="l">
              <a:spcBef>
                <a:spcPts val="288"/>
              </a:spcBef>
              <a:buFont typeface="+mj-lt"/>
              <a:buAutoNum type="alphaLcParenR"/>
            </a:pPr>
            <a:r>
              <a:rPr lang="en-US" sz="4800" dirty="0">
                <a:solidFill>
                  <a:schemeClr val="tx1"/>
                </a:solidFill>
              </a:rPr>
              <a:t>Vendor Center-&gt;Edit Vendor</a:t>
            </a:r>
          </a:p>
          <a:p>
            <a:pPr marL="685800" lvl="1" indent="-228600" algn="l">
              <a:spcBef>
                <a:spcPts val="288"/>
              </a:spcBef>
              <a:buFont typeface="+mj-lt"/>
              <a:buAutoNum type="alphaLcParenR"/>
            </a:pPr>
            <a:r>
              <a:rPr lang="en-US" sz="4800" dirty="0">
                <a:solidFill>
                  <a:schemeClr val="tx1"/>
                </a:solidFill>
              </a:rPr>
              <a:t>Accounting-&gt;Chart of Accounts</a:t>
            </a:r>
          </a:p>
          <a:p>
            <a:pPr marL="685800" lvl="1" indent="-228600" algn="l">
              <a:spcBef>
                <a:spcPts val="288"/>
              </a:spcBef>
              <a:buFont typeface="+mj-lt"/>
              <a:buAutoNum type="alphaLcParenR"/>
            </a:pPr>
            <a:r>
              <a:rPr lang="en-US" sz="4800" dirty="0">
                <a:solidFill>
                  <a:schemeClr val="tx1"/>
                </a:solidFill>
              </a:rPr>
              <a:t>Gear-&gt;Account and Settings</a:t>
            </a:r>
          </a:p>
          <a:p>
            <a:pPr>
              <a:spcBef>
                <a:spcPts val="24"/>
              </a:spcBef>
            </a:pPr>
            <a:endParaRPr lang="en-US" sz="4800" b="1" dirty="0">
              <a:solidFill>
                <a:schemeClr val="tx1"/>
              </a:solidFill>
            </a:endParaRPr>
          </a:p>
          <a:p>
            <a:pPr marL="228600" indent="-228600">
              <a:spcBef>
                <a:spcPts val="24"/>
              </a:spcBef>
              <a:buFont typeface="+mj-lt"/>
              <a:buAutoNum type="arabicPeriod" startAt="4"/>
            </a:pPr>
            <a:r>
              <a:rPr lang="en-US" sz="4800" b="1" dirty="0">
                <a:solidFill>
                  <a:schemeClr val="tx1"/>
                </a:solidFill>
              </a:rPr>
              <a:t>It is time to pay bills. Where do you go?</a:t>
            </a:r>
          </a:p>
          <a:p>
            <a:pPr marL="685800" indent="-228600">
              <a:lnSpc>
                <a:spcPct val="100000"/>
              </a:lnSpc>
              <a:spcBef>
                <a:spcPts val="288"/>
              </a:spcBef>
              <a:buFont typeface="+mj-lt"/>
              <a:buAutoNum type="alphaLcParenR"/>
            </a:pPr>
            <a:r>
              <a:rPr lang="en-US" sz="4800" dirty="0">
                <a:solidFill>
                  <a:schemeClr val="tx1"/>
                </a:solidFill>
              </a:rPr>
              <a:t>+ New icon-&gt;Expense</a:t>
            </a:r>
          </a:p>
          <a:p>
            <a:pPr marL="685800" indent="-228600">
              <a:lnSpc>
                <a:spcPct val="100000"/>
              </a:lnSpc>
              <a:spcBef>
                <a:spcPts val="288"/>
              </a:spcBef>
              <a:buFont typeface="+mj-lt"/>
              <a:buAutoNum type="alphaLcParenR"/>
            </a:pPr>
            <a:r>
              <a:rPr lang="en-US" sz="4800" dirty="0">
                <a:solidFill>
                  <a:schemeClr val="tx1"/>
                </a:solidFill>
              </a:rPr>
              <a:t>+ New icon-&gt;Check</a:t>
            </a:r>
          </a:p>
          <a:p>
            <a:pPr marL="685800" indent="-228600">
              <a:lnSpc>
                <a:spcPct val="100000"/>
              </a:lnSpc>
              <a:spcBef>
                <a:spcPts val="288"/>
              </a:spcBef>
              <a:buFont typeface="+mj-lt"/>
              <a:buAutoNum type="alphaLcParenR"/>
            </a:pPr>
            <a:r>
              <a:rPr lang="en-US" sz="4800" dirty="0">
                <a:solidFill>
                  <a:schemeClr val="tx1"/>
                </a:solidFill>
              </a:rPr>
              <a:t>+ New icon-&gt;Vendor Credit</a:t>
            </a:r>
          </a:p>
          <a:p>
            <a:pPr marL="685800" indent="-228600">
              <a:lnSpc>
                <a:spcPct val="100000"/>
              </a:lnSpc>
              <a:spcBef>
                <a:spcPts val="288"/>
              </a:spcBef>
              <a:buFont typeface="+mj-lt"/>
              <a:buAutoNum type="alphaLcParenR"/>
            </a:pPr>
            <a:r>
              <a:rPr lang="en-US" sz="4800" dirty="0">
                <a:solidFill>
                  <a:schemeClr val="tx1"/>
                </a:solidFill>
              </a:rPr>
              <a:t>+ New icon-&gt;Pay Bills</a:t>
            </a:r>
          </a:p>
          <a:p>
            <a:pPr>
              <a:spcBef>
                <a:spcPts val="24"/>
              </a:spcBef>
            </a:pPr>
            <a:endParaRPr lang="en-US" sz="4800" dirty="0">
              <a:solidFill>
                <a:schemeClr val="tx1"/>
              </a:solidFill>
            </a:endParaRPr>
          </a:p>
          <a:p>
            <a:pPr marL="228600" indent="-228600">
              <a:spcBef>
                <a:spcPts val="24"/>
              </a:spcBef>
              <a:buFont typeface="+mj-lt"/>
              <a:buAutoNum type="arabicPeriod" startAt="5"/>
            </a:pPr>
            <a:r>
              <a:rPr lang="en-US" sz="4800" b="1" dirty="0"/>
              <a:t>You want to view bills to be paid by vendors and check for errors, which report do you choose?</a:t>
            </a:r>
          </a:p>
          <a:p>
            <a:pPr marL="685800" lvl="1" indent="-228600" algn="l">
              <a:spcBef>
                <a:spcPts val="288"/>
              </a:spcBef>
              <a:buFont typeface="+mj-lt"/>
              <a:buAutoNum type="alphaLcParenR"/>
            </a:pPr>
            <a:r>
              <a:rPr lang="en-US" sz="4800" dirty="0">
                <a:solidFill>
                  <a:schemeClr val="tx1"/>
                </a:solidFill>
              </a:rPr>
              <a:t>Unpaid Bills Report</a:t>
            </a:r>
          </a:p>
          <a:p>
            <a:pPr marL="685800" lvl="1" indent="-228600" algn="l">
              <a:spcBef>
                <a:spcPts val="288"/>
              </a:spcBef>
              <a:buFont typeface="+mj-lt"/>
              <a:buAutoNum type="alphaLcParenR"/>
            </a:pPr>
            <a:r>
              <a:rPr lang="en-US" sz="4800" dirty="0">
                <a:solidFill>
                  <a:schemeClr val="tx1"/>
                </a:solidFill>
              </a:rPr>
              <a:t>A/P Aging Summary</a:t>
            </a:r>
          </a:p>
          <a:p>
            <a:pPr marL="685800" lvl="1" indent="-228600" algn="l">
              <a:spcBef>
                <a:spcPts val="288"/>
              </a:spcBef>
              <a:buFont typeface="+mj-lt"/>
              <a:buAutoNum type="alphaLcParenR"/>
            </a:pPr>
            <a:r>
              <a:rPr lang="en-US" sz="4800" dirty="0">
                <a:solidFill>
                  <a:schemeClr val="tx1"/>
                </a:solidFill>
              </a:rPr>
              <a:t>A/P Aging Detail</a:t>
            </a:r>
          </a:p>
          <a:p>
            <a:pPr marL="685800" lvl="1" indent="-228600" algn="l">
              <a:spcBef>
                <a:spcPts val="288"/>
              </a:spcBef>
              <a:buFont typeface="+mj-lt"/>
              <a:buAutoNum type="alphaLcParenR"/>
            </a:pPr>
            <a:r>
              <a:rPr lang="en-US" sz="4800" dirty="0">
                <a:solidFill>
                  <a:schemeClr val="tx1"/>
                </a:solidFill>
              </a:rPr>
              <a:t>Bill Payment List</a:t>
            </a:r>
          </a:p>
          <a:p>
            <a:pPr marL="228600" indent="-457200">
              <a:lnSpc>
                <a:spcPct val="120000"/>
              </a:lnSpc>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170</a:t>
            </a:fld>
            <a:endParaRPr lang="en-US"/>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a:cs typeface="Arial" pitchFamily="34" charset="0"/>
              </a:rPr>
              <a:t>Section 5 Practice Test</a:t>
            </a:r>
            <a:endParaRPr lang="en-US"/>
          </a:p>
        </p:txBody>
      </p:sp>
    </p:spTree>
    <p:extLst>
      <p:ext uri="{BB962C8B-B14F-4D97-AF65-F5344CB8AC3E}">
        <p14:creationId xmlns:p14="http://schemas.microsoft.com/office/powerpoint/2010/main" val="231397979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CEC34B1-644E-4F62-B624-98AFDE726FC7}"/>
              </a:ext>
            </a:extLst>
          </p:cNvPr>
          <p:cNvSpPr>
            <a:spLocks noGrp="1"/>
          </p:cNvSpPr>
          <p:nvPr>
            <p:ph type="subTitle" idx="1"/>
          </p:nvPr>
        </p:nvSpPr>
        <p:spPr/>
        <p:txBody>
          <a:bodyPr vert="horz" lIns="91440" tIns="45720" rIns="91440" bIns="45720" rtlCol="0" anchor="t">
            <a:normAutofit/>
          </a:bodyPr>
          <a:lstStyle/>
          <a:p>
            <a:endParaRPr lang="en-US" dirty="0"/>
          </a:p>
          <a:p>
            <a:pPr marL="228600" indent="-228600">
              <a:buFont typeface="+mj-lt"/>
              <a:buAutoNum type="arabicPeriod"/>
            </a:pPr>
            <a:r>
              <a:rPr lang="en-US" b="1" dirty="0"/>
              <a:t>What center is used to track individuals who provide a service and require a 1099 at the end of the year? </a:t>
            </a:r>
          </a:p>
          <a:p>
            <a:endParaRPr lang="en-US" b="1" dirty="0"/>
          </a:p>
          <a:p>
            <a:endParaRPr lang="en-US" b="1" dirty="0"/>
          </a:p>
          <a:p>
            <a:endParaRPr lang="en-US" b="1" dirty="0"/>
          </a:p>
          <a:p>
            <a:pPr marL="228600" indent="-228600">
              <a:buFont typeface="+mj-lt"/>
              <a:buAutoNum type="arabicPeriod" startAt="2"/>
            </a:pPr>
            <a:r>
              <a:rPr lang="en-US" b="1" dirty="0"/>
              <a:t>You noticed that two vendors have been entered for the same company.  How would you fix this?</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need to enter a credit card expense.  What steps would you take to do this task?</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have received several bills in the mail.  How would enter them into QuickBooks?</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want to review outstanding bills by vendor, which report do you use?</a:t>
            </a:r>
          </a:p>
        </p:txBody>
      </p:sp>
      <p:sp>
        <p:nvSpPr>
          <p:cNvPr id="3" name="Slide Number Placeholder 2">
            <a:extLst>
              <a:ext uri="{FF2B5EF4-FFF2-40B4-BE49-F238E27FC236}">
                <a16:creationId xmlns:a16="http://schemas.microsoft.com/office/drawing/2014/main" id="{BBE7A5C7-7BCE-4FE8-B827-C4EA26C04F32}"/>
              </a:ext>
            </a:extLst>
          </p:cNvPr>
          <p:cNvSpPr>
            <a:spLocks noGrp="1"/>
          </p:cNvSpPr>
          <p:nvPr>
            <p:ph type="sldNum" sz="quarter" idx="12"/>
          </p:nvPr>
        </p:nvSpPr>
        <p:spPr/>
        <p:txBody>
          <a:bodyPr/>
          <a:lstStyle/>
          <a:p>
            <a:fld id="{492D2D2F-A490-4C0D-96A3-87DCC3196164}" type="slidenum">
              <a:rPr lang="en-US" smtClean="0"/>
              <a:pPr/>
              <a:t>171</a:t>
            </a:fld>
            <a:endParaRPr lang="en-US"/>
          </a:p>
        </p:txBody>
      </p:sp>
      <p:sp>
        <p:nvSpPr>
          <p:cNvPr id="4" name="Title 3">
            <a:extLst>
              <a:ext uri="{FF2B5EF4-FFF2-40B4-BE49-F238E27FC236}">
                <a16:creationId xmlns:a16="http://schemas.microsoft.com/office/drawing/2014/main" id="{F98FA888-B5F0-4855-8981-94D5BA3B940F}"/>
              </a:ext>
            </a:extLst>
          </p:cNvPr>
          <p:cNvSpPr>
            <a:spLocks noGrp="1"/>
          </p:cNvSpPr>
          <p:nvPr>
            <p:ph type="ctrTitle"/>
          </p:nvPr>
        </p:nvSpPr>
        <p:spPr/>
        <p:txBody>
          <a:bodyPr/>
          <a:lstStyle/>
          <a:p>
            <a:r>
              <a:rPr lang="en-US" dirty="0"/>
              <a:t>Section 5 Test Your Knowledge</a:t>
            </a:r>
          </a:p>
        </p:txBody>
      </p:sp>
    </p:spTree>
    <p:extLst>
      <p:ext uri="{BB962C8B-B14F-4D97-AF65-F5344CB8AC3E}">
        <p14:creationId xmlns:p14="http://schemas.microsoft.com/office/powerpoint/2010/main" val="193376380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p:txBody>
          <a:bodyPr/>
          <a:lstStyle/>
          <a:p>
            <a:r>
              <a:rPr lang="en-US" dirty="0"/>
              <a:t>The partners are happy with your work managing Accounts Receivable and would also like you to manage their Accounts Payable. The next step is to setup the Vendor Center.</a:t>
            </a:r>
          </a:p>
          <a:p>
            <a:pPr marL="457200">
              <a:lnSpc>
                <a:spcPct val="100000"/>
              </a:lnSpc>
              <a:spcBef>
                <a:spcPts val="0"/>
              </a:spcBef>
            </a:pPr>
            <a:endParaRPr lang="en-US" b="1" dirty="0"/>
          </a:p>
          <a:p>
            <a:pPr indent="-228600">
              <a:lnSpc>
                <a:spcPct val="100000"/>
              </a:lnSpc>
              <a:spcBef>
                <a:spcPts val="0"/>
              </a:spcBef>
              <a:buFont typeface="+mj-lt"/>
              <a:buAutoNum type="arabicPeriod"/>
            </a:pPr>
            <a:r>
              <a:rPr lang="en-US" b="1" dirty="0"/>
              <a:t>Review Video Link</a:t>
            </a:r>
          </a:p>
          <a:p>
            <a:pPr marL="228600">
              <a:lnSpc>
                <a:spcPct val="100000"/>
              </a:lnSpc>
              <a:spcBef>
                <a:spcPts val="0"/>
              </a:spcBef>
            </a:pPr>
            <a:r>
              <a:rPr lang="en-US" b="1" dirty="0"/>
              <a:t>How to Manage Your Vendor List: Adding, Editing &amp; Removing </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https://quickbooks.intuit.com/learn-support/en-us/vendor-lists/how-to-manage-your-vendors-list-adding-editing-removing/00/344841</a:t>
            </a:r>
            <a:endParaRPr lang="en-US" dirty="0">
              <a:solidFill>
                <a:srgbClr val="0000FF"/>
              </a:solidFill>
            </a:endParaRPr>
          </a:p>
          <a:p>
            <a:endParaRPr lang="en-US" dirty="0"/>
          </a:p>
          <a:p>
            <a:pPr marL="228600" indent="-228600">
              <a:buFont typeface="+mj-lt"/>
              <a:buAutoNum type="arabicPeriod" startAt="2"/>
            </a:pPr>
            <a:r>
              <a:rPr lang="en-US" b="1" dirty="0"/>
              <a:t>You can choose to add vendors as you enter bills and expenses or Import the Vendor List .csv file. </a:t>
            </a:r>
            <a:r>
              <a:rPr lang="en-US" dirty="0"/>
              <a:t>If you choose the import, complete the following steps. </a:t>
            </a:r>
          </a:p>
          <a:p>
            <a:pPr marL="228600"/>
            <a:r>
              <a:rPr lang="en-US" b="1" dirty="0"/>
              <a:t>Click Gear Icon -&gt; Import -&gt; Select Vendors</a:t>
            </a:r>
          </a:p>
          <a:p>
            <a:pPr marL="228600" indent="-228600">
              <a:buFont typeface="+mj-lt"/>
              <a:buAutoNum type="arabicPeriod" startAt="27"/>
            </a:pPr>
            <a:endParaRPr lang="en-US" b="1" dirty="0"/>
          </a:p>
          <a:p>
            <a:pPr marL="228600" indent="-228600">
              <a:buFont typeface="+mj-lt"/>
              <a:buAutoNum type="arabicPeriod" startAt="27"/>
            </a:pPr>
            <a:endParaRPr lang="en-US" b="1" dirty="0"/>
          </a:p>
          <a:p>
            <a:r>
              <a:rPr lang="en-US" b="1" dirty="0">
                <a:solidFill>
                  <a:srgbClr val="FF0000"/>
                </a:solidFill>
              </a:rPr>
              <a:t> </a:t>
            </a:r>
          </a:p>
          <a:p>
            <a:pPr marL="228600" indent="-228600">
              <a:buFont typeface="+mj-lt"/>
              <a:buAutoNum type="arabicPeriod" startAt="11"/>
            </a:pPr>
            <a:endParaRPr lang="en-US" b="1" dirty="0"/>
          </a:p>
          <a:p>
            <a:pPr marL="228600" indent="-228600">
              <a:buFont typeface="+mj-lt"/>
              <a:buAutoNum type="arabicPeriod" startAt="11"/>
            </a:pPr>
            <a:endParaRPr lang="en-US" b="1" dirty="0"/>
          </a:p>
          <a:p>
            <a:pPr marL="228600"/>
            <a:r>
              <a:rPr lang="en-US" b="1" dirty="0"/>
              <a:t>Upload the TAD Gaming Vendor List.csv file. </a:t>
            </a:r>
          </a:p>
          <a:p>
            <a:pPr marL="228600"/>
            <a:r>
              <a:rPr lang="en-US" dirty="0"/>
              <a:t>Make sure the .csv file is available on your local computer</a:t>
            </a:r>
          </a:p>
          <a:p>
            <a:pPr marL="228600"/>
            <a:r>
              <a:rPr lang="en-US" b="1" dirty="0"/>
              <a:t>Click Browse -&gt; Select the file -&gt; Click Next.</a:t>
            </a:r>
          </a:p>
          <a:p>
            <a:pPr marL="228600"/>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172</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close up of a logo&#10;&#10;Description automatically generated">
            <a:extLst>
              <a:ext uri="{FF2B5EF4-FFF2-40B4-BE49-F238E27FC236}">
                <a16:creationId xmlns:a16="http://schemas.microsoft.com/office/drawing/2014/main" id="{764D2935-31C0-4B1F-8C66-1B868381A9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699" y="4114800"/>
            <a:ext cx="4800600" cy="1142182"/>
          </a:xfrm>
          <a:prstGeom prst="rect">
            <a:avLst/>
          </a:prstGeom>
        </p:spPr>
      </p:pic>
      <p:pic>
        <p:nvPicPr>
          <p:cNvPr id="8" name="Picture 7">
            <a:extLst>
              <a:ext uri="{FF2B5EF4-FFF2-40B4-BE49-F238E27FC236}">
                <a16:creationId xmlns:a16="http://schemas.microsoft.com/office/drawing/2014/main" id="{47D13B7D-9305-4139-BD96-1AEB7CA59E7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73580" y="6477000"/>
            <a:ext cx="2971800" cy="1834527"/>
          </a:xfrm>
          <a:prstGeom prst="rect">
            <a:avLst/>
          </a:prstGeom>
        </p:spPr>
      </p:pic>
    </p:spTree>
    <p:extLst>
      <p:ext uri="{BB962C8B-B14F-4D97-AF65-F5344CB8AC3E}">
        <p14:creationId xmlns:p14="http://schemas.microsoft.com/office/powerpoint/2010/main" val="167601747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a:pPr>
            <a:r>
              <a:rPr lang="en-US" b="1" dirty="0"/>
              <a:t>Follow the screen shot to Map fields between QuickBooks Online and .csv file.</a:t>
            </a:r>
          </a:p>
          <a:p>
            <a:pPr marL="228600"/>
            <a:r>
              <a:rPr lang="en-US" dirty="0"/>
              <a:t>Click </a:t>
            </a:r>
            <a:r>
              <a:rPr lang="en-US" b="1" dirty="0"/>
              <a:t>Next.</a:t>
            </a:r>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173</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7" name="Picture 6">
            <a:extLst>
              <a:ext uri="{FF2B5EF4-FFF2-40B4-BE49-F238E27FC236}">
                <a16:creationId xmlns:a16="http://schemas.microsoft.com/office/drawing/2014/main" id="{AD2B1792-22A7-4405-9685-DD33CE9017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91188" y="2211729"/>
            <a:ext cx="3675622" cy="5715000"/>
          </a:xfrm>
          <a:prstGeom prst="rect">
            <a:avLst/>
          </a:prstGeom>
        </p:spPr>
      </p:pic>
    </p:spTree>
    <p:extLst>
      <p:ext uri="{BB962C8B-B14F-4D97-AF65-F5344CB8AC3E}">
        <p14:creationId xmlns:p14="http://schemas.microsoft.com/office/powerpoint/2010/main" val="341593551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startAt="2"/>
            </a:pPr>
            <a:r>
              <a:rPr lang="en-US" b="1" dirty="0"/>
              <a:t>Select all vendors. Click Import. If you have any issues with the import process, refer to the Vendor Center section of this training and proceed with the manual setup process.</a:t>
            </a:r>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174</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screenshot of a computer&#10;&#10;Description automatically generated">
            <a:extLst>
              <a:ext uri="{FF2B5EF4-FFF2-40B4-BE49-F238E27FC236}">
                <a16:creationId xmlns:a16="http://schemas.microsoft.com/office/drawing/2014/main" id="{C781F7E9-3864-4729-80E3-D800DB55C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59" y="2469325"/>
            <a:ext cx="5440680" cy="4464875"/>
          </a:xfrm>
          <a:prstGeom prst="rect">
            <a:avLst/>
          </a:prstGeom>
        </p:spPr>
      </p:pic>
    </p:spTree>
    <p:extLst>
      <p:ext uri="{BB962C8B-B14F-4D97-AF65-F5344CB8AC3E}">
        <p14:creationId xmlns:p14="http://schemas.microsoft.com/office/powerpoint/2010/main" val="113069922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solidFill>
                <a:srgbClr val="FF0000"/>
              </a:solidFill>
            </a:endParaRPr>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175</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Table&#10;&#10;Description automatically generated with medium confidence">
            <a:extLst>
              <a:ext uri="{FF2B5EF4-FFF2-40B4-BE49-F238E27FC236}">
                <a16:creationId xmlns:a16="http://schemas.microsoft.com/office/drawing/2014/main" id="{A57523E1-26F4-46A0-A276-25FF58336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 y="1124867"/>
            <a:ext cx="5972402" cy="7333333"/>
          </a:xfrm>
          <a:prstGeom prst="rect">
            <a:avLst/>
          </a:prstGeom>
        </p:spPr>
      </p:pic>
    </p:spTree>
    <p:extLst>
      <p:ext uri="{BB962C8B-B14F-4D97-AF65-F5344CB8AC3E}">
        <p14:creationId xmlns:p14="http://schemas.microsoft.com/office/powerpoint/2010/main" val="217929582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495094" y="1219200"/>
            <a:ext cx="5852160" cy="7239000"/>
          </a:xfrm>
        </p:spPr>
        <p:txBody>
          <a:bodyPr/>
          <a:lstStyle/>
          <a:p>
            <a:pPr marL="228600" indent="-228600">
              <a:lnSpc>
                <a:spcPct val="100000"/>
              </a:lnSpc>
              <a:spcBef>
                <a:spcPts val="0"/>
              </a:spcBef>
              <a:buFont typeface="+mj-lt"/>
              <a:buAutoNum type="arabicPeriod" startAt="3"/>
            </a:pPr>
            <a:r>
              <a:rPr lang="en-US" b="1" dirty="0"/>
              <a:t> Review Video Link</a:t>
            </a:r>
          </a:p>
          <a:p>
            <a:pPr marL="457200">
              <a:lnSpc>
                <a:spcPct val="100000"/>
              </a:lnSpc>
              <a:spcBef>
                <a:spcPts val="0"/>
              </a:spcBef>
            </a:pPr>
            <a:r>
              <a:rPr lang="en-US" b="1" dirty="0"/>
              <a:t>How to Record Spending Overview</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https://quickbooks.intuit.com/learn-support/en-us/expense-accounts/how-to-record-spending-overview/00/344838</a:t>
            </a:r>
            <a:endParaRPr lang="en-US" dirty="0">
              <a:solidFill>
                <a:srgbClr val="0000FF"/>
              </a:solidFill>
            </a:endParaRPr>
          </a:p>
          <a:p>
            <a:pPr marL="457200">
              <a:lnSpc>
                <a:spcPct val="100000"/>
              </a:lnSpc>
              <a:spcBef>
                <a:spcPts val="0"/>
              </a:spcBef>
            </a:pPr>
            <a:endParaRPr lang="en-US" b="1" dirty="0"/>
          </a:p>
          <a:p>
            <a:pPr marL="457200">
              <a:lnSpc>
                <a:spcPct val="100000"/>
              </a:lnSpc>
              <a:spcBef>
                <a:spcPts val="0"/>
              </a:spcBef>
            </a:pPr>
            <a:r>
              <a:rPr lang="en-US" b="1" dirty="0"/>
              <a:t>How to Enter &amp; Pay Bills</a:t>
            </a:r>
          </a:p>
          <a:p>
            <a:pPr marL="4572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https://quickbooks.intuit.com/learn-support/en-us/expense-accounts/how-to-use-bills-track-expenses-record-what-you-owe/00/344833</a:t>
            </a:r>
            <a:endParaRPr lang="en-US" dirty="0">
              <a:solidFill>
                <a:srgbClr val="0000FF"/>
              </a:solidFill>
            </a:endParaRPr>
          </a:p>
          <a:p>
            <a:pPr marL="457200">
              <a:lnSpc>
                <a:spcPct val="100000"/>
              </a:lnSpc>
              <a:spcBef>
                <a:spcPts val="0"/>
              </a:spcBef>
            </a:pPr>
            <a:endParaRPr lang="en-US" dirty="0">
              <a:solidFill>
                <a:srgbClr val="0000FF"/>
              </a:solidFill>
            </a:endParaRPr>
          </a:p>
          <a:p>
            <a:pPr marL="457200">
              <a:lnSpc>
                <a:spcPct val="100000"/>
              </a:lnSpc>
              <a:spcBef>
                <a:spcPts val="0"/>
              </a:spcBef>
            </a:pPr>
            <a:endParaRPr lang="en-US" dirty="0">
              <a:solidFill>
                <a:srgbClr val="0000FF"/>
              </a:solidFill>
            </a:endParaRPr>
          </a:p>
          <a:p>
            <a:pPr>
              <a:lnSpc>
                <a:spcPct val="100000"/>
              </a:lnSpc>
              <a:spcBef>
                <a:spcPts val="0"/>
              </a:spcBef>
            </a:pPr>
            <a:r>
              <a:rPr lang="en-US" b="1" dirty="0"/>
              <a:t> </a:t>
            </a:r>
            <a:endParaRPr lang="en-US" dirty="0"/>
          </a:p>
          <a:p>
            <a:pPr marL="228600" indent="-228600">
              <a:buFont typeface="+mj-lt"/>
              <a:buAutoNum type="arabicPeriod" startAt="4"/>
            </a:pPr>
            <a:r>
              <a:rPr lang="en-US" b="1" dirty="0"/>
              <a:t>Create Bill 20250120. Use the details in the screen shot.</a:t>
            </a:r>
          </a:p>
          <a:p>
            <a:pPr marL="228600" indent="-228600">
              <a:buFont typeface="+mj-lt"/>
              <a:buAutoNum type="arabicPeriod" startAt="11"/>
            </a:pPr>
            <a:endParaRPr lang="en-US" b="1" dirty="0"/>
          </a:p>
          <a:p>
            <a:pPr marL="228600" indent="-228600">
              <a:buFont typeface="+mj-lt"/>
              <a:buAutoNum type="arabicPeriod" startAt="11"/>
            </a:pPr>
            <a:endParaRPr lang="en-US" b="1" dirty="0"/>
          </a:p>
          <a:p>
            <a:pPr marL="228600" indent="-228600">
              <a:buFont typeface="+mj-lt"/>
              <a:buAutoNum type="arabicPeriod" startAt="11"/>
            </a:pPr>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176</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a:extLst>
              <a:ext uri="{FF2B5EF4-FFF2-40B4-BE49-F238E27FC236}">
                <a16:creationId xmlns:a16="http://schemas.microsoft.com/office/drawing/2014/main" id="{2747B7C2-A19F-483A-B5AE-C382167EB57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3886200"/>
            <a:ext cx="5715000" cy="3292238"/>
          </a:xfrm>
          <a:prstGeom prst="rect">
            <a:avLst/>
          </a:prstGeom>
        </p:spPr>
      </p:pic>
    </p:spTree>
    <p:extLst>
      <p:ext uri="{BB962C8B-B14F-4D97-AF65-F5344CB8AC3E}">
        <p14:creationId xmlns:p14="http://schemas.microsoft.com/office/powerpoint/2010/main" val="91557887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p:txBody>
          <a:bodyPr/>
          <a:lstStyle/>
          <a:p>
            <a:pPr marL="228600" indent="-228600">
              <a:buFont typeface="+mj-lt"/>
              <a:buAutoNum type="arabicPeriod" startAt="5"/>
            </a:pPr>
            <a:r>
              <a:rPr lang="en-US" b="1" dirty="0"/>
              <a:t> Pay bill 20250120. Use the details in the screen shot.</a:t>
            </a:r>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177</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screenshot of a cell phone&#10;&#10;Description automatically generated">
            <a:extLst>
              <a:ext uri="{FF2B5EF4-FFF2-40B4-BE49-F238E27FC236}">
                <a16:creationId xmlns:a16="http://schemas.microsoft.com/office/drawing/2014/main" id="{98100628-D53C-4763-86F5-BDE357405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1828800"/>
            <a:ext cx="5715000" cy="4878205"/>
          </a:xfrm>
          <a:prstGeom prst="rect">
            <a:avLst/>
          </a:prstGeom>
        </p:spPr>
      </p:pic>
    </p:spTree>
    <p:extLst>
      <p:ext uri="{BB962C8B-B14F-4D97-AF65-F5344CB8AC3E}">
        <p14:creationId xmlns:p14="http://schemas.microsoft.com/office/powerpoint/2010/main" val="376939608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220465"/>
          </a:xfrm>
        </p:spPr>
        <p:txBody>
          <a:bodyPr/>
          <a:lstStyle/>
          <a:p>
            <a:pPr marL="228600" indent="-228600">
              <a:buFont typeface="+mj-lt"/>
              <a:buAutoNum type="arabicPeriod" startAt="6"/>
            </a:pPr>
            <a:r>
              <a:rPr lang="en-US" b="1" dirty="0"/>
              <a:t>Create the following Bills: </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178</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extLst>
              <p:ext uri="{D42A27DB-BD31-4B8C-83A1-F6EECF244321}">
                <p14:modId xmlns:p14="http://schemas.microsoft.com/office/powerpoint/2010/main" val="3279157445"/>
              </p:ext>
            </p:extLst>
          </p:nvPr>
        </p:nvGraphicFramePr>
        <p:xfrm>
          <a:off x="672236" y="1828800"/>
          <a:ext cx="5784073" cy="6492240"/>
        </p:xfrm>
        <a:graphic>
          <a:graphicData uri="http://schemas.openxmlformats.org/drawingml/2006/table">
            <a:tbl>
              <a:tblPr firstRow="1" bandRow="1">
                <a:tableStyleId>{5C22544A-7EE6-4342-B048-85BDC9FD1C3A}</a:tableStyleId>
              </a:tblPr>
              <a:tblGrid>
                <a:gridCol w="1104653">
                  <a:extLst>
                    <a:ext uri="{9D8B030D-6E8A-4147-A177-3AD203B41FA5}">
                      <a16:colId xmlns:a16="http://schemas.microsoft.com/office/drawing/2014/main" val="652690834"/>
                    </a:ext>
                  </a:extLst>
                </a:gridCol>
                <a:gridCol w="816928">
                  <a:extLst>
                    <a:ext uri="{9D8B030D-6E8A-4147-A177-3AD203B41FA5}">
                      <a16:colId xmlns:a16="http://schemas.microsoft.com/office/drawing/2014/main" val="391142466"/>
                    </a:ext>
                  </a:extLst>
                </a:gridCol>
                <a:gridCol w="1044173">
                  <a:extLst>
                    <a:ext uri="{9D8B030D-6E8A-4147-A177-3AD203B41FA5}">
                      <a16:colId xmlns:a16="http://schemas.microsoft.com/office/drawing/2014/main" val="3686224720"/>
                    </a:ext>
                  </a:extLst>
                </a:gridCol>
                <a:gridCol w="944859">
                  <a:extLst>
                    <a:ext uri="{9D8B030D-6E8A-4147-A177-3AD203B41FA5}">
                      <a16:colId xmlns:a16="http://schemas.microsoft.com/office/drawing/2014/main" val="2161470797"/>
                    </a:ext>
                  </a:extLst>
                </a:gridCol>
                <a:gridCol w="955372">
                  <a:extLst>
                    <a:ext uri="{9D8B030D-6E8A-4147-A177-3AD203B41FA5}">
                      <a16:colId xmlns:a16="http://schemas.microsoft.com/office/drawing/2014/main" val="2914672182"/>
                    </a:ext>
                  </a:extLst>
                </a:gridCol>
                <a:gridCol w="918088">
                  <a:extLst>
                    <a:ext uri="{9D8B030D-6E8A-4147-A177-3AD203B41FA5}">
                      <a16:colId xmlns:a16="http://schemas.microsoft.com/office/drawing/2014/main" val="681843307"/>
                    </a:ext>
                  </a:extLst>
                </a:gridCol>
              </a:tblGrid>
              <a:tr h="616039">
                <a:tc>
                  <a:txBody>
                    <a:bodyPr/>
                    <a:lstStyle/>
                    <a:p>
                      <a:r>
                        <a:rPr lang="en-US" sz="1600" dirty="0"/>
                        <a:t>Vendor</a:t>
                      </a:r>
                    </a:p>
                  </a:txBody>
                  <a:tcPr/>
                </a:tc>
                <a:tc>
                  <a:txBody>
                    <a:bodyPr/>
                    <a:lstStyle/>
                    <a:p>
                      <a:r>
                        <a:rPr lang="en-US" sz="1600" dirty="0"/>
                        <a:t>Terms</a:t>
                      </a:r>
                    </a:p>
                  </a:txBody>
                  <a:tcPr/>
                </a:tc>
                <a:tc>
                  <a:txBody>
                    <a:bodyPr/>
                    <a:lstStyle/>
                    <a:p>
                      <a:r>
                        <a:rPr lang="en-US" dirty="0"/>
                        <a:t>Bill Date</a:t>
                      </a:r>
                    </a:p>
                  </a:txBody>
                  <a:tcPr/>
                </a:tc>
                <a:tc>
                  <a:txBody>
                    <a:bodyPr/>
                    <a:lstStyle/>
                    <a:p>
                      <a:r>
                        <a:rPr lang="en-US" dirty="0"/>
                        <a:t>Bill No.</a:t>
                      </a:r>
                    </a:p>
                  </a:txBody>
                  <a:tcPr/>
                </a:tc>
                <a:tc>
                  <a:txBody>
                    <a:bodyPr/>
                    <a:lstStyle/>
                    <a:p>
                      <a:r>
                        <a:rPr lang="en-US" dirty="0"/>
                        <a:t>Account</a:t>
                      </a:r>
                    </a:p>
                  </a:txBody>
                  <a:tcPr/>
                </a:tc>
                <a:tc>
                  <a:txBody>
                    <a:bodyPr/>
                    <a:lstStyle/>
                    <a:p>
                      <a:r>
                        <a:rPr lang="en-US" dirty="0"/>
                        <a:t>Amount</a:t>
                      </a:r>
                    </a:p>
                  </a:txBody>
                  <a:tcPr/>
                </a:tc>
                <a:extLst>
                  <a:ext uri="{0D108BD9-81ED-4DB2-BD59-A6C34878D82A}">
                    <a16:rowId xmlns:a16="http://schemas.microsoft.com/office/drawing/2014/main" val="1588223856"/>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01/25/2025</a:t>
                      </a:r>
                    </a:p>
                  </a:txBody>
                  <a:tcPr/>
                </a:tc>
                <a:tc>
                  <a:txBody>
                    <a:bodyPr/>
                    <a:lstStyle/>
                    <a:p>
                      <a:r>
                        <a:rPr lang="en-US" sz="1400" dirty="0"/>
                        <a:t>Ins-012025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833885036"/>
                  </a:ext>
                </a:extLst>
              </a:tr>
              <a:tr h="704045">
                <a:tc>
                  <a:txBody>
                    <a:bodyPr/>
                    <a:lstStyle/>
                    <a:p>
                      <a:r>
                        <a:rPr lang="en-US" sz="1400" dirty="0"/>
                        <a:t>VR Systems Inc.</a:t>
                      </a:r>
                    </a:p>
                  </a:txBody>
                  <a:tcPr/>
                </a:tc>
                <a:tc>
                  <a:txBody>
                    <a:bodyPr/>
                    <a:lstStyle/>
                    <a:p>
                      <a:r>
                        <a:rPr lang="en-US" sz="1400" dirty="0"/>
                        <a:t>Net 10</a:t>
                      </a:r>
                    </a:p>
                  </a:txBody>
                  <a:tcPr/>
                </a:tc>
                <a:tc>
                  <a:txBody>
                    <a:bodyPr/>
                    <a:lstStyle/>
                    <a:p>
                      <a:r>
                        <a:rPr lang="en-US" sz="1400" dirty="0"/>
                        <a:t>02/20/2025</a:t>
                      </a:r>
                    </a:p>
                  </a:txBody>
                  <a:tcPr/>
                </a:tc>
                <a:tc>
                  <a:txBody>
                    <a:bodyPr/>
                    <a:lstStyle/>
                    <a:p>
                      <a:r>
                        <a:rPr lang="en-US" sz="1400" dirty="0"/>
                        <a:t>20250220</a:t>
                      </a:r>
                    </a:p>
                  </a:txBody>
                  <a:tcPr/>
                </a:tc>
                <a:tc>
                  <a:txBody>
                    <a:bodyPr/>
                    <a:lstStyle/>
                    <a:p>
                      <a:r>
                        <a:rPr lang="en-US" sz="1400" dirty="0"/>
                        <a:t>27000</a:t>
                      </a:r>
                    </a:p>
                    <a:p>
                      <a:r>
                        <a:rPr lang="en-US" sz="1400" dirty="0"/>
                        <a:t>62600</a:t>
                      </a:r>
                    </a:p>
                    <a:p>
                      <a:r>
                        <a:rPr lang="en-US" sz="1400" dirty="0"/>
                        <a:t>Split</a:t>
                      </a:r>
                    </a:p>
                  </a:txBody>
                  <a:tcPr/>
                </a:tc>
                <a:tc>
                  <a:txBody>
                    <a:bodyPr/>
                    <a:lstStyle/>
                    <a:p>
                      <a:r>
                        <a:rPr lang="en-US" sz="1400" dirty="0"/>
                        <a:t>$210.88</a:t>
                      </a:r>
                    </a:p>
                    <a:p>
                      <a:r>
                        <a:rPr lang="en-US" sz="1400" dirty="0"/>
                        <a:t>$84.37</a:t>
                      </a:r>
                    </a:p>
                  </a:txBody>
                  <a:tcPr/>
                </a:tc>
                <a:extLst>
                  <a:ext uri="{0D108BD9-81ED-4DB2-BD59-A6C34878D82A}">
                    <a16:rowId xmlns:a16="http://schemas.microsoft.com/office/drawing/2014/main" val="3017359620"/>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02/25/2025</a:t>
                      </a:r>
                    </a:p>
                  </a:txBody>
                  <a:tcPr/>
                </a:tc>
                <a:tc>
                  <a:txBody>
                    <a:bodyPr/>
                    <a:lstStyle/>
                    <a:p>
                      <a:r>
                        <a:rPr lang="en-US" sz="1400" dirty="0"/>
                        <a:t>Ins-022025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902593121"/>
                  </a:ext>
                </a:extLst>
              </a:tr>
              <a:tr h="704045">
                <a:tc>
                  <a:txBody>
                    <a:bodyPr/>
                    <a:lstStyle/>
                    <a:p>
                      <a:r>
                        <a:rPr lang="en-US" sz="1400" dirty="0"/>
                        <a:t>King Coder</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202502-1</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4185047881"/>
                  </a:ext>
                </a:extLst>
              </a:tr>
              <a:tr h="704045">
                <a:tc>
                  <a:txBody>
                    <a:bodyPr/>
                    <a:lstStyle/>
                    <a:p>
                      <a:r>
                        <a:rPr lang="en-US" sz="1400" dirty="0"/>
                        <a:t>Emily Artista</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202502-2</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1071597797"/>
                  </a:ext>
                </a:extLst>
              </a:tr>
              <a:tr h="704045">
                <a:tc>
                  <a:txBody>
                    <a:bodyPr/>
                    <a:lstStyle/>
                    <a:p>
                      <a:r>
                        <a:rPr lang="en-US" sz="1400" dirty="0"/>
                        <a:t>Ryan Testorino</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202502-3</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3938021442"/>
                  </a:ext>
                </a:extLst>
              </a:tr>
              <a:tr h="704045">
                <a:tc>
                  <a:txBody>
                    <a:bodyPr/>
                    <a:lstStyle/>
                    <a:p>
                      <a:r>
                        <a:rPr lang="en-US" sz="1400" dirty="0"/>
                        <a:t>VR Systems Inc.</a:t>
                      </a:r>
                    </a:p>
                  </a:txBody>
                  <a:tcPr/>
                </a:tc>
                <a:tc>
                  <a:txBody>
                    <a:bodyPr/>
                    <a:lstStyle/>
                    <a:p>
                      <a:r>
                        <a:rPr lang="en-US" sz="1400" dirty="0"/>
                        <a:t>Net 10</a:t>
                      </a:r>
                    </a:p>
                  </a:txBody>
                  <a:tcPr/>
                </a:tc>
                <a:tc>
                  <a:txBody>
                    <a:bodyPr/>
                    <a:lstStyle/>
                    <a:p>
                      <a:r>
                        <a:rPr lang="en-US" sz="1400" dirty="0"/>
                        <a:t>03/20/2025</a:t>
                      </a:r>
                    </a:p>
                  </a:txBody>
                  <a:tcPr/>
                </a:tc>
                <a:tc>
                  <a:txBody>
                    <a:bodyPr/>
                    <a:lstStyle/>
                    <a:p>
                      <a:r>
                        <a:rPr lang="en-US" sz="1400" dirty="0"/>
                        <a:t>20250320</a:t>
                      </a:r>
                    </a:p>
                  </a:txBody>
                  <a:tcPr/>
                </a:tc>
                <a:tc>
                  <a:txBody>
                    <a:bodyPr/>
                    <a:lstStyle/>
                    <a:p>
                      <a:r>
                        <a:rPr lang="en-US" sz="1400" dirty="0"/>
                        <a:t>27000</a:t>
                      </a:r>
                    </a:p>
                    <a:p>
                      <a:r>
                        <a:rPr lang="en-US" sz="1400" dirty="0"/>
                        <a:t>62600</a:t>
                      </a:r>
                    </a:p>
                    <a:p>
                      <a:r>
                        <a:rPr lang="en-US" sz="1400" dirty="0"/>
                        <a:t>Split</a:t>
                      </a:r>
                    </a:p>
                  </a:txBody>
                  <a:tcPr/>
                </a:tc>
                <a:tc>
                  <a:txBody>
                    <a:bodyPr/>
                    <a:lstStyle/>
                    <a:p>
                      <a:r>
                        <a:rPr lang="en-US" sz="1400" dirty="0"/>
                        <a:t>$212.06</a:t>
                      </a:r>
                    </a:p>
                    <a:p>
                      <a:r>
                        <a:rPr lang="en-US" sz="1400" dirty="0"/>
                        <a:t>$83.19</a:t>
                      </a:r>
                    </a:p>
                  </a:txBody>
                  <a:tcPr/>
                </a:tc>
                <a:extLst>
                  <a:ext uri="{0D108BD9-81ED-4DB2-BD59-A6C34878D82A}">
                    <a16:rowId xmlns:a16="http://schemas.microsoft.com/office/drawing/2014/main" val="4144117924"/>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03/25/2025</a:t>
                      </a:r>
                    </a:p>
                  </a:txBody>
                  <a:tcPr/>
                </a:tc>
                <a:tc>
                  <a:txBody>
                    <a:bodyPr/>
                    <a:lstStyle/>
                    <a:p>
                      <a:r>
                        <a:rPr lang="en-US" sz="1400" dirty="0"/>
                        <a:t>Ins-032025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084740658"/>
                  </a:ext>
                </a:extLst>
              </a:tr>
            </a:tbl>
          </a:graphicData>
        </a:graphic>
      </p:graphicFrame>
    </p:spTree>
    <p:extLst>
      <p:ext uri="{BB962C8B-B14F-4D97-AF65-F5344CB8AC3E}">
        <p14:creationId xmlns:p14="http://schemas.microsoft.com/office/powerpoint/2010/main" val="96829615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220465"/>
          </a:xfrm>
        </p:spPr>
        <p:txBody>
          <a:bodyPr/>
          <a:lstStyle/>
          <a:p>
            <a:pPr marL="228600" indent="-228600">
              <a:buFont typeface="+mj-lt"/>
              <a:buAutoNum type="arabicPeriod" startAt="7"/>
            </a:pPr>
            <a:r>
              <a:rPr lang="en-US" b="1" dirty="0"/>
              <a:t>Pay the following bills.</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179</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731520" y="2112350"/>
          <a:ext cx="5394958" cy="5193620"/>
        </p:xfrm>
        <a:graphic>
          <a:graphicData uri="http://schemas.openxmlformats.org/drawingml/2006/table">
            <a:tbl>
              <a:tblPr firstRow="1" bandRow="1">
                <a:tableStyleId>{5C22544A-7EE6-4342-B048-85BDC9FD1C3A}</a:tableStyleId>
              </a:tblPr>
              <a:tblGrid>
                <a:gridCol w="1098949">
                  <a:extLst>
                    <a:ext uri="{9D8B030D-6E8A-4147-A177-3AD203B41FA5}">
                      <a16:colId xmlns:a16="http://schemas.microsoft.com/office/drawing/2014/main" val="652690834"/>
                    </a:ext>
                  </a:extLst>
                </a:gridCol>
                <a:gridCol w="764664">
                  <a:extLst>
                    <a:ext uri="{9D8B030D-6E8A-4147-A177-3AD203B41FA5}">
                      <a16:colId xmlns:a16="http://schemas.microsoft.com/office/drawing/2014/main" val="4078401182"/>
                    </a:ext>
                  </a:extLst>
                </a:gridCol>
                <a:gridCol w="1138667">
                  <a:extLst>
                    <a:ext uri="{9D8B030D-6E8A-4147-A177-3AD203B41FA5}">
                      <a16:colId xmlns:a16="http://schemas.microsoft.com/office/drawing/2014/main" val="3686224720"/>
                    </a:ext>
                  </a:extLst>
                </a:gridCol>
                <a:gridCol w="598995">
                  <a:extLst>
                    <a:ext uri="{9D8B030D-6E8A-4147-A177-3AD203B41FA5}">
                      <a16:colId xmlns:a16="http://schemas.microsoft.com/office/drawing/2014/main" val="2161470797"/>
                    </a:ext>
                  </a:extLst>
                </a:gridCol>
                <a:gridCol w="880334">
                  <a:extLst>
                    <a:ext uri="{9D8B030D-6E8A-4147-A177-3AD203B41FA5}">
                      <a16:colId xmlns:a16="http://schemas.microsoft.com/office/drawing/2014/main" val="3858714467"/>
                    </a:ext>
                  </a:extLst>
                </a:gridCol>
                <a:gridCol w="913349">
                  <a:extLst>
                    <a:ext uri="{9D8B030D-6E8A-4147-A177-3AD203B41FA5}">
                      <a16:colId xmlns:a16="http://schemas.microsoft.com/office/drawing/2014/main" val="681843307"/>
                    </a:ext>
                  </a:extLst>
                </a:gridCol>
              </a:tblGrid>
              <a:tr h="616039">
                <a:tc>
                  <a:txBody>
                    <a:bodyPr/>
                    <a:lstStyle/>
                    <a:p>
                      <a:r>
                        <a:rPr lang="en-US" sz="1600" dirty="0"/>
                        <a:t>Vendor</a:t>
                      </a:r>
                    </a:p>
                  </a:txBody>
                  <a:tcPr/>
                </a:tc>
                <a:tc>
                  <a:txBody>
                    <a:bodyPr/>
                    <a:lstStyle/>
                    <a:p>
                      <a:r>
                        <a:rPr lang="en-US" dirty="0"/>
                        <a:t>Acct.</a:t>
                      </a:r>
                    </a:p>
                  </a:txBody>
                  <a:tcPr/>
                </a:tc>
                <a:tc>
                  <a:txBody>
                    <a:bodyPr/>
                    <a:lstStyle/>
                    <a:p>
                      <a:r>
                        <a:rPr lang="en-US" dirty="0"/>
                        <a:t>Pay Date</a:t>
                      </a:r>
                    </a:p>
                  </a:txBody>
                  <a:tcPr/>
                </a:tc>
                <a:tc>
                  <a:txBody>
                    <a:bodyPr/>
                    <a:lstStyle/>
                    <a:p>
                      <a:r>
                        <a:rPr lang="en-US" dirty="0"/>
                        <a:t>Check No.</a:t>
                      </a:r>
                    </a:p>
                  </a:txBody>
                  <a:tcPr/>
                </a:tc>
                <a:tc>
                  <a:txBody>
                    <a:bodyPr/>
                    <a:lstStyle/>
                    <a:p>
                      <a:r>
                        <a:rPr lang="en-US" dirty="0"/>
                        <a:t>Bill No.</a:t>
                      </a:r>
                    </a:p>
                  </a:txBody>
                  <a:tcPr/>
                </a:tc>
                <a:tc>
                  <a:txBody>
                    <a:bodyPr/>
                    <a:lstStyle/>
                    <a:p>
                      <a:r>
                        <a:rPr lang="en-US" dirty="0"/>
                        <a:t>Amount</a:t>
                      </a:r>
                    </a:p>
                  </a:txBody>
                  <a:tcPr/>
                </a:tc>
                <a:extLst>
                  <a:ext uri="{0D108BD9-81ED-4DB2-BD59-A6C34878D82A}">
                    <a16:rowId xmlns:a16="http://schemas.microsoft.com/office/drawing/2014/main" val="1588223856"/>
                  </a:ext>
                </a:extLst>
              </a:tr>
              <a:tr h="704045">
                <a:tc>
                  <a:txBody>
                    <a:bodyPr/>
                    <a:lstStyle/>
                    <a:p>
                      <a:r>
                        <a:rPr lang="en-US" sz="1400" dirty="0"/>
                        <a:t>Real-Time Insurance Group</a:t>
                      </a:r>
                    </a:p>
                  </a:txBody>
                  <a:tcPr/>
                </a:tc>
                <a:tc>
                  <a:txBody>
                    <a:bodyPr/>
                    <a:lstStyle/>
                    <a:p>
                      <a:r>
                        <a:rPr lang="en-US" sz="1400" dirty="0"/>
                        <a:t>10000</a:t>
                      </a:r>
                    </a:p>
                  </a:txBody>
                  <a:tcPr/>
                </a:tc>
                <a:tc>
                  <a:txBody>
                    <a:bodyPr/>
                    <a:lstStyle/>
                    <a:p>
                      <a:r>
                        <a:rPr lang="en-US" sz="1400" dirty="0"/>
                        <a:t>01/25/2025</a:t>
                      </a:r>
                    </a:p>
                  </a:txBody>
                  <a:tcPr/>
                </a:tc>
                <a:tc>
                  <a:txBody>
                    <a:bodyPr/>
                    <a:lstStyle/>
                    <a:p>
                      <a:r>
                        <a:rPr lang="en-US" sz="1400" dirty="0"/>
                        <a:t>2003</a:t>
                      </a:r>
                    </a:p>
                  </a:txBody>
                  <a:tcPr/>
                </a:tc>
                <a:tc>
                  <a:txBody>
                    <a:bodyPr/>
                    <a:lstStyle/>
                    <a:p>
                      <a:r>
                        <a:rPr lang="en-US" sz="1400" dirty="0"/>
                        <a:t>Ins-012025</a:t>
                      </a:r>
                    </a:p>
                  </a:txBody>
                  <a:tcPr/>
                </a:tc>
                <a:tc>
                  <a:txBody>
                    <a:bodyPr/>
                    <a:lstStyle/>
                    <a:p>
                      <a:r>
                        <a:rPr lang="en-US" sz="1400" dirty="0"/>
                        <a:t>$250.00</a:t>
                      </a:r>
                    </a:p>
                  </a:txBody>
                  <a:tcPr/>
                </a:tc>
                <a:extLst>
                  <a:ext uri="{0D108BD9-81ED-4DB2-BD59-A6C34878D82A}">
                    <a16:rowId xmlns:a16="http://schemas.microsoft.com/office/drawing/2014/main" val="3833885036"/>
                  </a:ext>
                </a:extLst>
              </a:tr>
              <a:tr h="704045">
                <a:tc>
                  <a:txBody>
                    <a:bodyPr/>
                    <a:lstStyle/>
                    <a:p>
                      <a:r>
                        <a:rPr lang="en-US" sz="1400" dirty="0"/>
                        <a:t>VR Systems Inc.</a:t>
                      </a:r>
                    </a:p>
                  </a:txBody>
                  <a:tcPr/>
                </a:tc>
                <a:tc>
                  <a:txBody>
                    <a:bodyPr/>
                    <a:lstStyle/>
                    <a:p>
                      <a:r>
                        <a:rPr lang="en-US" sz="1400" dirty="0"/>
                        <a:t>10000</a:t>
                      </a:r>
                    </a:p>
                  </a:txBody>
                  <a:tcPr/>
                </a:tc>
                <a:tc>
                  <a:txBody>
                    <a:bodyPr/>
                    <a:lstStyle/>
                    <a:p>
                      <a:r>
                        <a:rPr lang="en-US" sz="1400" dirty="0"/>
                        <a:t>02/10/2025</a:t>
                      </a:r>
                    </a:p>
                  </a:txBody>
                  <a:tcPr/>
                </a:tc>
                <a:tc>
                  <a:txBody>
                    <a:bodyPr/>
                    <a:lstStyle/>
                    <a:p>
                      <a:r>
                        <a:rPr lang="en-US" sz="1400" dirty="0"/>
                        <a:t>2005</a:t>
                      </a:r>
                    </a:p>
                  </a:txBody>
                  <a:tcPr/>
                </a:tc>
                <a:tc>
                  <a:txBody>
                    <a:bodyPr/>
                    <a:lstStyle/>
                    <a:p>
                      <a:r>
                        <a:rPr lang="en-US" sz="1400" dirty="0"/>
                        <a:t>20250220</a:t>
                      </a:r>
                    </a:p>
                  </a:txBody>
                  <a:tcPr/>
                </a:tc>
                <a:tc>
                  <a:txBody>
                    <a:bodyPr/>
                    <a:lstStyle/>
                    <a:p>
                      <a:r>
                        <a:rPr lang="en-US" sz="1400" dirty="0"/>
                        <a:t>$210.88</a:t>
                      </a:r>
                    </a:p>
                    <a:p>
                      <a:r>
                        <a:rPr lang="en-US" sz="1400" dirty="0"/>
                        <a:t>$84.37</a:t>
                      </a:r>
                    </a:p>
                  </a:txBody>
                  <a:tcPr/>
                </a:tc>
                <a:extLst>
                  <a:ext uri="{0D108BD9-81ED-4DB2-BD59-A6C34878D82A}">
                    <a16:rowId xmlns:a16="http://schemas.microsoft.com/office/drawing/2014/main" val="3017359620"/>
                  </a:ext>
                </a:extLst>
              </a:tr>
              <a:tr h="704045">
                <a:tc>
                  <a:txBody>
                    <a:bodyPr/>
                    <a:lstStyle/>
                    <a:p>
                      <a:r>
                        <a:rPr lang="en-US" sz="1400" dirty="0"/>
                        <a:t>Real-Time Insurance Group</a:t>
                      </a:r>
                    </a:p>
                  </a:txBody>
                  <a:tcPr/>
                </a:tc>
                <a:tc>
                  <a:txBody>
                    <a:bodyPr/>
                    <a:lstStyle/>
                    <a:p>
                      <a:r>
                        <a:rPr lang="en-US" sz="1400" dirty="0"/>
                        <a:t>10000</a:t>
                      </a:r>
                    </a:p>
                  </a:txBody>
                  <a:tcPr/>
                </a:tc>
                <a:tc>
                  <a:txBody>
                    <a:bodyPr/>
                    <a:lstStyle/>
                    <a:p>
                      <a:r>
                        <a:rPr lang="en-US" sz="1400" dirty="0"/>
                        <a:t>02/10/2025</a:t>
                      </a:r>
                    </a:p>
                  </a:txBody>
                  <a:tcPr/>
                </a:tc>
                <a:tc>
                  <a:txBody>
                    <a:bodyPr/>
                    <a:lstStyle/>
                    <a:p>
                      <a:r>
                        <a:rPr lang="en-US" sz="1400" dirty="0"/>
                        <a:t>2004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Ins-022025</a:t>
                      </a:r>
                    </a:p>
                    <a:p>
                      <a:endParaRPr lang="en-US" sz="1400" dirty="0"/>
                    </a:p>
                  </a:txBody>
                  <a:tcPr/>
                </a:tc>
                <a:tc>
                  <a:txBody>
                    <a:bodyPr/>
                    <a:lstStyle/>
                    <a:p>
                      <a:r>
                        <a:rPr lang="en-US" sz="1400" dirty="0"/>
                        <a:t>$250.00</a:t>
                      </a:r>
                    </a:p>
                  </a:txBody>
                  <a:tcPr/>
                </a:tc>
                <a:extLst>
                  <a:ext uri="{0D108BD9-81ED-4DB2-BD59-A6C34878D82A}">
                    <a16:rowId xmlns:a16="http://schemas.microsoft.com/office/drawing/2014/main" val="3902593121"/>
                  </a:ext>
                </a:extLst>
              </a:tr>
              <a:tr h="704045">
                <a:tc>
                  <a:txBody>
                    <a:bodyPr/>
                    <a:lstStyle/>
                    <a:p>
                      <a:r>
                        <a:rPr lang="en-US" sz="1400" dirty="0"/>
                        <a:t>King Coder</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2006</a:t>
                      </a:r>
                    </a:p>
                  </a:txBody>
                  <a:tcPr/>
                </a:tc>
                <a:tc>
                  <a:txBody>
                    <a:bodyPr/>
                    <a:lstStyle/>
                    <a:p>
                      <a:r>
                        <a:rPr lang="en-US" sz="1400" dirty="0"/>
                        <a:t>202502-1</a:t>
                      </a:r>
                    </a:p>
                  </a:txBody>
                  <a:tcPr/>
                </a:tc>
                <a:tc>
                  <a:txBody>
                    <a:bodyPr/>
                    <a:lstStyle/>
                    <a:p>
                      <a:r>
                        <a:rPr lang="en-US" sz="1400" dirty="0"/>
                        <a:t>$198.00</a:t>
                      </a:r>
                    </a:p>
                  </a:txBody>
                  <a:tcPr/>
                </a:tc>
                <a:extLst>
                  <a:ext uri="{0D108BD9-81ED-4DB2-BD59-A6C34878D82A}">
                    <a16:rowId xmlns:a16="http://schemas.microsoft.com/office/drawing/2014/main" val="4185047881"/>
                  </a:ext>
                </a:extLst>
              </a:tr>
              <a:tr h="704045">
                <a:tc>
                  <a:txBody>
                    <a:bodyPr/>
                    <a:lstStyle/>
                    <a:p>
                      <a:r>
                        <a:rPr lang="en-US" sz="1400" dirty="0"/>
                        <a:t>Emily Artista</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2007</a:t>
                      </a:r>
                    </a:p>
                  </a:txBody>
                  <a:tcPr/>
                </a:tc>
                <a:tc>
                  <a:txBody>
                    <a:bodyPr/>
                    <a:lstStyle/>
                    <a:p>
                      <a:r>
                        <a:rPr lang="en-US" sz="1400" dirty="0"/>
                        <a:t>202502-2</a:t>
                      </a:r>
                    </a:p>
                  </a:txBody>
                  <a:tcPr/>
                </a:tc>
                <a:tc>
                  <a:txBody>
                    <a:bodyPr/>
                    <a:lstStyle/>
                    <a:p>
                      <a:r>
                        <a:rPr lang="en-US" sz="1400" dirty="0"/>
                        <a:t>$198.00</a:t>
                      </a:r>
                    </a:p>
                  </a:txBody>
                  <a:tcPr/>
                </a:tc>
                <a:extLst>
                  <a:ext uri="{0D108BD9-81ED-4DB2-BD59-A6C34878D82A}">
                    <a16:rowId xmlns:a16="http://schemas.microsoft.com/office/drawing/2014/main" val="1071597797"/>
                  </a:ext>
                </a:extLst>
              </a:tr>
              <a:tr h="704045">
                <a:tc>
                  <a:txBody>
                    <a:bodyPr/>
                    <a:lstStyle/>
                    <a:p>
                      <a:r>
                        <a:rPr lang="en-US" sz="1400" dirty="0"/>
                        <a:t>Ryan Testorino</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2008</a:t>
                      </a:r>
                    </a:p>
                  </a:txBody>
                  <a:tcPr/>
                </a:tc>
                <a:tc>
                  <a:txBody>
                    <a:bodyPr/>
                    <a:lstStyle/>
                    <a:p>
                      <a:r>
                        <a:rPr lang="en-US" sz="1400" dirty="0"/>
                        <a:t>202502-3</a:t>
                      </a:r>
                    </a:p>
                  </a:txBody>
                  <a:tcPr/>
                </a:tc>
                <a:tc>
                  <a:txBody>
                    <a:bodyPr/>
                    <a:lstStyle/>
                    <a:p>
                      <a:r>
                        <a:rPr lang="en-US" sz="1400" dirty="0"/>
                        <a:t>$198.00</a:t>
                      </a:r>
                    </a:p>
                  </a:txBody>
                  <a:tcPr/>
                </a:tc>
                <a:extLst>
                  <a:ext uri="{0D108BD9-81ED-4DB2-BD59-A6C34878D82A}">
                    <a16:rowId xmlns:a16="http://schemas.microsoft.com/office/drawing/2014/main" val="3938021442"/>
                  </a:ext>
                </a:extLst>
              </a:tr>
            </a:tbl>
          </a:graphicData>
        </a:graphic>
      </p:graphicFrame>
    </p:spTree>
    <p:extLst>
      <p:ext uri="{BB962C8B-B14F-4D97-AF65-F5344CB8AC3E}">
        <p14:creationId xmlns:p14="http://schemas.microsoft.com/office/powerpoint/2010/main" val="1280170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422200D-4E11-49B9-B4AE-F65DF91F43E1}"/>
              </a:ext>
            </a:extLst>
          </p:cNvPr>
          <p:cNvSpPr>
            <a:spLocks noGrp="1"/>
          </p:cNvSpPr>
          <p:nvPr>
            <p:ph type="subTitle" idx="1"/>
          </p:nvPr>
        </p:nvSpPr>
        <p:spPr/>
        <p:txBody>
          <a:bodyPr>
            <a:normAutofit/>
          </a:bodyPr>
          <a:lstStyle/>
          <a:p>
            <a:r>
              <a:rPr lang="en-US" sz="1400" b="1" dirty="0"/>
              <a:t>QuickBooks Online Mobile App</a:t>
            </a:r>
          </a:p>
          <a:p>
            <a:r>
              <a:rPr lang="en-US" dirty="0"/>
              <a:t>The QuickBooks Online Mobile App allows instant access to your QBO data from your mobile device. More and more business owners are on the go and need easy and fast visibility to their accounting data. You can create multiple types of transactions and attach supporting documents or photos from your mobile app. Download the QuickBooks® Mobile App to your Android phone, iPhone, or tablet. Once you complete the installation, log in to your company file. </a:t>
            </a:r>
          </a:p>
          <a:p>
            <a:endParaRPr lang="en-US" dirty="0"/>
          </a:p>
          <a:p>
            <a:endParaRPr lang="en-US" dirty="0"/>
          </a:p>
          <a:p>
            <a:endParaRPr lang="en-US" dirty="0"/>
          </a:p>
          <a:p>
            <a:endParaRPr lang="en-US" dirty="0"/>
          </a:p>
          <a:p>
            <a:endParaRPr lang="en-US" dirty="0"/>
          </a:p>
          <a:p>
            <a:endParaRPr lang="en-US" dirty="0"/>
          </a:p>
          <a:p>
            <a:pPr>
              <a:lnSpc>
                <a:spcPct val="100000"/>
              </a:lnSpc>
              <a:spcBef>
                <a:spcPts val="0"/>
              </a:spcBef>
            </a:pPr>
            <a:endParaRPr lang="en-US" b="1" dirty="0"/>
          </a:p>
          <a:p>
            <a:pPr>
              <a:lnSpc>
                <a:spcPct val="100000"/>
              </a:lnSpc>
              <a:spcBef>
                <a:spcPts val="0"/>
              </a:spcBef>
            </a:pPr>
            <a:endParaRPr lang="en-US" b="1" dirty="0"/>
          </a:p>
          <a:p>
            <a:pPr>
              <a:lnSpc>
                <a:spcPct val="100000"/>
              </a:lnSpc>
              <a:spcBef>
                <a:spcPts val="0"/>
              </a:spcBef>
            </a:pPr>
            <a:r>
              <a:rPr lang="en-US" b="1" dirty="0"/>
              <a:t>Compare Mobile App Features</a:t>
            </a:r>
            <a:endParaRPr lang="en-US" dirty="0">
              <a:solidFill>
                <a:srgbClr val="800080"/>
              </a:solidFill>
              <a:hlinkClick r:id="rId3">
                <a:extLst>
                  <a:ext uri="{A12FA001-AC4F-418D-AE19-62706E023703}">
                    <ahyp:hlinkClr xmlns:ahyp="http://schemas.microsoft.com/office/drawing/2018/hyperlinkcolor" val="tx"/>
                  </a:ext>
                </a:extLst>
              </a:hlinkClick>
            </a:endParaRPr>
          </a:p>
          <a:p>
            <a:pPr>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https://quickbooks.intuit.com/learn-support/en-us/mobile-and-apps/compare-mobile-app-features/00/185540</a:t>
            </a:r>
            <a:endParaRPr lang="en-US" dirty="0">
              <a:solidFill>
                <a:srgbClr val="0000FF"/>
              </a:solidFill>
            </a:endParaRPr>
          </a:p>
          <a:p>
            <a:pPr>
              <a:lnSpc>
                <a:spcPct val="100000"/>
              </a:lnSpc>
              <a:spcBef>
                <a:spcPts val="0"/>
              </a:spcBef>
            </a:pPr>
            <a:endParaRPr lang="en-US" b="1" dirty="0"/>
          </a:p>
          <a:p>
            <a:pPr>
              <a:lnSpc>
                <a:spcPct val="100000"/>
              </a:lnSpc>
              <a:spcBef>
                <a:spcPts val="0"/>
              </a:spcBef>
            </a:pPr>
            <a:r>
              <a:rPr lang="en-US" b="1" dirty="0"/>
              <a:t>How to Use the QuickBooks Mobile App Tutorial</a:t>
            </a:r>
          </a:p>
          <a:p>
            <a:pPr>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Https://www.youtube.com/watch?v=yAUIq-k4OdA</a:t>
            </a:r>
            <a:endParaRPr lang="en-US" dirty="0">
              <a:solidFill>
                <a:srgbClr val="0000FF"/>
              </a:solidFill>
            </a:endParaRPr>
          </a:p>
          <a:p>
            <a:pPr>
              <a:lnSpc>
                <a:spcPct val="100000"/>
              </a:lnSpc>
              <a:spcBef>
                <a:spcPts val="0"/>
              </a:spcBef>
            </a:pPr>
            <a:endParaRPr lang="en-US" dirty="0"/>
          </a:p>
          <a:p>
            <a:pPr>
              <a:lnSpc>
                <a:spcPct val="100000"/>
              </a:lnSpc>
              <a:spcBef>
                <a:spcPts val="0"/>
              </a:spcBef>
            </a:pPr>
            <a:r>
              <a:rPr lang="en-US" b="1" dirty="0"/>
              <a:t>How to Attach Receipts Using Your Mobile Phone</a:t>
            </a:r>
          </a:p>
          <a:p>
            <a:pPr>
              <a:lnSpc>
                <a:spcPct val="100000"/>
              </a:lnSpc>
              <a:spcBef>
                <a:spcPts val="0"/>
              </a:spcBef>
            </a:pPr>
            <a:r>
              <a:rPr lang="en-US" dirty="0">
                <a:solidFill>
                  <a:srgbClr val="0000FF"/>
                </a:solidFill>
                <a:hlinkClick r:id="rId5">
                  <a:extLst>
                    <a:ext uri="{A12FA001-AC4F-418D-AE19-62706E023703}">
                      <ahyp:hlinkClr xmlns:ahyp="http://schemas.microsoft.com/office/drawing/2018/hyperlinkcolor" val="tx"/>
                    </a:ext>
                  </a:extLst>
                </a:hlinkClick>
              </a:rPr>
              <a:t>https://www.youtube.com/watch?v=AuihXbjqmFg</a:t>
            </a:r>
            <a:endParaRPr lang="en-US" dirty="0">
              <a:solidFill>
                <a:srgbClr val="0000FF"/>
              </a:solidFill>
            </a:endParaRPr>
          </a:p>
          <a:p>
            <a:pPr>
              <a:lnSpc>
                <a:spcPct val="100000"/>
              </a:lnSpc>
              <a:spcBef>
                <a:spcPts val="0"/>
              </a:spcBef>
            </a:pPr>
            <a:endParaRPr lang="en-US" dirty="0"/>
          </a:p>
          <a:p>
            <a:pPr>
              <a:lnSpc>
                <a:spcPct val="100000"/>
              </a:lnSpc>
              <a:spcBef>
                <a:spcPts val="0"/>
              </a:spcBef>
            </a:pPr>
            <a:endParaRPr lang="en-US" dirty="0"/>
          </a:p>
          <a:p>
            <a:pPr>
              <a:lnSpc>
                <a:spcPct val="100000"/>
              </a:lnSpc>
              <a:spcBef>
                <a:spcPts val="0"/>
              </a:spcBef>
            </a:pPr>
            <a:r>
              <a:rPr lang="en-US" dirty="0"/>
              <a:t>Log in to your company data file from a computer. Click the </a:t>
            </a:r>
            <a:r>
              <a:rPr lang="en-US" b="1" dirty="0"/>
              <a:t>Search</a:t>
            </a:r>
            <a:r>
              <a:rPr lang="en-US" dirty="0"/>
              <a:t> icon and select the transaction you just created from your mobile app to add or change information as needed. Verify the receipt photo/document is now available in the attachments list.</a:t>
            </a:r>
          </a:p>
          <a:p>
            <a:pPr>
              <a:lnSpc>
                <a:spcPct val="100000"/>
              </a:lnSpc>
              <a:spcBef>
                <a:spcPts val="0"/>
              </a:spcBef>
            </a:pPr>
            <a:endParaRPr lang="en-US" dirty="0"/>
          </a:p>
          <a:p>
            <a:pPr>
              <a:lnSpc>
                <a:spcPct val="100000"/>
              </a:lnSpc>
              <a:spcBef>
                <a:spcPts val="0"/>
              </a:spcBef>
            </a:pPr>
            <a:endParaRPr lang="en-US" b="1" dirty="0"/>
          </a:p>
          <a:p>
            <a:pPr>
              <a:lnSpc>
                <a:spcPct val="100000"/>
              </a:lnSpc>
              <a:spcBef>
                <a:spcPts val="0"/>
              </a:spcBef>
            </a:pPr>
            <a:endParaRPr lang="en-US" b="1" dirty="0"/>
          </a:p>
          <a:p>
            <a:pPr>
              <a:lnSpc>
                <a:spcPct val="100000"/>
              </a:lnSpc>
              <a:spcBef>
                <a:spcPts val="0"/>
              </a:spcBef>
            </a:pPr>
            <a:endParaRPr lang="en-US" b="1" dirty="0"/>
          </a:p>
        </p:txBody>
      </p:sp>
      <p:sp>
        <p:nvSpPr>
          <p:cNvPr id="3" name="Slide Number Placeholder 2">
            <a:extLst>
              <a:ext uri="{FF2B5EF4-FFF2-40B4-BE49-F238E27FC236}">
                <a16:creationId xmlns:a16="http://schemas.microsoft.com/office/drawing/2014/main" id="{EEFEC052-4925-4765-B8CD-C318EACD77AE}"/>
              </a:ext>
            </a:extLst>
          </p:cNvPr>
          <p:cNvSpPr>
            <a:spLocks noGrp="1"/>
          </p:cNvSpPr>
          <p:nvPr>
            <p:ph type="sldNum" sz="quarter" idx="12"/>
          </p:nvPr>
        </p:nvSpPr>
        <p:spPr/>
        <p:txBody>
          <a:bodyPr/>
          <a:lstStyle/>
          <a:p>
            <a:fld id="{492D2D2F-A490-4C0D-96A3-87DCC3196164}" type="slidenum">
              <a:rPr lang="en-US" smtClean="0"/>
              <a:pPr/>
              <a:t>18</a:t>
            </a:fld>
            <a:endParaRPr lang="en-US" dirty="0"/>
          </a:p>
        </p:txBody>
      </p:sp>
      <p:sp>
        <p:nvSpPr>
          <p:cNvPr id="4" name="Title 3">
            <a:extLst>
              <a:ext uri="{FF2B5EF4-FFF2-40B4-BE49-F238E27FC236}">
                <a16:creationId xmlns:a16="http://schemas.microsoft.com/office/drawing/2014/main" id="{1B10CF0E-5414-4D30-8E0C-D196ACB83DBB}"/>
              </a:ext>
            </a:extLst>
          </p:cNvPr>
          <p:cNvSpPr>
            <a:spLocks noGrp="1"/>
          </p:cNvSpPr>
          <p:nvPr>
            <p:ph type="ctrTitle"/>
          </p:nvPr>
        </p:nvSpPr>
        <p:spPr/>
        <p:txBody>
          <a:bodyPr/>
          <a:lstStyle/>
          <a:p>
            <a:r>
              <a:rPr lang="en-US" dirty="0"/>
              <a:t>Features</a:t>
            </a:r>
          </a:p>
        </p:txBody>
      </p:sp>
      <p:pic>
        <p:nvPicPr>
          <p:cNvPr id="5" name="Picture 4">
            <a:extLst>
              <a:ext uri="{FF2B5EF4-FFF2-40B4-BE49-F238E27FC236}">
                <a16:creationId xmlns:a16="http://schemas.microsoft.com/office/drawing/2014/main" id="{26C740F2-4BE4-4CB1-A9C7-3E32497E4BA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40632" y="3352800"/>
            <a:ext cx="1776734" cy="1828800"/>
          </a:xfrm>
          <a:prstGeom prst="rect">
            <a:avLst/>
          </a:prstGeom>
        </p:spPr>
      </p:pic>
    </p:spTree>
    <p:extLst>
      <p:ext uri="{BB962C8B-B14F-4D97-AF65-F5344CB8AC3E}">
        <p14:creationId xmlns:p14="http://schemas.microsoft.com/office/powerpoint/2010/main" val="142061030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One of the partners has requested reports to determine outstanding balances due vendors. Reviewing vendor reports will lead into the budgeting process as you determine when bills are due. The </a:t>
            </a:r>
            <a:r>
              <a:rPr lang="en-US" b="1" dirty="0"/>
              <a:t>A/P Aging Detail </a:t>
            </a:r>
            <a:r>
              <a:rPr lang="en-US" dirty="0"/>
              <a:t>report shows us all bills that are current, 1-30, 31-60 and 61-90 days old. You can adjust the aging days and number of periods.</a:t>
            </a:r>
          </a:p>
          <a:p>
            <a:pPr marL="228600" indent="-228600">
              <a:buFont typeface="+mj-lt"/>
              <a:buAutoNum type="arabicPeriod" startAt="22"/>
            </a:pPr>
            <a:endParaRPr lang="en-US" b="1" dirty="0"/>
          </a:p>
          <a:p>
            <a:pPr marL="228600" lvl="0" indent="-228600">
              <a:lnSpc>
                <a:spcPct val="100000"/>
              </a:lnSpc>
              <a:spcBef>
                <a:spcPts val="0"/>
              </a:spcBef>
              <a:buFont typeface="+mj-lt"/>
              <a:buAutoNum type="arabicPeriod" startAt="9"/>
            </a:pPr>
            <a:r>
              <a:rPr lang="en-US" b="1" dirty="0"/>
              <a:t>Review Video Link</a:t>
            </a:r>
            <a:endParaRPr lang="en-US" dirty="0"/>
          </a:p>
          <a:p>
            <a:pPr marL="457200">
              <a:lnSpc>
                <a:spcPct val="100000"/>
              </a:lnSpc>
              <a:spcBef>
                <a:spcPts val="0"/>
              </a:spcBef>
            </a:pPr>
            <a:r>
              <a:rPr lang="en-US" b="1" dirty="0"/>
              <a:t>How to Track What You Owe Your Vendors</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https://quickbooks.intuit.com/learn-support/en-us/accounts-payable/track-what-you-owe-your-vendors-accounts-payable-balances-more/00/344836</a:t>
            </a:r>
            <a:endParaRPr lang="en-US" dirty="0">
              <a:solidFill>
                <a:srgbClr val="0000FF"/>
              </a:solidFill>
            </a:endParaRPr>
          </a:p>
          <a:p>
            <a:pPr marL="457200">
              <a:lnSpc>
                <a:spcPct val="100000"/>
              </a:lnSpc>
              <a:spcBef>
                <a:spcPts val="0"/>
              </a:spcBef>
            </a:pPr>
            <a:endParaRPr lang="en-US" dirty="0">
              <a:solidFill>
                <a:srgbClr val="0000FF"/>
              </a:solidFill>
            </a:endParaRPr>
          </a:p>
          <a:p>
            <a:pPr marL="228600" indent="-228600">
              <a:buFont typeface="+mj-lt"/>
              <a:buAutoNum type="arabicPeriod" startAt="8"/>
            </a:pPr>
            <a:r>
              <a:rPr lang="en-US" b="1" dirty="0"/>
              <a:t>Create and Save an A/P Aging Detail Report. Compare you’re report with the screen shot provided.</a:t>
            </a:r>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180</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6" name="Picture 5">
            <a:extLst>
              <a:ext uri="{FF2B5EF4-FFF2-40B4-BE49-F238E27FC236}">
                <a16:creationId xmlns:a16="http://schemas.microsoft.com/office/drawing/2014/main" id="{E3D10166-8051-4E47-A589-D53622CBDE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7676" y="4535675"/>
            <a:ext cx="5715000" cy="967981"/>
          </a:xfrm>
          <a:prstGeom prst="rect">
            <a:avLst/>
          </a:prstGeom>
        </p:spPr>
      </p:pic>
      <p:pic>
        <p:nvPicPr>
          <p:cNvPr id="8" name="Picture 7">
            <a:extLst>
              <a:ext uri="{FF2B5EF4-FFF2-40B4-BE49-F238E27FC236}">
                <a16:creationId xmlns:a16="http://schemas.microsoft.com/office/drawing/2014/main" id="{2D456D46-2757-40B1-9AC9-68AB06CF9C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5680167"/>
            <a:ext cx="5715000" cy="2110681"/>
          </a:xfrm>
          <a:prstGeom prst="rect">
            <a:avLst/>
          </a:prstGeom>
        </p:spPr>
      </p:pic>
    </p:spTree>
    <p:extLst>
      <p:ext uri="{BB962C8B-B14F-4D97-AF65-F5344CB8AC3E}">
        <p14:creationId xmlns:p14="http://schemas.microsoft.com/office/powerpoint/2010/main" val="285811376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You can use the </a:t>
            </a:r>
            <a:r>
              <a:rPr lang="en-US" b="1" dirty="0"/>
              <a:t>Unpaid Bills </a:t>
            </a:r>
            <a:r>
              <a:rPr lang="en-US" dirty="0"/>
              <a:t>report to verify your work and make any corrections as needed. Also, you can determine which bills are outstanding per vendor.</a:t>
            </a:r>
            <a:endParaRPr lang="en-US" b="1" dirty="0"/>
          </a:p>
          <a:p>
            <a:pPr marL="228600" indent="-228600">
              <a:buFont typeface="+mj-lt"/>
              <a:buAutoNum type="arabicPeriod" startAt="22"/>
            </a:pPr>
            <a:endParaRPr lang="en-US" b="1" dirty="0"/>
          </a:p>
          <a:p>
            <a:pPr marL="228600" indent="-228600">
              <a:buFont typeface="+mj-lt"/>
              <a:buAutoNum type="arabicPeriod" startAt="9"/>
            </a:pPr>
            <a:r>
              <a:rPr lang="en-US" b="1" dirty="0"/>
              <a:t>Create and Save an Unpaid Bills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181</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2828823"/>
            <a:ext cx="5715000" cy="1055713"/>
          </a:xfrm>
          <a:prstGeom prst="rect">
            <a:avLst/>
          </a:prstGeom>
        </p:spPr>
      </p:pic>
      <p:pic>
        <p:nvPicPr>
          <p:cNvPr id="14" name="Picture 13">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4216804"/>
            <a:ext cx="5715000" cy="2256567"/>
          </a:xfrm>
          <a:prstGeom prst="rect">
            <a:avLst/>
          </a:prstGeom>
        </p:spPr>
      </p:pic>
    </p:spTree>
    <p:extLst>
      <p:ext uri="{BB962C8B-B14F-4D97-AF65-F5344CB8AC3E}">
        <p14:creationId xmlns:p14="http://schemas.microsoft.com/office/powerpoint/2010/main" val="29265077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a:t>
            </a:r>
            <a:r>
              <a:rPr lang="en-US" b="1" dirty="0"/>
              <a:t>Expense by Vendor </a:t>
            </a:r>
            <a:r>
              <a:rPr lang="en-US" dirty="0"/>
              <a:t>report shows the total amounts paid to a specific vendor for a date range. Business owners can use this information to discuss potential vendor discounts. It is extremely helpful to know where the money is going each week and month. This is another report you can introduce during a meeting with the owners.</a:t>
            </a:r>
            <a:endParaRPr lang="en-US" b="1" dirty="0"/>
          </a:p>
          <a:p>
            <a:pPr marL="228600" indent="-228600">
              <a:buFont typeface="+mj-lt"/>
              <a:buAutoNum type="arabicPeriod" startAt="22"/>
            </a:pPr>
            <a:endParaRPr lang="en-US" b="1" dirty="0"/>
          </a:p>
          <a:p>
            <a:pPr marL="228600" indent="-228600">
              <a:buFont typeface="+mj-lt"/>
              <a:buAutoNum type="arabicPeriod" startAt="10"/>
            </a:pPr>
            <a:r>
              <a:rPr lang="en-US" b="1" dirty="0"/>
              <a:t>Create and Save an Expense by Vendor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182</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3295662"/>
            <a:ext cx="5715000" cy="1055713"/>
          </a:xfrm>
          <a:prstGeom prst="rect">
            <a:avLst/>
          </a:prstGeom>
        </p:spPr>
      </p:pic>
      <p:pic>
        <p:nvPicPr>
          <p:cNvPr id="14" name="Picture 13">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4677389"/>
            <a:ext cx="5715000" cy="2256567"/>
          </a:xfrm>
          <a:prstGeom prst="rect">
            <a:avLst/>
          </a:prstGeom>
        </p:spPr>
      </p:pic>
    </p:spTree>
    <p:extLst>
      <p:ext uri="{BB962C8B-B14F-4D97-AF65-F5344CB8AC3E}">
        <p14:creationId xmlns:p14="http://schemas.microsoft.com/office/powerpoint/2010/main" val="103517071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052811"/>
            <a:ext cx="5852160" cy="7239000"/>
          </a:xfrm>
        </p:spPr>
        <p:txBody>
          <a:bodyPr/>
          <a:lstStyle/>
          <a:p>
            <a:r>
              <a:rPr lang="en-US" dirty="0"/>
              <a:t>One of the partners informs you that a few of the vendors are subcontractors. You will need to edit and add information to the vendor center in order to file 1099’s at the end of the year. A 1099 is a report that the IRS requires (for tax purposes) when using contract labor. A 1099 records amounts paid to a contractor each year, since they are not on payroll as employees. </a:t>
            </a:r>
          </a:p>
          <a:p>
            <a:pPr marL="228600" indent="-228600">
              <a:buFont typeface="+mj-lt"/>
              <a:buAutoNum type="arabicPeriod" startAt="11"/>
            </a:pPr>
            <a:r>
              <a:rPr lang="en-US" b="1" dirty="0"/>
              <a:t>Enter 1099 tracking information.</a:t>
            </a:r>
          </a:p>
          <a:p>
            <a:pPr marL="228600"/>
            <a:r>
              <a:rPr lang="en-US" dirty="0"/>
              <a:t>Navigate to the Vendor Center and edit </a:t>
            </a:r>
            <a:r>
              <a:rPr lang="en-US" b="1" dirty="0"/>
              <a:t>1 UP Web Designs.</a:t>
            </a:r>
            <a:r>
              <a:rPr lang="en-US" dirty="0"/>
              <a:t> </a:t>
            </a:r>
          </a:p>
          <a:p>
            <a:pPr marL="228600"/>
            <a:r>
              <a:rPr lang="en-US" dirty="0"/>
              <a:t>Add </a:t>
            </a:r>
            <a:r>
              <a:rPr lang="en-US" b="1" dirty="0"/>
              <a:t>Business ID </a:t>
            </a:r>
            <a:r>
              <a:rPr lang="en-US" dirty="0"/>
              <a:t> </a:t>
            </a:r>
          </a:p>
          <a:p>
            <a:pPr marL="228600"/>
            <a:r>
              <a:rPr lang="en-US" dirty="0"/>
              <a:t>Select </a:t>
            </a:r>
            <a:r>
              <a:rPr lang="en-US" b="1" dirty="0"/>
              <a:t>Track payments for 1099. </a:t>
            </a:r>
            <a:endParaRPr lang="en-US" dirty="0"/>
          </a:p>
          <a:p>
            <a:pPr marL="228600"/>
            <a:r>
              <a:rPr lang="en-US" dirty="0"/>
              <a:t>Select </a:t>
            </a:r>
            <a:r>
              <a:rPr lang="en-US" b="1" dirty="0"/>
              <a:t>Default expense account 60800 Advertising &amp; Promotional.</a:t>
            </a:r>
          </a:p>
          <a:p>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183</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7" name="Picture 6" descr="A screenshot of a cell phone&#10;&#10;Description automatically generated">
            <a:extLst>
              <a:ext uri="{FF2B5EF4-FFF2-40B4-BE49-F238E27FC236}">
                <a16:creationId xmlns:a16="http://schemas.microsoft.com/office/drawing/2014/main" id="{E2D65EEE-FD20-45C3-9CFC-273893613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799" y="4283131"/>
            <a:ext cx="5486400" cy="3808058"/>
          </a:xfrm>
          <a:prstGeom prst="rect">
            <a:avLst/>
          </a:prstGeom>
        </p:spPr>
      </p:pic>
    </p:spTree>
    <p:extLst>
      <p:ext uri="{BB962C8B-B14F-4D97-AF65-F5344CB8AC3E}">
        <p14:creationId xmlns:p14="http://schemas.microsoft.com/office/powerpoint/2010/main" val="984023011"/>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rabicPeriod" startAt="12"/>
            </a:pPr>
            <a:r>
              <a:rPr lang="en-US" b="1" dirty="0"/>
              <a:t>Repeat the same steps for the following vendors:</a:t>
            </a:r>
          </a:p>
          <a:p>
            <a:r>
              <a:rPr lang="en-US" b="1" dirty="0"/>
              <a:t> </a:t>
            </a:r>
          </a:p>
          <a:p>
            <a:endParaRPr lang="en-US" b="1" dirty="0"/>
          </a:p>
          <a:p>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184</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8" name="Table 8">
            <a:extLst>
              <a:ext uri="{FF2B5EF4-FFF2-40B4-BE49-F238E27FC236}">
                <a16:creationId xmlns:a16="http://schemas.microsoft.com/office/drawing/2014/main" id="{5C293539-2056-4647-BD41-2D9C69E6744B}"/>
              </a:ext>
            </a:extLst>
          </p:cNvPr>
          <p:cNvGraphicFramePr>
            <a:graphicFrameLocks noGrp="1"/>
          </p:cNvGraphicFramePr>
          <p:nvPr/>
        </p:nvGraphicFramePr>
        <p:xfrm>
          <a:off x="609600" y="1828800"/>
          <a:ext cx="5562597" cy="2045934"/>
        </p:xfrm>
        <a:graphic>
          <a:graphicData uri="http://schemas.openxmlformats.org/drawingml/2006/table">
            <a:tbl>
              <a:tblPr firstRow="1" bandRow="1">
                <a:tableStyleId>{5C22544A-7EE6-4342-B048-85BDC9FD1C3A}</a:tableStyleId>
              </a:tblPr>
              <a:tblGrid>
                <a:gridCol w="1854199">
                  <a:extLst>
                    <a:ext uri="{9D8B030D-6E8A-4147-A177-3AD203B41FA5}">
                      <a16:colId xmlns:a16="http://schemas.microsoft.com/office/drawing/2014/main" val="1354728151"/>
                    </a:ext>
                  </a:extLst>
                </a:gridCol>
                <a:gridCol w="1854199">
                  <a:extLst>
                    <a:ext uri="{9D8B030D-6E8A-4147-A177-3AD203B41FA5}">
                      <a16:colId xmlns:a16="http://schemas.microsoft.com/office/drawing/2014/main" val="3847867083"/>
                    </a:ext>
                  </a:extLst>
                </a:gridCol>
                <a:gridCol w="1854199">
                  <a:extLst>
                    <a:ext uri="{9D8B030D-6E8A-4147-A177-3AD203B41FA5}">
                      <a16:colId xmlns:a16="http://schemas.microsoft.com/office/drawing/2014/main" val="3148028379"/>
                    </a:ext>
                  </a:extLst>
                </a:gridCol>
              </a:tblGrid>
              <a:tr h="562574">
                <a:tc>
                  <a:txBody>
                    <a:bodyPr/>
                    <a:lstStyle/>
                    <a:p>
                      <a:r>
                        <a:rPr lang="en-US" sz="1400" dirty="0"/>
                        <a:t>Vendor</a:t>
                      </a:r>
                    </a:p>
                  </a:txBody>
                  <a:tcPr/>
                </a:tc>
                <a:tc>
                  <a:txBody>
                    <a:bodyPr/>
                    <a:lstStyle/>
                    <a:p>
                      <a:r>
                        <a:rPr lang="en-US" sz="1400" dirty="0"/>
                        <a:t>ID</a:t>
                      </a:r>
                    </a:p>
                  </a:txBody>
                  <a:tcPr/>
                </a:tc>
                <a:tc>
                  <a:txBody>
                    <a:bodyPr/>
                    <a:lstStyle/>
                    <a:p>
                      <a:r>
                        <a:rPr lang="en-US" sz="1400" dirty="0"/>
                        <a:t>Expense Account</a:t>
                      </a:r>
                    </a:p>
                    <a:p>
                      <a:endParaRPr lang="en-US" sz="1400" dirty="0"/>
                    </a:p>
                  </a:txBody>
                  <a:tcPr/>
                </a:tc>
                <a:extLst>
                  <a:ext uri="{0D108BD9-81ED-4DB2-BD59-A6C34878D82A}">
                    <a16:rowId xmlns:a16="http://schemas.microsoft.com/office/drawing/2014/main" val="1641624979"/>
                  </a:ext>
                </a:extLst>
              </a:tr>
              <a:tr h="562574">
                <a:tc>
                  <a:txBody>
                    <a:bodyPr/>
                    <a:lstStyle/>
                    <a:p>
                      <a:r>
                        <a:rPr lang="en-US" sz="1400" dirty="0"/>
                        <a:t>Smurf Legal Services</a:t>
                      </a:r>
                    </a:p>
                  </a:txBody>
                  <a:tcPr/>
                </a:tc>
                <a:tc>
                  <a:txBody>
                    <a:bodyPr/>
                    <a:lstStyle/>
                    <a:p>
                      <a:r>
                        <a:rPr lang="en-US" sz="1400" dirty="0"/>
                        <a:t>99-9999999</a:t>
                      </a:r>
                    </a:p>
                  </a:txBody>
                  <a:tcPr/>
                </a:tc>
                <a:tc>
                  <a:txBody>
                    <a:bodyPr/>
                    <a:lstStyle/>
                    <a:p>
                      <a:r>
                        <a:rPr lang="en-US" sz="1400" dirty="0"/>
                        <a:t>63520 Professional Services: Legal Fees</a:t>
                      </a:r>
                    </a:p>
                  </a:txBody>
                  <a:tcPr/>
                </a:tc>
                <a:extLst>
                  <a:ext uri="{0D108BD9-81ED-4DB2-BD59-A6C34878D82A}">
                    <a16:rowId xmlns:a16="http://schemas.microsoft.com/office/drawing/2014/main" val="2890050040"/>
                  </a:ext>
                </a:extLst>
              </a:tr>
              <a:tr h="402626">
                <a:tc>
                  <a:txBody>
                    <a:bodyPr/>
                    <a:lstStyle/>
                    <a:p>
                      <a:r>
                        <a:rPr lang="en-US" sz="1400" dirty="0"/>
                        <a:t>Campaign Marketing</a:t>
                      </a:r>
                    </a:p>
                  </a:txBody>
                  <a:tcPr/>
                </a:tc>
                <a:tc>
                  <a:txBody>
                    <a:bodyPr/>
                    <a:lstStyle/>
                    <a:p>
                      <a:r>
                        <a:rPr lang="en-US" sz="1400" dirty="0"/>
                        <a:t>99-9999999</a:t>
                      </a:r>
                    </a:p>
                  </a:txBody>
                  <a:tcPr/>
                </a:tc>
                <a:tc>
                  <a:txBody>
                    <a:bodyPr/>
                    <a:lstStyle/>
                    <a:p>
                      <a:r>
                        <a:rPr lang="en-US" sz="1400" dirty="0"/>
                        <a:t>60800 Advertising &amp; Marketing</a:t>
                      </a:r>
                    </a:p>
                  </a:txBody>
                  <a:tcPr/>
                </a:tc>
                <a:extLst>
                  <a:ext uri="{0D108BD9-81ED-4DB2-BD59-A6C34878D82A}">
                    <a16:rowId xmlns:a16="http://schemas.microsoft.com/office/drawing/2014/main" val="2342382191"/>
                  </a:ext>
                </a:extLst>
              </a:tr>
              <a:tr h="402626">
                <a:tc>
                  <a:txBody>
                    <a:bodyPr/>
                    <a:lstStyle/>
                    <a:p>
                      <a:r>
                        <a:rPr lang="en-US" sz="1400" dirty="0"/>
                        <a:t>Animatic Sounds</a:t>
                      </a:r>
                    </a:p>
                  </a:txBody>
                  <a:tcPr/>
                </a:tc>
                <a:tc>
                  <a:txBody>
                    <a:bodyPr/>
                    <a:lstStyle/>
                    <a:p>
                      <a:r>
                        <a:rPr lang="en-US" sz="1400" dirty="0"/>
                        <a:t>99-9999999</a:t>
                      </a:r>
                    </a:p>
                  </a:txBody>
                  <a:tcPr/>
                </a:tc>
                <a:tc>
                  <a:txBody>
                    <a:bodyPr/>
                    <a:lstStyle/>
                    <a:p>
                      <a:r>
                        <a:rPr lang="en-US" sz="1400" dirty="0"/>
                        <a:t>None</a:t>
                      </a:r>
                    </a:p>
                  </a:txBody>
                  <a:tcPr/>
                </a:tc>
                <a:extLst>
                  <a:ext uri="{0D108BD9-81ED-4DB2-BD59-A6C34878D82A}">
                    <a16:rowId xmlns:a16="http://schemas.microsoft.com/office/drawing/2014/main" val="183537440"/>
                  </a:ext>
                </a:extLst>
              </a:tr>
            </a:tbl>
          </a:graphicData>
        </a:graphic>
      </p:graphicFrame>
    </p:spTree>
    <p:extLst>
      <p:ext uri="{BB962C8B-B14F-4D97-AF65-F5344CB8AC3E}">
        <p14:creationId xmlns:p14="http://schemas.microsoft.com/office/powerpoint/2010/main" val="49648059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200400"/>
            <a:ext cx="5829300" cy="1816100"/>
          </a:xfrm>
        </p:spPr>
        <p:txBody>
          <a:bodyPr>
            <a:normAutofit/>
          </a:bodyPr>
          <a:lstStyle/>
          <a:p>
            <a:r>
              <a:rPr lang="en-US" sz="2800" dirty="0">
                <a:solidFill>
                  <a:schemeClr val="tx1"/>
                </a:solidFill>
              </a:rPr>
              <a:t>Section 6</a:t>
            </a:r>
            <a:br>
              <a:rPr lang="en-US" sz="2800" dirty="0">
                <a:solidFill>
                  <a:schemeClr val="tx1"/>
                </a:solidFill>
              </a:rPr>
            </a:br>
            <a:r>
              <a:rPr lang="en-US" sz="2800" dirty="0">
                <a:solidFill>
                  <a:schemeClr val="tx1"/>
                </a:solidFill>
              </a:rPr>
              <a:t>bank &amp; Credit Card </a:t>
            </a:r>
            <a:br>
              <a:rPr lang="en-US" sz="2800" dirty="0">
                <a:solidFill>
                  <a:schemeClr val="tx1"/>
                </a:solidFill>
              </a:rPr>
            </a:br>
            <a:r>
              <a:rPr lang="en-US" sz="2800" dirty="0">
                <a:solidFill>
                  <a:schemeClr val="tx1"/>
                </a:solidFill>
              </a:rPr>
              <a:t>Accounts</a:t>
            </a:r>
          </a:p>
        </p:txBody>
      </p:sp>
      <p:sp>
        <p:nvSpPr>
          <p:cNvPr id="3" name="Text Placeholder 2"/>
          <p:cNvSpPr>
            <a:spLocks noGrp="1"/>
          </p:cNvSpPr>
          <p:nvPr>
            <p:ph type="body" idx="1"/>
          </p:nvPr>
        </p:nvSpPr>
        <p:spPr>
          <a:xfrm>
            <a:off x="2819400" y="5695951"/>
            <a:ext cx="3505200" cy="2228849"/>
          </a:xfrm>
        </p:spPr>
        <p:txBody>
          <a:bodyPr>
            <a:norm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Connect Bank and Credit Card Accounts</a:t>
            </a:r>
          </a:p>
          <a:p>
            <a:pPr>
              <a:lnSpc>
                <a:spcPct val="100000"/>
              </a:lnSpc>
              <a:spcBef>
                <a:spcPts val="0"/>
              </a:spcBef>
            </a:pPr>
            <a:r>
              <a:rPr lang="en-US" sz="1400" dirty="0">
                <a:solidFill>
                  <a:schemeClr val="bg1">
                    <a:lumMod val="50000"/>
                  </a:schemeClr>
                </a:solidFill>
              </a:rPr>
              <a:t>Banking</a:t>
            </a:r>
          </a:p>
          <a:p>
            <a:pPr>
              <a:lnSpc>
                <a:spcPct val="100000"/>
              </a:lnSpc>
              <a:spcBef>
                <a:spcPts val="0"/>
              </a:spcBef>
            </a:pPr>
            <a:r>
              <a:rPr lang="en-US" dirty="0">
                <a:solidFill>
                  <a:schemeClr val="bg1">
                    <a:lumMod val="50000"/>
                  </a:schemeClr>
                </a:solidFill>
              </a:rPr>
              <a:t>Transfers</a:t>
            </a:r>
            <a:endParaRPr lang="en-US" sz="1400" dirty="0">
              <a:solidFill>
                <a:schemeClr val="bg1">
                  <a:lumMod val="50000"/>
                </a:schemeClr>
              </a:solidFill>
            </a:endParaRPr>
          </a:p>
          <a:p>
            <a:pPr>
              <a:lnSpc>
                <a:spcPct val="100000"/>
              </a:lnSpc>
              <a:spcBef>
                <a:spcPts val="0"/>
              </a:spcBef>
            </a:pPr>
            <a:r>
              <a:rPr lang="en-US" sz="1400" dirty="0">
                <a:solidFill>
                  <a:schemeClr val="bg1">
                    <a:lumMod val="50000"/>
                  </a:schemeClr>
                </a:solidFill>
              </a:rPr>
              <a:t>Reconcile Bank and Credit Card Accounts</a:t>
            </a:r>
          </a:p>
          <a:p>
            <a:pPr>
              <a:lnSpc>
                <a:spcPct val="100000"/>
              </a:lnSpc>
              <a:spcBef>
                <a:spcPts val="0"/>
              </a:spcBef>
            </a:pPr>
            <a:r>
              <a:rPr lang="en-US" dirty="0">
                <a:solidFill>
                  <a:schemeClr val="bg1">
                    <a:lumMod val="50000"/>
                  </a:schemeClr>
                </a:solidFill>
              </a:rPr>
              <a:t>Practice Test</a:t>
            </a:r>
          </a:p>
          <a:p>
            <a:pPr>
              <a:lnSpc>
                <a:spcPct val="100000"/>
              </a:lnSpc>
              <a:spcBef>
                <a:spcPts val="0"/>
              </a:spcBef>
            </a:pPr>
            <a:r>
              <a:rPr lang="en-US" sz="1400"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a:t>
            </a:r>
          </a:p>
          <a:p>
            <a:pPr>
              <a:lnSpc>
                <a:spcPct val="100000"/>
              </a:lnSpc>
              <a:spcBef>
                <a:spcPts val="0"/>
              </a:spcBef>
            </a:pP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165638673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6,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the Banking Center.</a:t>
            </a:r>
          </a:p>
          <a:p>
            <a:pPr marL="628650" lvl="1" indent="-171450" algn="l">
              <a:lnSpc>
                <a:spcPct val="150000"/>
              </a:lnSpc>
              <a:buFont typeface="Arial" panose="020B0604020202020204" pitchFamily="34" charset="0"/>
              <a:buChar char="•"/>
            </a:pPr>
            <a:r>
              <a:rPr lang="en-US" sz="1200" dirty="0">
                <a:solidFill>
                  <a:schemeClr val="tx1"/>
                </a:solidFill>
              </a:rPr>
              <a:t>How to connect bank and credit card accounts.</a:t>
            </a:r>
          </a:p>
          <a:p>
            <a:pPr marL="628650" lvl="1" indent="-171450" algn="l">
              <a:lnSpc>
                <a:spcPct val="150000"/>
              </a:lnSpc>
              <a:buFont typeface="Arial" panose="020B0604020202020204" pitchFamily="34" charset="0"/>
              <a:buChar char="•"/>
            </a:pPr>
            <a:r>
              <a:rPr lang="en-US" sz="1200" dirty="0">
                <a:solidFill>
                  <a:schemeClr val="tx1"/>
                </a:solidFill>
              </a:rPr>
              <a:t>How to manage transactions.</a:t>
            </a:r>
          </a:p>
          <a:p>
            <a:pPr marL="628650" lvl="1" indent="-171450" algn="l">
              <a:lnSpc>
                <a:spcPct val="150000"/>
              </a:lnSpc>
              <a:buFont typeface="Arial" panose="020B0604020202020204" pitchFamily="34" charset="0"/>
              <a:buChar char="•"/>
            </a:pPr>
            <a:r>
              <a:rPr lang="en-US" sz="1200" dirty="0">
                <a:solidFill>
                  <a:schemeClr val="tx1"/>
                </a:solidFill>
              </a:rPr>
              <a:t>How to transfer funds.</a:t>
            </a:r>
          </a:p>
          <a:p>
            <a:pPr marL="628650" lvl="1" indent="-171450" algn="l">
              <a:lnSpc>
                <a:spcPct val="150000"/>
              </a:lnSpc>
              <a:buFont typeface="Arial" panose="020B0604020202020204" pitchFamily="34" charset="0"/>
              <a:buChar char="•"/>
            </a:pPr>
            <a:r>
              <a:rPr lang="en-US" sz="1200" dirty="0">
                <a:solidFill>
                  <a:schemeClr val="tx1"/>
                </a:solidFill>
              </a:rPr>
              <a:t>How to reconcile bank and credit card accounts.</a:t>
            </a:r>
          </a:p>
          <a:p>
            <a:pPr marL="628650" lvl="1" indent="-171450" algn="l">
              <a:lnSpc>
                <a:spcPct val="150000"/>
              </a:lnSpc>
              <a:buFont typeface="Arial" panose="020B0604020202020204" pitchFamily="34" charset="0"/>
              <a:buChar char="•"/>
            </a:pPr>
            <a:r>
              <a:rPr lang="en-US" sz="1200" dirty="0">
                <a:solidFill>
                  <a:schemeClr val="tx1"/>
                </a:solidFill>
              </a:rPr>
              <a:t>How to access and view bank reports.</a:t>
            </a: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Emily and King were surprised to learn that they can connect their bank and credit card accounts directly to their QuickBooks Online software. This means all transactions will automatically import into the software, saving considerable time each month. They will also be able to view real time bank balances without logging in to their bank app, right from QuickBooks.</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The partners would like an overview of how the Banking Center works and would like to learn how to connect the accounts and manage transactions. They need help understanding how to transfer funds. They are also unclear on why they need to reconcile the bank and credit card accounts each month; doesn’t the software do that for them? Let’s take a look.</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How do they access bank reports? What kind of information can these reports provide? How can this information be used to improve company performance?</a:t>
            </a:r>
          </a:p>
          <a:p>
            <a:pPr lvl="1" algn="l">
              <a:lnSpc>
                <a:spcPct val="150000"/>
              </a:lnSpc>
            </a:pPr>
            <a:r>
              <a:rPr lang="en-US" sz="1200" dirty="0">
                <a:solidFill>
                  <a:schemeClr val="tx1"/>
                </a:solidFill>
                <a:highlight>
                  <a:srgbClr val="FFFF00"/>
                </a:highlight>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186</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6 Objectives</a:t>
            </a:r>
          </a:p>
        </p:txBody>
      </p:sp>
    </p:spTree>
    <p:extLst>
      <p:ext uri="{BB962C8B-B14F-4D97-AF65-F5344CB8AC3E}">
        <p14:creationId xmlns:p14="http://schemas.microsoft.com/office/powerpoint/2010/main" val="260498178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a:xfrm>
            <a:off x="609600" y="1143000"/>
            <a:ext cx="5852160" cy="7239000"/>
          </a:xfrm>
        </p:spPr>
        <p:txBody>
          <a:bodyPr>
            <a:normAutofit/>
          </a:bodyPr>
          <a:lstStyle/>
          <a:p>
            <a:r>
              <a:rPr lang="en-US" sz="1300" b="1" dirty="0">
                <a:solidFill>
                  <a:schemeClr val="tx1"/>
                </a:solidFill>
              </a:rPr>
              <a:t> </a:t>
            </a: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endParaRPr lang="en-US" sz="1300" dirty="0">
              <a:solidFill>
                <a:schemeClr val="tx1"/>
              </a:solidFill>
            </a:endParaRPr>
          </a:p>
          <a:p>
            <a:r>
              <a:rPr lang="en-US" sz="1300" dirty="0">
                <a:solidFill>
                  <a:schemeClr val="tx1"/>
                </a:solidFill>
              </a:rPr>
              <a:t>Important: </a:t>
            </a:r>
            <a:r>
              <a:rPr lang="en-US" sz="1300" b="1" dirty="0"/>
              <a:t>Connect Bank and Credit Card Accounts</a:t>
            </a:r>
            <a:endParaRPr lang="en-US" sz="1300" dirty="0"/>
          </a:p>
          <a:p>
            <a:r>
              <a:rPr lang="en-US" sz="1300" dirty="0"/>
              <a:t>We will not actually connect our bank and credit card accounts in this training. To continue with the banking section, you have the option to switch to the test drive sample company provided by Intuit. This will allow you to play around with more banking features, however this test drive company is not populated with TAD data related to the Case Study Activities.</a:t>
            </a:r>
          </a:p>
          <a:p>
            <a:endParaRPr lang="en-US" sz="1300" b="1" dirty="0"/>
          </a:p>
          <a:p>
            <a:pPr>
              <a:lnSpc>
                <a:spcPct val="100000"/>
              </a:lnSpc>
              <a:spcBef>
                <a:spcPts val="0"/>
              </a:spcBef>
            </a:pPr>
            <a:r>
              <a:rPr lang="en-US" sz="1300" b="1" dirty="0"/>
              <a:t>Craig’s Landscaping Test Drive Company</a:t>
            </a:r>
            <a:endParaRPr lang="en-US" sz="1300" b="1" dirty="0">
              <a:hlinkClick r:id="rId3">
                <a:extLst>
                  <a:ext uri="{A12FA001-AC4F-418D-AE19-62706E023703}">
                    <ahyp:hlinkClr xmlns:ahyp="http://schemas.microsoft.com/office/drawing/2018/hyperlinkcolor" val="tx"/>
                  </a:ext>
                </a:extLst>
              </a:hlinkClick>
            </a:endParaRPr>
          </a:p>
          <a:p>
            <a:pPr>
              <a:lnSpc>
                <a:spcPct val="100000"/>
              </a:lnSpc>
              <a:spcBef>
                <a:spcPts val="0"/>
              </a:spcBef>
            </a:pPr>
            <a:r>
              <a:rPr lang="en-US" sz="1300" dirty="0">
                <a:solidFill>
                  <a:srgbClr val="0000FF"/>
                </a:solidFill>
                <a:hlinkClick r:id="rId3">
                  <a:extLst>
                    <a:ext uri="{A12FA001-AC4F-418D-AE19-62706E023703}">
                      <ahyp:hlinkClr xmlns:ahyp="http://schemas.microsoft.com/office/drawing/2018/hyperlinkcolor" val="tx"/>
                    </a:ext>
                  </a:extLst>
                </a:hlinkClick>
              </a:rPr>
              <a:t>http://qbo.intuit.com/redir/testdrive</a:t>
            </a:r>
            <a:endParaRPr lang="en-US" sz="1300" dirty="0">
              <a:solidFill>
                <a:srgbClr val="0000FF"/>
              </a:solidFill>
            </a:endParaRPr>
          </a:p>
          <a:p>
            <a:pPr lvl="1" algn="l">
              <a:lnSpc>
                <a:spcPct val="150000"/>
              </a:lnSpc>
            </a:pPr>
            <a:r>
              <a:rPr lang="en-US" sz="1300" dirty="0">
                <a:solidFill>
                  <a:schemeClr val="tx1"/>
                </a:solidFill>
              </a:rPr>
              <a:t> </a:t>
            </a:r>
          </a:p>
          <a:p>
            <a:pPr lvl="1" algn="l">
              <a:lnSpc>
                <a:spcPct val="150000"/>
              </a:lnSpc>
            </a:pPr>
            <a:r>
              <a:rPr lang="en-US" sz="1200" dirty="0">
                <a:solidFill>
                  <a:schemeClr val="tx1"/>
                </a:solidFill>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187</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6 Objectives</a:t>
            </a:r>
          </a:p>
        </p:txBody>
      </p:sp>
      <p:pic>
        <p:nvPicPr>
          <p:cNvPr id="6" name="Picture 5" descr="A stop sign&#10;&#10;Description automatically generated">
            <a:extLst>
              <a:ext uri="{FF2B5EF4-FFF2-40B4-BE49-F238E27FC236}">
                <a16:creationId xmlns:a16="http://schemas.microsoft.com/office/drawing/2014/main" id="{01F362FD-6226-405F-9237-0209B041D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3157" y="2057400"/>
            <a:ext cx="2791685" cy="1454190"/>
          </a:xfrm>
          <a:prstGeom prst="rect">
            <a:avLst/>
          </a:prstGeom>
        </p:spPr>
      </p:pic>
    </p:spTree>
    <p:extLst>
      <p:ext uri="{BB962C8B-B14F-4D97-AF65-F5344CB8AC3E}">
        <p14:creationId xmlns:p14="http://schemas.microsoft.com/office/powerpoint/2010/main" val="344327928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t>Connecting bank and credit card accounts to QuickBooks® Online is a simple process. It is important you understand how to manage the </a:t>
            </a:r>
            <a:r>
              <a:rPr lang="en-US" b="1" dirty="0"/>
              <a:t>Bank Center </a:t>
            </a:r>
            <a:r>
              <a:rPr lang="en-US" dirty="0"/>
              <a:t>to avoid posting old and/or duplicate transactions. Although connecting your bank and credit card accounts is a great way to enter historical transactions, it is recommended that new users be comfortable manually entering transactions. Please seek help from your instructor or accountant to avoid costly cleanup. There are two ways to connect bank and credit card accounts to your company file.</a:t>
            </a:r>
          </a:p>
          <a:p>
            <a:endParaRPr lang="en-US" dirty="0"/>
          </a:p>
          <a:p>
            <a:endParaRPr lang="en-US" dirty="0"/>
          </a:p>
          <a:p>
            <a:endParaRPr lang="en-US" dirty="0"/>
          </a:p>
          <a:p>
            <a:r>
              <a:rPr lang="en-US" dirty="0"/>
              <a:t>Click </a:t>
            </a:r>
            <a:r>
              <a:rPr lang="en-US" b="1" dirty="0"/>
              <a:t>Dashboard </a:t>
            </a:r>
            <a:r>
              <a:rPr lang="en-US" dirty="0"/>
              <a:t>in the </a:t>
            </a:r>
            <a:r>
              <a:rPr lang="en-US" b="1" dirty="0"/>
              <a:t>Left Navigation Bar.</a:t>
            </a:r>
          </a:p>
          <a:p>
            <a:r>
              <a:rPr lang="en-US" dirty="0"/>
              <a:t>Click </a:t>
            </a:r>
            <a:r>
              <a:rPr lang="en-US" b="1" dirty="0"/>
              <a:t>Connect Accounts.</a:t>
            </a:r>
          </a:p>
          <a:p>
            <a:endParaRPr lang="en-US" b="1" dirty="0"/>
          </a:p>
          <a:p>
            <a:endParaRPr lang="en-US" b="1" dirty="0"/>
          </a:p>
          <a:p>
            <a:endParaRPr lang="en-US" b="1" dirty="0"/>
          </a:p>
          <a:p>
            <a:endParaRPr lang="en-US" dirty="0"/>
          </a:p>
          <a:p>
            <a:r>
              <a:rPr lang="en-US" dirty="0"/>
              <a:t>Click </a:t>
            </a:r>
            <a:r>
              <a:rPr lang="en-US" b="1" dirty="0"/>
              <a:t>Banking (Transactions) </a:t>
            </a:r>
            <a:r>
              <a:rPr lang="en-US" dirty="0"/>
              <a:t>from the </a:t>
            </a:r>
            <a:r>
              <a:rPr lang="en-US" b="1" dirty="0"/>
              <a:t>Left Navigation Bar.</a:t>
            </a:r>
          </a:p>
          <a:p>
            <a:r>
              <a:rPr lang="en-US" dirty="0"/>
              <a:t>Click </a:t>
            </a:r>
            <a:r>
              <a:rPr lang="en-US" b="1" dirty="0"/>
              <a:t>Link account.</a:t>
            </a:r>
            <a:endParaRPr lang="en-US" dirty="0"/>
          </a:p>
          <a:p>
            <a:endParaRPr lang="en-US" dirty="0"/>
          </a:p>
          <a:p>
            <a:endParaRPr lang="en-US" dirty="0"/>
          </a:p>
          <a:p>
            <a:endParaRPr lang="en-US" dirty="0"/>
          </a:p>
          <a:p>
            <a:r>
              <a:rPr lang="en-US" b="1" dirty="0"/>
              <a:t>Note:  </a:t>
            </a:r>
            <a:r>
              <a:rPr lang="en-US" dirty="0"/>
              <a:t>You may need to manually export a downloaded file from your bank and upload it to the banking center.</a:t>
            </a:r>
            <a:endParaRPr lang="en-US" b="1" dirty="0"/>
          </a:p>
          <a:p>
            <a:endParaRPr lang="en-US" dirty="0">
              <a:solidFill>
                <a:schemeClr val="tx1"/>
              </a:solidFill>
            </a:endParaRPr>
          </a:p>
        </p:txBody>
      </p:sp>
      <p:sp>
        <p:nvSpPr>
          <p:cNvPr id="2" name="Title 1"/>
          <p:cNvSpPr>
            <a:spLocks noGrp="1"/>
          </p:cNvSpPr>
          <p:nvPr>
            <p:ph type="ctrTitle"/>
          </p:nvPr>
        </p:nvSpPr>
        <p:spPr/>
        <p:txBody>
          <a:bodyPr/>
          <a:lstStyle/>
          <a:p>
            <a:r>
              <a:rPr lang="en-US" dirty="0"/>
              <a:t>Connect Bank and Credit Card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188</a:t>
            </a:fld>
            <a:endParaRPr lang="en-US" dirty="0"/>
          </a:p>
        </p:txBody>
      </p:sp>
      <p:pic>
        <p:nvPicPr>
          <p:cNvPr id="9" name="Picture 8">
            <a:extLst>
              <a:ext uri="{FF2B5EF4-FFF2-40B4-BE49-F238E27FC236}">
                <a16:creationId xmlns:a16="http://schemas.microsoft.com/office/drawing/2014/main" id="{5672EF67-8151-4926-8184-0898AC6761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13959" y="3184124"/>
            <a:ext cx="2057400" cy="1997475"/>
          </a:xfrm>
          <a:prstGeom prst="rect">
            <a:avLst/>
          </a:prstGeom>
        </p:spPr>
      </p:pic>
      <p:pic>
        <p:nvPicPr>
          <p:cNvPr id="10" name="Picture 9">
            <a:extLst>
              <a:ext uri="{FF2B5EF4-FFF2-40B4-BE49-F238E27FC236}">
                <a16:creationId xmlns:a16="http://schemas.microsoft.com/office/drawing/2014/main" id="{80093D4C-1107-465E-8113-DF96D9495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13957" y="5385910"/>
            <a:ext cx="2057400" cy="286129"/>
          </a:xfrm>
          <a:prstGeom prst="rect">
            <a:avLst/>
          </a:prstGeom>
        </p:spPr>
      </p:pic>
      <p:pic>
        <p:nvPicPr>
          <p:cNvPr id="12" name="Picture 11">
            <a:extLst>
              <a:ext uri="{FF2B5EF4-FFF2-40B4-BE49-F238E27FC236}">
                <a16:creationId xmlns:a16="http://schemas.microsoft.com/office/drawing/2014/main" id="{5000900E-1591-4D11-AAD2-975BEF85A91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44823" y="6398307"/>
            <a:ext cx="2057400" cy="932259"/>
          </a:xfrm>
          <a:prstGeom prst="rect">
            <a:avLst/>
          </a:prstGeom>
        </p:spPr>
      </p:pic>
    </p:spTree>
    <p:extLst>
      <p:ext uri="{BB962C8B-B14F-4D97-AF65-F5344CB8AC3E}">
        <p14:creationId xmlns:p14="http://schemas.microsoft.com/office/powerpoint/2010/main" val="237334582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2133822-4DE6-41C3-8445-150424490842}"/>
              </a:ext>
            </a:extLst>
          </p:cNvPr>
          <p:cNvSpPr>
            <a:spLocks noGrp="1"/>
          </p:cNvSpPr>
          <p:nvPr>
            <p:ph type="subTitle" idx="1"/>
          </p:nvPr>
        </p:nvSpPr>
        <p:spPr/>
        <p:txBody>
          <a:bodyPr/>
          <a:lstStyle/>
          <a:p>
            <a:r>
              <a:rPr lang="en-US" dirty="0"/>
              <a:t>Next, Select or enter the bank name in the search field or click the appropriate icon. Follow the steps to connect your accounts. Once the connection is made, the bank will import the last 90 days of transactions. You may need to import historical data through the manual import process. You will be asked to login using your bank credentials.</a:t>
            </a:r>
          </a:p>
          <a:p>
            <a:endParaRPr lang="en-US" dirty="0"/>
          </a:p>
          <a:p>
            <a:endParaRPr lang="en-US" dirty="0"/>
          </a:p>
          <a:p>
            <a:endParaRPr lang="en-US" dirty="0"/>
          </a:p>
          <a:p>
            <a:endParaRPr lang="en-US" dirty="0"/>
          </a:p>
          <a:p>
            <a:endParaRPr lang="en-US" dirty="0"/>
          </a:p>
          <a:p>
            <a:endParaRPr lang="en-US" dirty="0"/>
          </a:p>
          <a:p>
            <a:r>
              <a:rPr lang="en-US" sz="1400" b="1" dirty="0"/>
              <a:t>Banking Center</a:t>
            </a:r>
          </a:p>
          <a:p>
            <a:r>
              <a:rPr lang="en-US" dirty="0"/>
              <a:t>Now that your bank and credit card accounts are connected, you can manage transactions for each account. Organize your bank and credit card accounts to avoid posting duplicate transactions. Start with main checking, additional checking, savings, then credit card accounts. </a:t>
            </a:r>
          </a:p>
          <a:p>
            <a:r>
              <a:rPr lang="en-US" dirty="0"/>
              <a:t>Click </a:t>
            </a:r>
            <a:r>
              <a:rPr lang="en-US" b="1" dirty="0"/>
              <a:t>Dashboard </a:t>
            </a:r>
            <a:r>
              <a:rPr lang="en-US" dirty="0"/>
              <a:t>from the </a:t>
            </a:r>
            <a:r>
              <a:rPr lang="en-US" b="1" dirty="0"/>
              <a:t>Left Navigation Bar -&gt; Bank accounts pencil -&gt; Re-arrange the order of accounts -&gt; Save.</a:t>
            </a:r>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5F416168-1345-4F43-92DF-8D8F6C6062D0}"/>
              </a:ext>
            </a:extLst>
          </p:cNvPr>
          <p:cNvSpPr>
            <a:spLocks noGrp="1"/>
          </p:cNvSpPr>
          <p:nvPr>
            <p:ph type="sldNum" sz="quarter" idx="12"/>
          </p:nvPr>
        </p:nvSpPr>
        <p:spPr/>
        <p:txBody>
          <a:bodyPr/>
          <a:lstStyle/>
          <a:p>
            <a:fld id="{492D2D2F-A490-4C0D-96A3-87DCC3196164}" type="slidenum">
              <a:rPr lang="en-US" smtClean="0"/>
              <a:pPr/>
              <a:t>189</a:t>
            </a:fld>
            <a:endParaRPr lang="en-US" dirty="0"/>
          </a:p>
        </p:txBody>
      </p:sp>
      <p:sp>
        <p:nvSpPr>
          <p:cNvPr id="4" name="Title 3">
            <a:extLst>
              <a:ext uri="{FF2B5EF4-FFF2-40B4-BE49-F238E27FC236}">
                <a16:creationId xmlns:a16="http://schemas.microsoft.com/office/drawing/2014/main" id="{B0C2B38A-B00E-44F0-988D-5205C4154F0B}"/>
              </a:ext>
            </a:extLst>
          </p:cNvPr>
          <p:cNvSpPr>
            <a:spLocks noGrp="1"/>
          </p:cNvSpPr>
          <p:nvPr>
            <p:ph type="ctrTitle"/>
          </p:nvPr>
        </p:nvSpPr>
        <p:spPr/>
        <p:txBody>
          <a:bodyPr/>
          <a:lstStyle/>
          <a:p>
            <a:r>
              <a:rPr lang="en-US" dirty="0"/>
              <a:t>Connect Bank and Credit Card Accounts</a:t>
            </a:r>
          </a:p>
        </p:txBody>
      </p:sp>
      <p:pic>
        <p:nvPicPr>
          <p:cNvPr id="5" name="Picture 4" descr="A screenshot of a cell phone&#10;&#10;Description automatically generated">
            <a:extLst>
              <a:ext uri="{FF2B5EF4-FFF2-40B4-BE49-F238E27FC236}">
                <a16:creationId xmlns:a16="http://schemas.microsoft.com/office/drawing/2014/main" id="{B68E8B9F-62CB-4FE7-B2B7-BC3182BA4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079" y="2667000"/>
            <a:ext cx="2743200" cy="1534333"/>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1511A437-1ACD-47E8-A6E5-1BB87DCC5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6840" y="6477000"/>
            <a:ext cx="1828800" cy="1805651"/>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17143876-5E66-4605-8186-F29329561E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2360" y="6477000"/>
            <a:ext cx="1828800" cy="1769616"/>
          </a:xfrm>
          <a:prstGeom prst="rect">
            <a:avLst/>
          </a:prstGeom>
        </p:spPr>
      </p:pic>
    </p:spTree>
    <p:extLst>
      <p:ext uri="{BB962C8B-B14F-4D97-AF65-F5344CB8AC3E}">
        <p14:creationId xmlns:p14="http://schemas.microsoft.com/office/powerpoint/2010/main" val="4168316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Subscriptions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19</a:t>
            </a:fld>
            <a:endParaRPr lang="en-US" dirty="0"/>
          </a:p>
        </p:txBody>
      </p:sp>
      <p:sp>
        <p:nvSpPr>
          <p:cNvPr id="13" name="Rectangle 12"/>
          <p:cNvSpPr/>
          <p:nvPr/>
        </p:nvSpPr>
        <p:spPr>
          <a:xfrm>
            <a:off x="533400" y="1143000"/>
            <a:ext cx="5791200" cy="1261884"/>
          </a:xfrm>
          <a:prstGeom prst="rect">
            <a:avLst/>
          </a:prstGeom>
        </p:spPr>
        <p:txBody>
          <a:bodyPr wrap="square">
            <a:spAutoFit/>
          </a:bodyPr>
          <a:lstStyle/>
          <a:p>
            <a:r>
              <a:rPr lang="en-US" sz="1400" b="1" dirty="0"/>
              <a:t>Choose the Right Subscription</a:t>
            </a:r>
          </a:p>
          <a:p>
            <a:endParaRPr lang="en-US" sz="1400" b="1" dirty="0"/>
          </a:p>
          <a:p>
            <a:r>
              <a:rPr lang="en-US" sz="1200" dirty="0"/>
              <a:t>To determine the right QuickBooks® Online subscription for your business, open a new browser window and enter this URL:</a:t>
            </a:r>
          </a:p>
          <a:p>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https://quickbooks.intuit.com/pricing</a:t>
            </a:r>
            <a:endParaRPr lang="en-US" sz="1200" dirty="0">
              <a:solidFill>
                <a:srgbClr val="0000FF"/>
              </a:solidFill>
            </a:endParaRPr>
          </a:p>
          <a:p>
            <a:endParaRPr lang="en-US" sz="1200" dirty="0">
              <a:solidFill>
                <a:srgbClr val="FF0000"/>
              </a:solidFill>
            </a:endParaRPr>
          </a:p>
        </p:txBody>
      </p:sp>
      <p:sp>
        <p:nvSpPr>
          <p:cNvPr id="14" name="TextBox 13"/>
          <p:cNvSpPr txBox="1"/>
          <p:nvPr/>
        </p:nvSpPr>
        <p:spPr>
          <a:xfrm>
            <a:off x="838200" y="6139279"/>
            <a:ext cx="5257800" cy="276999"/>
          </a:xfrm>
          <a:prstGeom prst="rect">
            <a:avLst/>
          </a:prstGeom>
          <a:noFill/>
        </p:spPr>
        <p:txBody>
          <a:bodyPr wrap="square" rtlCol="0">
            <a:spAutoFit/>
          </a:bodyPr>
          <a:lstStyle/>
          <a:p>
            <a:pPr algn="ctr"/>
            <a:r>
              <a:rPr lang="en-US" sz="1200" dirty="0"/>
              <a:t>Use the table to determine which subscription is best for your business.</a:t>
            </a:r>
          </a:p>
        </p:txBody>
      </p:sp>
      <p:sp>
        <p:nvSpPr>
          <p:cNvPr id="15" name="TextBox 14"/>
          <p:cNvSpPr txBox="1"/>
          <p:nvPr/>
        </p:nvSpPr>
        <p:spPr>
          <a:xfrm>
            <a:off x="1714499" y="6805152"/>
            <a:ext cx="3429000" cy="276999"/>
          </a:xfrm>
          <a:prstGeom prst="rect">
            <a:avLst/>
          </a:prstGeom>
          <a:noFill/>
        </p:spPr>
        <p:txBody>
          <a:bodyPr wrap="square" rtlCol="0">
            <a:spAutoFit/>
          </a:bodyPr>
          <a:lstStyle/>
          <a:p>
            <a:r>
              <a:rPr lang="en-US" sz="1200" b="1" dirty="0"/>
              <a:t>Note:  </a:t>
            </a:r>
            <a:r>
              <a:rPr lang="en-US" sz="1200" dirty="0"/>
              <a:t>The pricing will change periodically.</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rcRect/>
          <a:stretch/>
        </p:blipFill>
        <p:spPr>
          <a:xfrm>
            <a:off x="728596" y="3133140"/>
            <a:ext cx="4800600" cy="645458"/>
          </a:xfrm>
          <a:prstGeom prst="rect">
            <a:avLst/>
          </a:prstGeom>
        </p:spPr>
      </p:pic>
      <p:sp>
        <p:nvSpPr>
          <p:cNvPr id="6" name="TextBox 5"/>
          <p:cNvSpPr txBox="1"/>
          <p:nvPr/>
        </p:nvSpPr>
        <p:spPr>
          <a:xfrm>
            <a:off x="685800" y="7467600"/>
            <a:ext cx="5715000" cy="1107996"/>
          </a:xfrm>
          <a:prstGeom prst="rect">
            <a:avLst/>
          </a:prstGeom>
          <a:noFill/>
        </p:spPr>
        <p:txBody>
          <a:bodyPr wrap="square" rtlCol="0">
            <a:spAutoFit/>
          </a:bodyPr>
          <a:lstStyle/>
          <a:p>
            <a:r>
              <a:rPr lang="en-US" sz="1200" b="1" dirty="0"/>
              <a:t>Note: </a:t>
            </a:r>
            <a:r>
              <a:rPr lang="en-US" sz="1200" dirty="0"/>
              <a:t>If you wish to try out QuickBooks® Online without using your own data or free subscription to the software, you can access a sample company (Craig’s Landscaping) at </a:t>
            </a:r>
            <a:r>
              <a:rPr lang="en-US" sz="1200" b="1" dirty="0">
                <a:solidFill>
                  <a:srgbClr val="0000FF"/>
                </a:solidFill>
                <a:hlinkClick r:id="rId5">
                  <a:extLst>
                    <a:ext uri="{A12FA001-AC4F-418D-AE19-62706E023703}">
                      <ahyp:hlinkClr xmlns:ahyp="http://schemas.microsoft.com/office/drawing/2018/hyperlinkcolor" val="tx"/>
                    </a:ext>
                  </a:extLst>
                </a:hlinkClick>
              </a:rPr>
              <a:t>http://qbo.intuit.com/redir/testdrive</a:t>
            </a:r>
            <a:r>
              <a:rPr lang="en-US" sz="1200" b="1" dirty="0">
                <a:solidFill>
                  <a:srgbClr val="0000FF"/>
                </a:solidFill>
              </a:rPr>
              <a:t> </a:t>
            </a:r>
            <a:r>
              <a:rPr lang="en-US" sz="1200" dirty="0"/>
              <a:t>that allows you to go in and test various features in a pre-populated QuickBooks Online file.</a:t>
            </a:r>
          </a:p>
          <a:p>
            <a:endParaRPr lang="en-US" dirty="0"/>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rcRect/>
          <a:stretch/>
        </p:blipFill>
        <p:spPr>
          <a:xfrm>
            <a:off x="571499" y="4168300"/>
            <a:ext cx="5715000" cy="1396657"/>
          </a:xfrm>
          <a:prstGeom prst="rect">
            <a:avLst/>
          </a:prstGeom>
        </p:spPr>
      </p:pic>
    </p:spTree>
    <p:extLst>
      <p:ext uri="{BB962C8B-B14F-4D97-AF65-F5344CB8AC3E}">
        <p14:creationId xmlns:p14="http://schemas.microsoft.com/office/powerpoint/2010/main" val="208058039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D5B0A83-AD37-426D-92E6-4C1FC61190A6}"/>
              </a:ext>
            </a:extLst>
          </p:cNvPr>
          <p:cNvSpPr>
            <a:spLocks noGrp="1"/>
          </p:cNvSpPr>
          <p:nvPr>
            <p:ph type="subTitle" idx="1"/>
          </p:nvPr>
        </p:nvSpPr>
        <p:spPr/>
        <p:txBody>
          <a:bodyPr/>
          <a:lstStyle/>
          <a:p>
            <a:r>
              <a:rPr lang="en-US" dirty="0"/>
              <a:t>Click </a:t>
            </a:r>
            <a:r>
              <a:rPr lang="en-US" b="1" dirty="0"/>
              <a:t>Banking (Transactions) </a:t>
            </a:r>
            <a:r>
              <a:rPr lang="en-US" dirty="0"/>
              <a:t>in the </a:t>
            </a:r>
            <a:r>
              <a:rPr lang="en-US" b="1" dirty="0"/>
              <a:t>Left Navigation Bar.</a:t>
            </a:r>
          </a:p>
          <a:p>
            <a:r>
              <a:rPr lang="en-US" dirty="0"/>
              <a:t>The Banking Center window will appear. Click on the bank or credit card account you would like to manage.  </a:t>
            </a:r>
          </a:p>
          <a:p>
            <a:endParaRPr lang="en-US" dirty="0"/>
          </a:p>
          <a:p>
            <a:endParaRPr lang="en-US" dirty="0"/>
          </a:p>
          <a:p>
            <a:endParaRPr lang="en-US" dirty="0"/>
          </a:p>
          <a:p>
            <a:endParaRPr lang="en-US" dirty="0"/>
          </a:p>
          <a:p>
            <a:endParaRPr lang="en-US" dirty="0"/>
          </a:p>
          <a:p>
            <a:endParaRPr lang="en-US" dirty="0"/>
          </a:p>
          <a:p>
            <a:r>
              <a:rPr lang="en-US" dirty="0"/>
              <a:t>As the bank populates transactions, they reside in the</a:t>
            </a:r>
            <a:r>
              <a:rPr lang="en-US" b="1" dirty="0"/>
              <a:t> Review </a:t>
            </a:r>
            <a:r>
              <a:rPr lang="en-US" dirty="0"/>
              <a:t>section of the Bank Center.</a:t>
            </a:r>
          </a:p>
          <a:p>
            <a:r>
              <a:rPr lang="en-US" dirty="0"/>
              <a:t>It is up to you to accept these transactions. Once accepted they post to the bank register and move to the </a:t>
            </a:r>
            <a:r>
              <a:rPr lang="en-US" b="1" dirty="0"/>
              <a:t>Reviewed</a:t>
            </a:r>
            <a:r>
              <a:rPr lang="en-US" dirty="0"/>
              <a:t> section. If a duplicate or old transaction appears for review, simply exclude the transaction. On occasion, you might want to undo an excluded transaction and move it back to review.</a:t>
            </a:r>
          </a:p>
          <a:p>
            <a:endParaRPr lang="en-US" dirty="0"/>
          </a:p>
          <a:p>
            <a:endParaRPr lang="en-US" dirty="0"/>
          </a:p>
          <a:p>
            <a:r>
              <a:rPr lang="en-US" b="1" dirty="0"/>
              <a:t>Search</a:t>
            </a:r>
            <a:r>
              <a:rPr lang="en-US" dirty="0"/>
              <a:t> or </a:t>
            </a:r>
            <a:r>
              <a:rPr lang="en-US" b="1" dirty="0"/>
              <a:t>filter</a:t>
            </a:r>
            <a:r>
              <a:rPr lang="en-US" dirty="0"/>
              <a:t> transactions to accept or post transactions more efficiently.</a:t>
            </a:r>
          </a:p>
          <a:p>
            <a:r>
              <a:rPr lang="en-US" b="1" dirty="0"/>
              <a:t> </a:t>
            </a:r>
            <a:endParaRPr lang="en-US" dirty="0"/>
          </a:p>
          <a:p>
            <a:endParaRPr lang="en-US" dirty="0"/>
          </a:p>
        </p:txBody>
      </p:sp>
      <p:sp>
        <p:nvSpPr>
          <p:cNvPr id="3" name="Slide Number Placeholder 2">
            <a:extLst>
              <a:ext uri="{FF2B5EF4-FFF2-40B4-BE49-F238E27FC236}">
                <a16:creationId xmlns:a16="http://schemas.microsoft.com/office/drawing/2014/main" id="{1BD87489-5F18-4CE8-A13C-40C4545F9D30}"/>
              </a:ext>
            </a:extLst>
          </p:cNvPr>
          <p:cNvSpPr>
            <a:spLocks noGrp="1"/>
          </p:cNvSpPr>
          <p:nvPr>
            <p:ph type="sldNum" sz="quarter" idx="12"/>
          </p:nvPr>
        </p:nvSpPr>
        <p:spPr/>
        <p:txBody>
          <a:bodyPr/>
          <a:lstStyle/>
          <a:p>
            <a:fld id="{492D2D2F-A490-4C0D-96A3-87DCC3196164}" type="slidenum">
              <a:rPr lang="en-US" smtClean="0"/>
              <a:pPr/>
              <a:t>190</a:t>
            </a:fld>
            <a:endParaRPr lang="en-US" dirty="0"/>
          </a:p>
        </p:txBody>
      </p:sp>
      <p:sp>
        <p:nvSpPr>
          <p:cNvPr id="4" name="Title 3">
            <a:extLst>
              <a:ext uri="{FF2B5EF4-FFF2-40B4-BE49-F238E27FC236}">
                <a16:creationId xmlns:a16="http://schemas.microsoft.com/office/drawing/2014/main" id="{6685C137-7758-4812-83BE-BA41FBB795A8}"/>
              </a:ext>
            </a:extLst>
          </p:cNvPr>
          <p:cNvSpPr>
            <a:spLocks noGrp="1"/>
          </p:cNvSpPr>
          <p:nvPr>
            <p:ph type="ctrTitle"/>
          </p:nvPr>
        </p:nvSpPr>
        <p:spPr/>
        <p:txBody>
          <a:bodyPr/>
          <a:lstStyle/>
          <a:p>
            <a:r>
              <a:rPr lang="en-US" dirty="0"/>
              <a:t>Banking</a:t>
            </a:r>
          </a:p>
        </p:txBody>
      </p:sp>
      <p:pic>
        <p:nvPicPr>
          <p:cNvPr id="7" name="Picture 6">
            <a:extLst>
              <a:ext uri="{FF2B5EF4-FFF2-40B4-BE49-F238E27FC236}">
                <a16:creationId xmlns:a16="http://schemas.microsoft.com/office/drawing/2014/main" id="{476900C6-BAFA-48A3-89A7-921A6CCBF2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3841" y="2341178"/>
            <a:ext cx="5339759" cy="1617500"/>
          </a:xfrm>
          <a:prstGeom prst="rect">
            <a:avLst/>
          </a:prstGeom>
        </p:spPr>
      </p:pic>
      <p:pic>
        <p:nvPicPr>
          <p:cNvPr id="8" name="Picture 7">
            <a:extLst>
              <a:ext uri="{FF2B5EF4-FFF2-40B4-BE49-F238E27FC236}">
                <a16:creationId xmlns:a16="http://schemas.microsoft.com/office/drawing/2014/main" id="{DAA11C24-AF40-4E22-968A-7A210A05EF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28546" y="5638800"/>
            <a:ext cx="3400900" cy="428874"/>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69743045-B741-44CF-9263-647D1C5953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6175" y="6802822"/>
            <a:ext cx="3657600" cy="1273629"/>
          </a:xfrm>
          <a:prstGeom prst="rect">
            <a:avLst/>
          </a:prstGeom>
        </p:spPr>
      </p:pic>
    </p:spTree>
    <p:extLst>
      <p:ext uri="{BB962C8B-B14F-4D97-AF65-F5344CB8AC3E}">
        <p14:creationId xmlns:p14="http://schemas.microsoft.com/office/powerpoint/2010/main" val="113559939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88B4FF3-D920-4B54-A63D-DD4096E7C94F}"/>
              </a:ext>
            </a:extLst>
          </p:cNvPr>
          <p:cNvSpPr>
            <a:spLocks noGrp="1"/>
          </p:cNvSpPr>
          <p:nvPr>
            <p:ph type="subTitle" idx="1"/>
          </p:nvPr>
        </p:nvSpPr>
        <p:spPr>
          <a:xfrm>
            <a:off x="495300" y="1295400"/>
            <a:ext cx="5867400" cy="7162800"/>
          </a:xfrm>
        </p:spPr>
        <p:txBody>
          <a:bodyPr/>
          <a:lstStyle/>
          <a:p>
            <a:r>
              <a:rPr lang="en-US" dirty="0"/>
              <a:t>When bank transactions populate in the Bank Center, they look for existing transactions to find a match. The order in which transactions are posted is important in order to avoid duplicate transactions and costly cleanup. We recommend the following industry best practices order:</a:t>
            </a:r>
          </a:p>
          <a:p>
            <a:endParaRPr lang="en-US" dirty="0"/>
          </a:p>
          <a:p>
            <a:pPr marL="685800" lvl="1" indent="-228600" algn="l">
              <a:buFont typeface="+mj-lt"/>
              <a:buAutoNum type="arabicPeriod"/>
            </a:pPr>
            <a:r>
              <a:rPr lang="en-US" sz="1200" dirty="0">
                <a:solidFill>
                  <a:schemeClr val="tx1"/>
                </a:solidFill>
              </a:rPr>
              <a:t>Sync or Import Payroll when using a payroll service or QuickBooks Payroll</a:t>
            </a:r>
          </a:p>
          <a:p>
            <a:pPr marL="685800" lvl="1" indent="-228600" algn="l">
              <a:buFont typeface="+mj-lt"/>
              <a:buAutoNum type="arabicPeriod"/>
            </a:pPr>
            <a:r>
              <a:rPr lang="en-US" sz="1200" dirty="0">
                <a:solidFill>
                  <a:schemeClr val="tx1"/>
                </a:solidFill>
              </a:rPr>
              <a:t>Receive payments against invoices and make deposits</a:t>
            </a:r>
          </a:p>
          <a:p>
            <a:pPr marL="685800" lvl="1" indent="-228600" algn="l">
              <a:buFont typeface="+mj-lt"/>
              <a:buAutoNum type="arabicPeriod"/>
            </a:pPr>
            <a:r>
              <a:rPr lang="en-US" sz="1200" dirty="0">
                <a:solidFill>
                  <a:schemeClr val="tx1"/>
                </a:solidFill>
              </a:rPr>
              <a:t>Clear up Undeposited Funds</a:t>
            </a:r>
          </a:p>
          <a:p>
            <a:pPr marL="685800" lvl="1" indent="-228600" algn="l">
              <a:buFont typeface="+mj-lt"/>
              <a:buAutoNum type="arabicPeriod"/>
            </a:pPr>
            <a:r>
              <a:rPr lang="en-US" sz="1200" dirty="0">
                <a:solidFill>
                  <a:schemeClr val="tx1"/>
                </a:solidFill>
              </a:rPr>
              <a:t>Apply Checks to Open Bills</a:t>
            </a:r>
          </a:p>
          <a:p>
            <a:pPr marL="685800" lvl="1" indent="-228600" algn="l">
              <a:buFont typeface="+mj-lt"/>
              <a:buAutoNum type="arabicPeriod"/>
            </a:pPr>
            <a:r>
              <a:rPr lang="en-US" sz="1200" dirty="0">
                <a:solidFill>
                  <a:schemeClr val="tx1"/>
                </a:solidFill>
              </a:rPr>
              <a:t>Open and review each transaction</a:t>
            </a:r>
          </a:p>
          <a:p>
            <a:endParaRPr lang="en-US" dirty="0"/>
          </a:p>
          <a:p>
            <a:r>
              <a:rPr lang="en-US" dirty="0"/>
              <a:t>You can access the Bank Register. Other options include printing, exporting to excel and changing the columns displayed using the </a:t>
            </a:r>
            <a:r>
              <a:rPr lang="en-US" b="1" dirty="0"/>
              <a:t>Gear</a:t>
            </a:r>
            <a:r>
              <a:rPr lang="en-US" dirty="0"/>
              <a:t> icon.</a:t>
            </a:r>
          </a:p>
          <a:p>
            <a:endParaRPr lang="en-US" dirty="0"/>
          </a:p>
          <a:p>
            <a:r>
              <a:rPr lang="en-US" dirty="0"/>
              <a:t> </a:t>
            </a:r>
          </a:p>
          <a:p>
            <a:endParaRPr lang="en-US" b="1" dirty="0"/>
          </a:p>
          <a:p>
            <a:endParaRPr lang="en-US" dirty="0"/>
          </a:p>
          <a:p>
            <a:endParaRPr lang="en-US" dirty="0"/>
          </a:p>
          <a:p>
            <a:endParaRPr lang="en-US" dirty="0"/>
          </a:p>
          <a:p>
            <a:r>
              <a:rPr lang="en-US" dirty="0"/>
              <a:t>We recommend adding </a:t>
            </a:r>
          </a:p>
          <a:p>
            <a:r>
              <a:rPr lang="en-US" b="1" dirty="0"/>
              <a:t>Check No. </a:t>
            </a:r>
            <a:r>
              <a:rPr lang="en-US" dirty="0"/>
              <a:t>and </a:t>
            </a:r>
          </a:p>
          <a:p>
            <a:r>
              <a:rPr lang="en-US" b="1" dirty="0"/>
              <a:t>Show bank details. </a:t>
            </a:r>
          </a:p>
          <a:p>
            <a:endParaRPr lang="en-US" b="1" dirty="0"/>
          </a:p>
          <a:p>
            <a:r>
              <a:rPr lang="en-US" dirty="0"/>
              <a:t> </a:t>
            </a:r>
          </a:p>
          <a:p>
            <a:endParaRPr lang="en-US" dirty="0"/>
          </a:p>
        </p:txBody>
      </p:sp>
      <p:sp>
        <p:nvSpPr>
          <p:cNvPr id="3" name="Slide Number Placeholder 2">
            <a:extLst>
              <a:ext uri="{FF2B5EF4-FFF2-40B4-BE49-F238E27FC236}">
                <a16:creationId xmlns:a16="http://schemas.microsoft.com/office/drawing/2014/main" id="{68E31137-6C18-4138-BE53-81228E19A45B}"/>
              </a:ext>
            </a:extLst>
          </p:cNvPr>
          <p:cNvSpPr>
            <a:spLocks noGrp="1"/>
          </p:cNvSpPr>
          <p:nvPr>
            <p:ph type="sldNum" sz="quarter" idx="12"/>
          </p:nvPr>
        </p:nvSpPr>
        <p:spPr/>
        <p:txBody>
          <a:bodyPr/>
          <a:lstStyle/>
          <a:p>
            <a:fld id="{492D2D2F-A490-4C0D-96A3-87DCC3196164}" type="slidenum">
              <a:rPr lang="en-US" smtClean="0"/>
              <a:pPr/>
              <a:t>191</a:t>
            </a:fld>
            <a:endParaRPr lang="en-US" dirty="0"/>
          </a:p>
        </p:txBody>
      </p:sp>
      <p:sp>
        <p:nvSpPr>
          <p:cNvPr id="4" name="Title 3">
            <a:extLst>
              <a:ext uri="{FF2B5EF4-FFF2-40B4-BE49-F238E27FC236}">
                <a16:creationId xmlns:a16="http://schemas.microsoft.com/office/drawing/2014/main" id="{6FE74295-ACE3-4256-9860-04EC518597A7}"/>
              </a:ext>
            </a:extLst>
          </p:cNvPr>
          <p:cNvSpPr>
            <a:spLocks noGrp="1"/>
          </p:cNvSpPr>
          <p:nvPr>
            <p:ph type="ctrTitle"/>
          </p:nvPr>
        </p:nvSpPr>
        <p:spPr/>
        <p:txBody>
          <a:bodyPr/>
          <a:lstStyle/>
          <a:p>
            <a:r>
              <a:rPr lang="en-US" dirty="0"/>
              <a:t>Banking</a:t>
            </a:r>
          </a:p>
        </p:txBody>
      </p:sp>
      <p:pic>
        <p:nvPicPr>
          <p:cNvPr id="7" name="Picture 6">
            <a:extLst>
              <a:ext uri="{FF2B5EF4-FFF2-40B4-BE49-F238E27FC236}">
                <a16:creationId xmlns:a16="http://schemas.microsoft.com/office/drawing/2014/main" id="{E49515E8-9063-4343-9C70-940B6F6D24C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57582" y="6011318"/>
            <a:ext cx="1342833" cy="1784555"/>
          </a:xfrm>
          <a:prstGeom prst="rect">
            <a:avLst/>
          </a:prstGeom>
        </p:spPr>
      </p:pic>
      <p:pic>
        <p:nvPicPr>
          <p:cNvPr id="8" name="Picture 7">
            <a:extLst>
              <a:ext uri="{FF2B5EF4-FFF2-40B4-BE49-F238E27FC236}">
                <a16:creationId xmlns:a16="http://schemas.microsoft.com/office/drawing/2014/main" id="{0E71EB5B-0EBE-4AC3-B619-5EBC12693E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475" y="5947797"/>
            <a:ext cx="1371600" cy="1911599"/>
          </a:xfrm>
          <a:prstGeom prst="rect">
            <a:avLst/>
          </a:prstGeom>
        </p:spPr>
      </p:pic>
      <p:pic>
        <p:nvPicPr>
          <p:cNvPr id="9" name="Picture 8" descr="A picture containing table&#10;&#10;Description automatically generated">
            <a:extLst>
              <a:ext uri="{FF2B5EF4-FFF2-40B4-BE49-F238E27FC236}">
                <a16:creationId xmlns:a16="http://schemas.microsoft.com/office/drawing/2014/main" id="{FFB5C6FB-39B4-486F-93B3-D06E076F43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1000" y="4810020"/>
            <a:ext cx="1428949" cy="752580"/>
          </a:xfrm>
          <a:prstGeom prst="rect">
            <a:avLst/>
          </a:prstGeom>
        </p:spPr>
      </p:pic>
    </p:spTree>
    <p:extLst>
      <p:ext uri="{BB962C8B-B14F-4D97-AF65-F5344CB8AC3E}">
        <p14:creationId xmlns:p14="http://schemas.microsoft.com/office/powerpoint/2010/main" val="391726248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B58C631-C6AD-4B2B-B049-DE4F96BFF6E5}"/>
              </a:ext>
            </a:extLst>
          </p:cNvPr>
          <p:cNvSpPr>
            <a:spLocks noGrp="1"/>
          </p:cNvSpPr>
          <p:nvPr>
            <p:ph type="subTitle" idx="1"/>
          </p:nvPr>
        </p:nvSpPr>
        <p:spPr/>
        <p:txBody>
          <a:bodyPr/>
          <a:lstStyle/>
          <a:p>
            <a:r>
              <a:rPr lang="en-US" dirty="0"/>
              <a:t>Click to open a transaction and verify payee and category fields. As features such as Classes and Locations are turned on in Account &amp; Settings, related fields will appear.</a:t>
            </a:r>
          </a:p>
          <a:p>
            <a:r>
              <a:rPr lang="en-US" dirty="0"/>
              <a:t>Notice the options to </a:t>
            </a:r>
            <a:r>
              <a:rPr lang="en-US" b="1" dirty="0"/>
              <a:t>Add attachments, Create a rule, Exclude </a:t>
            </a:r>
            <a:r>
              <a:rPr lang="en-US" dirty="0"/>
              <a:t>or </a:t>
            </a:r>
            <a:r>
              <a:rPr lang="en-US" b="1" dirty="0"/>
              <a:t>Split transactions.</a:t>
            </a:r>
          </a:p>
          <a:p>
            <a:endParaRPr lang="en-US" dirty="0"/>
          </a:p>
          <a:p>
            <a:endParaRPr lang="en-US" dirty="0"/>
          </a:p>
          <a:p>
            <a:endParaRPr lang="en-US" dirty="0"/>
          </a:p>
          <a:p>
            <a:endParaRPr lang="en-US" dirty="0"/>
          </a:p>
          <a:p>
            <a:endParaRPr lang="en-US" dirty="0"/>
          </a:p>
          <a:p>
            <a:r>
              <a:rPr lang="en-US" dirty="0"/>
              <a:t>Previously posted bank deposits will populate as matched transactions. Verify they are matched to the correct deposit and accept them. Check off multiple transactions and accept all with one click.</a:t>
            </a:r>
          </a:p>
          <a:p>
            <a:endParaRPr lang="en-US" dirty="0"/>
          </a:p>
          <a:p>
            <a:endParaRPr lang="en-US" dirty="0"/>
          </a:p>
          <a:p>
            <a:endParaRPr lang="en-US" dirty="0"/>
          </a:p>
          <a:p>
            <a:r>
              <a:rPr lang="en-US" b="1" dirty="0"/>
              <a:t>Categorize</a:t>
            </a:r>
            <a:r>
              <a:rPr lang="en-US" dirty="0"/>
              <a:t> is the preferred option; transfers between accounts or payments to credit card accounts can be created using the Categorize option. Record as Transfer is limited to Balance Sheet accounts. For example, an ACH paid to a vendor may come in as a transfer without option to post to an expense account. We recommend changing transfers to categorize.</a:t>
            </a:r>
          </a:p>
          <a:p>
            <a:endParaRPr lang="en-US" dirty="0"/>
          </a:p>
          <a:p>
            <a:endParaRPr lang="en-US" dirty="0"/>
          </a:p>
        </p:txBody>
      </p:sp>
      <p:sp>
        <p:nvSpPr>
          <p:cNvPr id="3" name="Slide Number Placeholder 2">
            <a:extLst>
              <a:ext uri="{FF2B5EF4-FFF2-40B4-BE49-F238E27FC236}">
                <a16:creationId xmlns:a16="http://schemas.microsoft.com/office/drawing/2014/main" id="{3103C60C-3BBE-4261-92BB-85EB02DA4AFD}"/>
              </a:ext>
            </a:extLst>
          </p:cNvPr>
          <p:cNvSpPr>
            <a:spLocks noGrp="1"/>
          </p:cNvSpPr>
          <p:nvPr>
            <p:ph type="sldNum" sz="quarter" idx="12"/>
          </p:nvPr>
        </p:nvSpPr>
        <p:spPr/>
        <p:txBody>
          <a:bodyPr/>
          <a:lstStyle/>
          <a:p>
            <a:fld id="{492D2D2F-A490-4C0D-96A3-87DCC3196164}" type="slidenum">
              <a:rPr lang="en-US" smtClean="0"/>
              <a:pPr/>
              <a:t>192</a:t>
            </a:fld>
            <a:endParaRPr lang="en-US" dirty="0"/>
          </a:p>
        </p:txBody>
      </p:sp>
      <p:sp>
        <p:nvSpPr>
          <p:cNvPr id="4" name="Title 3">
            <a:extLst>
              <a:ext uri="{FF2B5EF4-FFF2-40B4-BE49-F238E27FC236}">
                <a16:creationId xmlns:a16="http://schemas.microsoft.com/office/drawing/2014/main" id="{F2E286EC-F234-40EE-999D-989BAEC97E11}"/>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589482FF-C797-4B5B-BB20-2526930671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7226" y="2516377"/>
            <a:ext cx="3920654" cy="1085352"/>
          </a:xfrm>
          <a:prstGeom prst="rect">
            <a:avLst/>
          </a:prstGeom>
        </p:spPr>
      </p:pic>
      <p:pic>
        <p:nvPicPr>
          <p:cNvPr id="6" name="Picture 5">
            <a:extLst>
              <a:ext uri="{FF2B5EF4-FFF2-40B4-BE49-F238E27FC236}">
                <a16:creationId xmlns:a16="http://schemas.microsoft.com/office/drawing/2014/main" id="{FD391A28-BD44-494E-8EA6-CEE2861081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1553" y="7010400"/>
            <a:ext cx="4572000" cy="1220706"/>
          </a:xfrm>
          <a:prstGeom prst="rect">
            <a:avLst/>
          </a:prstGeom>
        </p:spPr>
      </p:pic>
      <p:pic>
        <p:nvPicPr>
          <p:cNvPr id="7" name="Picture 6">
            <a:extLst>
              <a:ext uri="{FF2B5EF4-FFF2-40B4-BE49-F238E27FC236}">
                <a16:creationId xmlns:a16="http://schemas.microsoft.com/office/drawing/2014/main" id="{4D0D6103-0609-49E8-BB7E-21D652AEF71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23260" y="4822706"/>
            <a:ext cx="5702918" cy="542959"/>
          </a:xfrm>
          <a:prstGeom prst="rect">
            <a:avLst/>
          </a:prstGeom>
        </p:spPr>
      </p:pic>
    </p:spTree>
    <p:extLst>
      <p:ext uri="{BB962C8B-B14F-4D97-AF65-F5344CB8AC3E}">
        <p14:creationId xmlns:p14="http://schemas.microsoft.com/office/powerpoint/2010/main" val="194778557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840E8BD-6A63-4BBC-BF1B-0A0FA4837E7C}"/>
              </a:ext>
            </a:extLst>
          </p:cNvPr>
          <p:cNvSpPr>
            <a:spLocks noGrp="1"/>
          </p:cNvSpPr>
          <p:nvPr>
            <p:ph type="subTitle" idx="1"/>
          </p:nvPr>
        </p:nvSpPr>
        <p:spPr/>
        <p:txBody>
          <a:bodyPr>
            <a:normAutofit/>
          </a:bodyPr>
          <a:lstStyle/>
          <a:p>
            <a:r>
              <a:rPr lang="en-US" sz="1400" b="1" dirty="0"/>
              <a:t>Rules</a:t>
            </a:r>
          </a:p>
          <a:p>
            <a:r>
              <a:rPr lang="en-US" dirty="0"/>
              <a:t>Rules are a great way to identify where a transaction should be posted. Rules save time during the review and accept process because they memorize how specific transactions for specific vendors should be recorded. Keep in mind, QuickBooks will remember prior posted transactions and populate vendor names and categories based on the memorization of the rule. Take the time to review each transaction before accepting to avoid costly cleanup errors. </a:t>
            </a:r>
          </a:p>
          <a:p>
            <a:endParaRPr lang="en-US" dirty="0"/>
          </a:p>
          <a:p>
            <a:r>
              <a:rPr lang="en-US" dirty="0"/>
              <a:t>Click the </a:t>
            </a:r>
            <a:r>
              <a:rPr lang="en-US" b="1" dirty="0"/>
              <a:t>Rules Tab -&gt; New rule.</a:t>
            </a:r>
          </a:p>
          <a:p>
            <a:r>
              <a:rPr lang="en-US" dirty="0"/>
              <a:t>Customize your rule by selecting available options, adding conditions, Transaction type, Payee and Category. </a:t>
            </a:r>
            <a:r>
              <a:rPr lang="en-US" b="1" dirty="0"/>
              <a:t>Important! Turn off Auto-add to avoid unnecessary cleanup. </a:t>
            </a:r>
          </a:p>
          <a:p>
            <a:endParaRPr lang="en-US" dirty="0"/>
          </a:p>
          <a:p>
            <a:r>
              <a:rPr lang="en-US" b="1" dirty="0"/>
              <a:t> </a:t>
            </a:r>
          </a:p>
        </p:txBody>
      </p:sp>
      <p:sp>
        <p:nvSpPr>
          <p:cNvPr id="3" name="Slide Number Placeholder 2">
            <a:extLst>
              <a:ext uri="{FF2B5EF4-FFF2-40B4-BE49-F238E27FC236}">
                <a16:creationId xmlns:a16="http://schemas.microsoft.com/office/drawing/2014/main" id="{15399429-575E-407B-946B-4382FA58DE2E}"/>
              </a:ext>
            </a:extLst>
          </p:cNvPr>
          <p:cNvSpPr>
            <a:spLocks noGrp="1"/>
          </p:cNvSpPr>
          <p:nvPr>
            <p:ph type="sldNum" sz="quarter" idx="12"/>
          </p:nvPr>
        </p:nvSpPr>
        <p:spPr/>
        <p:txBody>
          <a:bodyPr/>
          <a:lstStyle/>
          <a:p>
            <a:fld id="{492D2D2F-A490-4C0D-96A3-87DCC3196164}" type="slidenum">
              <a:rPr lang="en-US" smtClean="0"/>
              <a:pPr/>
              <a:t>193</a:t>
            </a:fld>
            <a:endParaRPr lang="en-US" dirty="0"/>
          </a:p>
        </p:txBody>
      </p:sp>
      <p:sp>
        <p:nvSpPr>
          <p:cNvPr id="4" name="Title 3">
            <a:extLst>
              <a:ext uri="{FF2B5EF4-FFF2-40B4-BE49-F238E27FC236}">
                <a16:creationId xmlns:a16="http://schemas.microsoft.com/office/drawing/2014/main" id="{F8383773-CDFB-4CF1-A0A7-D18C495B82C5}"/>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98D49C07-43E1-41DD-B512-9DDD275407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95600" y="3657600"/>
            <a:ext cx="2743200" cy="278654"/>
          </a:xfrm>
          <a:prstGeom prst="rect">
            <a:avLst/>
          </a:prstGeom>
        </p:spPr>
      </p:pic>
      <p:pic>
        <p:nvPicPr>
          <p:cNvPr id="7" name="Picture 6">
            <a:extLst>
              <a:ext uri="{FF2B5EF4-FFF2-40B4-BE49-F238E27FC236}">
                <a16:creationId xmlns:a16="http://schemas.microsoft.com/office/drawing/2014/main" id="{B08E0BF0-27C1-4593-881A-43DC1183F38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38102" y="4811431"/>
            <a:ext cx="2381794" cy="3441411"/>
          </a:xfrm>
          <a:prstGeom prst="rect">
            <a:avLst/>
          </a:prstGeom>
        </p:spPr>
      </p:pic>
    </p:spTree>
    <p:extLst>
      <p:ext uri="{BB962C8B-B14F-4D97-AF65-F5344CB8AC3E}">
        <p14:creationId xmlns:p14="http://schemas.microsoft.com/office/powerpoint/2010/main" val="5523310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D85475F-FA47-4C49-9E92-903B6D03846B}"/>
              </a:ext>
            </a:extLst>
          </p:cNvPr>
          <p:cNvSpPr>
            <a:spLocks noGrp="1"/>
          </p:cNvSpPr>
          <p:nvPr>
            <p:ph type="subTitle" idx="1"/>
          </p:nvPr>
        </p:nvSpPr>
        <p:spPr/>
        <p:txBody>
          <a:bodyPr>
            <a:normAutofit fontScale="70000" lnSpcReduction="20000"/>
          </a:bodyPr>
          <a:lstStyle/>
          <a:p>
            <a:r>
              <a:rPr lang="en-US" sz="2000" b="1" dirty="0"/>
              <a:t>Receipts</a:t>
            </a:r>
          </a:p>
          <a:p>
            <a:r>
              <a:rPr lang="en-US" sz="1700" b="1" dirty="0"/>
              <a:t>Receipt</a:t>
            </a:r>
            <a:r>
              <a:rPr lang="en-US" sz="1700" dirty="0"/>
              <a:t> </a:t>
            </a:r>
            <a:r>
              <a:rPr lang="en-US" sz="1700" b="1" dirty="0"/>
              <a:t>Capture</a:t>
            </a:r>
            <a:r>
              <a:rPr lang="en-US" sz="1700" dirty="0"/>
              <a:t> in QuickBooks Online allows users to directly upload receipts to the QuickBooks Online Banking Center where QuickBooks will read the receipt and either match to an existing transaction or allow users to add a new transaction.</a:t>
            </a:r>
          </a:p>
          <a:p>
            <a:endParaRPr lang="en-US" sz="1700" dirty="0"/>
          </a:p>
          <a:p>
            <a:r>
              <a:rPr lang="en-US" sz="1700" dirty="0"/>
              <a:t>Click the </a:t>
            </a:r>
            <a:r>
              <a:rPr lang="en-US" sz="1700" b="1" dirty="0"/>
              <a:t>Receipts </a:t>
            </a:r>
            <a:r>
              <a:rPr lang="en-US" sz="1700" dirty="0"/>
              <a:t>tab.</a:t>
            </a:r>
          </a:p>
          <a:p>
            <a:endParaRPr lang="en-US" sz="1700" dirty="0"/>
          </a:p>
          <a:p>
            <a:r>
              <a:rPr lang="en-US" sz="1700" b="1" dirty="0"/>
              <a:t>Drag and drop </a:t>
            </a:r>
            <a:r>
              <a:rPr lang="en-US" sz="1700" dirty="0"/>
              <a:t>receipts directly into QuickBooks Online, or select </a:t>
            </a:r>
            <a:r>
              <a:rPr lang="en-US" sz="1700" b="1" dirty="0"/>
              <a:t>Browse</a:t>
            </a:r>
            <a:r>
              <a:rPr lang="en-US" sz="1700" dirty="0"/>
              <a:t> to upload them. Ensure that each image or file contains only a single receipt.</a:t>
            </a:r>
          </a:p>
          <a:p>
            <a:endParaRPr lang="en-US" sz="1500" dirty="0"/>
          </a:p>
          <a:p>
            <a:endParaRPr lang="en-US" sz="1500" dirty="0"/>
          </a:p>
          <a:p>
            <a:endParaRPr lang="en-US" sz="1500" b="1" dirty="0"/>
          </a:p>
          <a:p>
            <a:endParaRPr lang="en-US" sz="1500" b="1" dirty="0"/>
          </a:p>
          <a:p>
            <a:endParaRPr lang="en-US" sz="1500" b="1" dirty="0"/>
          </a:p>
          <a:p>
            <a:r>
              <a:rPr lang="en-US" sz="1700" b="1" dirty="0"/>
              <a:t> </a:t>
            </a:r>
          </a:p>
          <a:p>
            <a:r>
              <a:rPr lang="en-US" sz="2000" b="1" dirty="0"/>
              <a:t>Receipt and Bill Forwarding</a:t>
            </a:r>
          </a:p>
          <a:p>
            <a:r>
              <a:rPr lang="en-US" sz="1700" dirty="0"/>
              <a:t>Click </a:t>
            </a:r>
            <a:r>
              <a:rPr lang="en-US" sz="1700" b="1" dirty="0"/>
              <a:t>Set up receive forwarding </a:t>
            </a:r>
            <a:r>
              <a:rPr lang="en-US" sz="1700" dirty="0"/>
              <a:t>or </a:t>
            </a:r>
            <a:r>
              <a:rPr lang="en-US" sz="1700" b="1" dirty="0"/>
              <a:t>Customize email </a:t>
            </a:r>
            <a:r>
              <a:rPr lang="en-US" sz="1700" dirty="0"/>
              <a:t>button</a:t>
            </a:r>
            <a:r>
              <a:rPr lang="en-US" sz="1700" b="1" dirty="0"/>
              <a:t> </a:t>
            </a:r>
            <a:r>
              <a:rPr lang="en-US" sz="1700" dirty="0"/>
              <a:t>to create an Intuit custom email to forward receipts and bills.</a:t>
            </a:r>
            <a:endParaRPr lang="en-US" sz="1700" b="1" dirty="0"/>
          </a:p>
          <a:p>
            <a:endParaRPr lang="en-US" sz="1500" b="1"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r>
              <a:rPr lang="en-US" sz="1300" b="1" dirty="0"/>
              <a:t> </a:t>
            </a:r>
          </a:p>
          <a:p>
            <a:endParaRPr lang="en-US" sz="1300" b="1" dirty="0"/>
          </a:p>
          <a:p>
            <a:endParaRPr lang="en-US" dirty="0"/>
          </a:p>
        </p:txBody>
      </p:sp>
      <p:sp>
        <p:nvSpPr>
          <p:cNvPr id="3" name="Slide Number Placeholder 2">
            <a:extLst>
              <a:ext uri="{FF2B5EF4-FFF2-40B4-BE49-F238E27FC236}">
                <a16:creationId xmlns:a16="http://schemas.microsoft.com/office/drawing/2014/main" id="{2F232A91-285A-437F-835C-735FABA4BFCE}"/>
              </a:ext>
            </a:extLst>
          </p:cNvPr>
          <p:cNvSpPr>
            <a:spLocks noGrp="1"/>
          </p:cNvSpPr>
          <p:nvPr>
            <p:ph type="sldNum" sz="quarter" idx="12"/>
          </p:nvPr>
        </p:nvSpPr>
        <p:spPr/>
        <p:txBody>
          <a:bodyPr/>
          <a:lstStyle/>
          <a:p>
            <a:fld id="{492D2D2F-A490-4C0D-96A3-87DCC3196164}" type="slidenum">
              <a:rPr lang="en-US" smtClean="0"/>
              <a:pPr/>
              <a:t>194</a:t>
            </a:fld>
            <a:endParaRPr lang="en-US" dirty="0"/>
          </a:p>
        </p:txBody>
      </p:sp>
      <p:sp>
        <p:nvSpPr>
          <p:cNvPr id="4" name="Title 3">
            <a:extLst>
              <a:ext uri="{FF2B5EF4-FFF2-40B4-BE49-F238E27FC236}">
                <a16:creationId xmlns:a16="http://schemas.microsoft.com/office/drawing/2014/main" id="{5736786B-1718-4E25-B76E-B9E069CBB956}"/>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46A4C827-C2AA-4235-89F3-0417C47512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719" y="2924866"/>
            <a:ext cx="2743200" cy="293912"/>
          </a:xfrm>
          <a:prstGeom prst="rect">
            <a:avLst/>
          </a:prstGeom>
        </p:spPr>
      </p:pic>
      <p:pic>
        <p:nvPicPr>
          <p:cNvPr id="6" name="Picture 5" descr="A picture containing bird&#10;&#10;Description automatically generated">
            <a:extLst>
              <a:ext uri="{FF2B5EF4-FFF2-40B4-BE49-F238E27FC236}">
                <a16:creationId xmlns:a16="http://schemas.microsoft.com/office/drawing/2014/main" id="{FD5F94DE-336B-4C09-8AE2-CC41A60D10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2709" y="4267200"/>
            <a:ext cx="2743200" cy="79629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4B18859D-597E-4F01-842B-A6E105D79B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5500" y="6600265"/>
            <a:ext cx="2743200" cy="1210235"/>
          </a:xfrm>
          <a:prstGeom prst="rect">
            <a:avLst/>
          </a:prstGeom>
        </p:spPr>
      </p:pic>
    </p:spTree>
    <p:extLst>
      <p:ext uri="{BB962C8B-B14F-4D97-AF65-F5344CB8AC3E}">
        <p14:creationId xmlns:p14="http://schemas.microsoft.com/office/powerpoint/2010/main" val="224120059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D85475F-FA47-4C49-9E92-903B6D03846B}"/>
              </a:ext>
            </a:extLst>
          </p:cNvPr>
          <p:cNvSpPr>
            <a:spLocks noGrp="1"/>
          </p:cNvSpPr>
          <p:nvPr>
            <p:ph type="subTitle" idx="1"/>
          </p:nvPr>
        </p:nvSpPr>
        <p:spPr/>
        <p:txBody>
          <a:bodyPr>
            <a:normAutofit/>
          </a:bodyPr>
          <a:lstStyle/>
          <a:p>
            <a:r>
              <a:rPr lang="en-US" sz="1400" b="1" dirty="0"/>
              <a:t>Mobile App </a:t>
            </a:r>
            <a:endParaRPr lang="en-US" sz="1400" dirty="0"/>
          </a:p>
          <a:p>
            <a:r>
              <a:rPr lang="en-US" dirty="0"/>
              <a:t>To scan a receipt, install the "QuickBooks Accounting: Invoicing and Expenses" app on your phone. Then, open the app and tap the menu button. Select the Receipt Camera and snap a photo of your receipt. Once you do, it will automatically appear in the Receipts tab with any other receipts you have added.  </a:t>
            </a:r>
          </a:p>
          <a:p>
            <a:pPr fontAlgn="base"/>
            <a:endParaRPr lang="en-US" sz="1300" dirty="0"/>
          </a:p>
          <a:p>
            <a:pPr fontAlgn="base"/>
            <a:endParaRPr lang="en-US" sz="1300" dirty="0"/>
          </a:p>
          <a:p>
            <a:pPr fontAlgn="base"/>
            <a:endParaRPr lang="en-US" sz="1300" dirty="0"/>
          </a:p>
          <a:p>
            <a:pPr fontAlgn="base"/>
            <a:endParaRPr lang="en-US" sz="1300" dirty="0"/>
          </a:p>
          <a:p>
            <a:pPr fontAlgn="base"/>
            <a:r>
              <a:rPr lang="en-US" dirty="0"/>
              <a:t>Click the “For review” tab to manage receipts or bills. Use the </a:t>
            </a:r>
            <a:r>
              <a:rPr lang="en-US" b="1" dirty="0"/>
              <a:t>Batch actions </a:t>
            </a:r>
            <a:r>
              <a:rPr lang="en-US" dirty="0"/>
              <a:t>menu to select multiple documents to </a:t>
            </a:r>
            <a:r>
              <a:rPr lang="en-US" b="1" dirty="0"/>
              <a:t>Confirm, Review </a:t>
            </a:r>
            <a:r>
              <a:rPr lang="en-US" dirty="0"/>
              <a:t>or </a:t>
            </a:r>
            <a:r>
              <a:rPr lang="en-US" b="1" dirty="0"/>
              <a:t>Delete</a:t>
            </a:r>
            <a:r>
              <a:rPr lang="en-US" dirty="0"/>
              <a:t> attachments. </a:t>
            </a:r>
          </a:p>
          <a:p>
            <a:pPr fontAlgn="base"/>
            <a:endParaRPr lang="en-US" sz="1300"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r>
              <a:rPr lang="en-US" b="1" dirty="0"/>
              <a:t>Note: </a:t>
            </a:r>
            <a:r>
              <a:rPr lang="en-US" dirty="0"/>
              <a:t>You can send multiple receipts in one email, however if you send too many, the file size may exceed your email provider’s limits.</a:t>
            </a:r>
            <a:endParaRPr lang="en-US" b="1" dirty="0"/>
          </a:p>
          <a:p>
            <a:endParaRPr lang="en-US" sz="1400" b="1" dirty="0"/>
          </a:p>
          <a:p>
            <a:endParaRPr lang="en-US" dirty="0"/>
          </a:p>
        </p:txBody>
      </p:sp>
      <p:sp>
        <p:nvSpPr>
          <p:cNvPr id="3" name="Slide Number Placeholder 2">
            <a:extLst>
              <a:ext uri="{FF2B5EF4-FFF2-40B4-BE49-F238E27FC236}">
                <a16:creationId xmlns:a16="http://schemas.microsoft.com/office/drawing/2014/main" id="{2F232A91-285A-437F-835C-735FABA4BFCE}"/>
              </a:ext>
            </a:extLst>
          </p:cNvPr>
          <p:cNvSpPr>
            <a:spLocks noGrp="1"/>
          </p:cNvSpPr>
          <p:nvPr>
            <p:ph type="sldNum" sz="quarter" idx="12"/>
          </p:nvPr>
        </p:nvSpPr>
        <p:spPr/>
        <p:txBody>
          <a:bodyPr/>
          <a:lstStyle/>
          <a:p>
            <a:fld id="{492D2D2F-A490-4C0D-96A3-87DCC3196164}" type="slidenum">
              <a:rPr lang="en-US" smtClean="0"/>
              <a:pPr/>
              <a:t>195</a:t>
            </a:fld>
            <a:endParaRPr lang="en-US" dirty="0"/>
          </a:p>
        </p:txBody>
      </p:sp>
      <p:sp>
        <p:nvSpPr>
          <p:cNvPr id="4" name="Title 3">
            <a:extLst>
              <a:ext uri="{FF2B5EF4-FFF2-40B4-BE49-F238E27FC236}">
                <a16:creationId xmlns:a16="http://schemas.microsoft.com/office/drawing/2014/main" id="{5736786B-1718-4E25-B76E-B9E069CBB956}"/>
              </a:ext>
            </a:extLst>
          </p:cNvPr>
          <p:cNvSpPr>
            <a:spLocks noGrp="1"/>
          </p:cNvSpPr>
          <p:nvPr>
            <p:ph type="ctrTitle"/>
          </p:nvPr>
        </p:nvSpPr>
        <p:spPr/>
        <p:txBody>
          <a:bodyPr/>
          <a:lstStyle/>
          <a:p>
            <a:r>
              <a:rPr lang="en-US" dirty="0"/>
              <a:t>Banking</a:t>
            </a:r>
          </a:p>
        </p:txBody>
      </p:sp>
      <p:pic>
        <p:nvPicPr>
          <p:cNvPr id="9" name="Picture 8" descr="A picture containing bird, tree, flower&#10;&#10;Description automatically generated">
            <a:extLst>
              <a:ext uri="{FF2B5EF4-FFF2-40B4-BE49-F238E27FC236}">
                <a16:creationId xmlns:a16="http://schemas.microsoft.com/office/drawing/2014/main" id="{4BABD31B-7593-4BC5-8300-A1938DBD03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079" y="2971800"/>
            <a:ext cx="2743200" cy="908180"/>
          </a:xfrm>
          <a:prstGeom prst="rect">
            <a:avLst/>
          </a:prstGeom>
        </p:spPr>
      </p:pic>
      <p:pic>
        <p:nvPicPr>
          <p:cNvPr id="11" name="Picture 10" descr="A screenshot of a social media post&#10;&#10;Description automatically generated">
            <a:extLst>
              <a:ext uri="{FF2B5EF4-FFF2-40B4-BE49-F238E27FC236}">
                <a16:creationId xmlns:a16="http://schemas.microsoft.com/office/drawing/2014/main" id="{90E7B33F-D18C-4E62-839D-730E7BD1D3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5264021"/>
            <a:ext cx="5715000" cy="1210468"/>
          </a:xfrm>
          <a:prstGeom prst="rect">
            <a:avLst/>
          </a:prstGeom>
        </p:spPr>
      </p:pic>
    </p:spTree>
    <p:extLst>
      <p:ext uri="{BB962C8B-B14F-4D97-AF65-F5344CB8AC3E}">
        <p14:creationId xmlns:p14="http://schemas.microsoft.com/office/powerpoint/2010/main" val="205402026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Click</a:t>
            </a:r>
            <a:r>
              <a:rPr lang="en-US" b="1" dirty="0">
                <a:solidFill>
                  <a:schemeClr val="tx1"/>
                </a:solidFill>
              </a:rPr>
              <a:t> + New </a:t>
            </a:r>
            <a:r>
              <a:rPr lang="en-US" dirty="0">
                <a:solidFill>
                  <a:schemeClr val="tx1"/>
                </a:solidFill>
              </a:rPr>
              <a:t>and select </a:t>
            </a:r>
            <a:r>
              <a:rPr lang="en-US" b="1" dirty="0">
                <a:solidFill>
                  <a:schemeClr val="tx1"/>
                </a:solidFill>
              </a:rPr>
              <a:t>Transfer </a:t>
            </a:r>
            <a:r>
              <a:rPr lang="en-US" dirty="0">
                <a:solidFill>
                  <a:schemeClr val="tx1"/>
                </a:solidFill>
              </a:rPr>
              <a:t>to </a:t>
            </a:r>
            <a:r>
              <a:rPr lang="en-US" dirty="0"/>
              <a:t>move money from one bank account to another.</a:t>
            </a:r>
            <a:endParaRPr lang="en-US" dirty="0">
              <a:solidFill>
                <a:schemeClr val="tx1"/>
              </a:solidFill>
            </a:endParaRPr>
          </a:p>
          <a:p>
            <a:pPr>
              <a:spcBef>
                <a:spcPts val="0"/>
              </a:spcBef>
            </a:pPr>
            <a:endParaRPr lang="en-US" dirty="0">
              <a:solidFill>
                <a:schemeClr val="tx1"/>
              </a:solidFill>
            </a:endParaRPr>
          </a:p>
          <a:p>
            <a:pPr>
              <a:spcBef>
                <a:spcPct val="50000"/>
              </a:spcBef>
            </a:pPr>
            <a:endParaRPr lang="en-US" sz="4800"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b="1" dirty="0">
                <a:solidFill>
                  <a:schemeClr val="tx1"/>
                </a:solidFill>
              </a:rPr>
              <a:t>Note:</a:t>
            </a:r>
            <a:r>
              <a:rPr lang="en-US" dirty="0">
                <a:solidFill>
                  <a:schemeClr val="tx1"/>
                </a:solidFill>
              </a:rPr>
              <a:t>  </a:t>
            </a:r>
            <a:r>
              <a:rPr lang="en-US" dirty="0"/>
              <a:t>Another option is to setup a recurring transfer. </a:t>
            </a:r>
            <a:r>
              <a:rPr lang="en-US" dirty="0">
                <a:solidFill>
                  <a:schemeClr val="tx1"/>
                </a:solidFill>
              </a:rPr>
              <a:t>Review </a:t>
            </a:r>
            <a:r>
              <a:rPr lang="en-US" b="1" dirty="0">
                <a:solidFill>
                  <a:schemeClr val="tx1"/>
                </a:solidFill>
              </a:rPr>
              <a:t>Recurring Transactions </a:t>
            </a:r>
            <a:r>
              <a:rPr lang="en-US" dirty="0">
                <a:solidFill>
                  <a:schemeClr val="tx1"/>
                </a:solidFill>
              </a:rPr>
              <a:t>in Appendix A.</a:t>
            </a:r>
          </a:p>
          <a:p>
            <a:pPr>
              <a:spcBef>
                <a:spcPct val="50000"/>
              </a:spcBef>
            </a:pPr>
            <a:r>
              <a:rPr lang="en-US" dirty="0"/>
              <a:t>In some cases, a payment to a vendor or payee populates as a transfer type transaction instead of an expense. In this case, we recommend you change it to a categorized transaction as explained in the Banking Center section.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Transfers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196</a:t>
            </a:fld>
            <a:endParaRPr lang="en-US" dirty="0"/>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09600" y="1981200"/>
            <a:ext cx="5715000" cy="20343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7488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spcBef>
                <a:spcPct val="50000"/>
              </a:spcBef>
            </a:pPr>
            <a:r>
              <a:rPr lang="en-US" dirty="0">
                <a:solidFill>
                  <a:schemeClr val="tx1"/>
                </a:solidFill>
              </a:rPr>
              <a:t>Reconciling your bank and credit card accounts is an important task to ensure that all transactions are accounted for, input errors are corrected, and all outstanding transactions are verified. Completing the bank reconciliation process for all financial accounts is key to accurate data and financial statements.</a:t>
            </a:r>
          </a:p>
          <a:p>
            <a:pPr>
              <a:spcBef>
                <a:spcPct val="50000"/>
              </a:spcBef>
            </a:pPr>
            <a:r>
              <a:rPr lang="en-US" dirty="0">
                <a:solidFill>
                  <a:schemeClr val="tx1"/>
                </a:solidFill>
              </a:rPr>
              <a:t>Click the </a:t>
            </a:r>
            <a:r>
              <a:rPr lang="en-US" b="1" dirty="0">
                <a:solidFill>
                  <a:schemeClr val="tx1"/>
                </a:solidFill>
              </a:rPr>
              <a:t>Gear </a:t>
            </a:r>
            <a:r>
              <a:rPr lang="en-US" dirty="0">
                <a:solidFill>
                  <a:schemeClr val="tx1"/>
                </a:solidFill>
              </a:rPr>
              <a:t>icon -&gt; </a:t>
            </a:r>
            <a:r>
              <a:rPr lang="en-US" b="1" dirty="0">
                <a:solidFill>
                  <a:schemeClr val="tx1"/>
                </a:solidFill>
              </a:rPr>
              <a:t>Reconcile</a:t>
            </a:r>
            <a:r>
              <a:rPr lang="en-US" dirty="0">
                <a:solidFill>
                  <a:schemeClr val="tx1"/>
                </a:solidFill>
              </a:rPr>
              <a:t>.</a:t>
            </a:r>
          </a:p>
          <a:p>
            <a:pPr>
              <a:spcBef>
                <a:spcPct val="50000"/>
              </a:spcBef>
            </a:pPr>
            <a:endParaRPr lang="en-US" dirty="0">
              <a:solidFill>
                <a:schemeClr val="tx1"/>
              </a:solidFill>
            </a:endParaRPr>
          </a:p>
          <a:p>
            <a:pPr>
              <a:spcBef>
                <a:spcPct val="50000"/>
              </a:spcBef>
            </a:pPr>
            <a:r>
              <a:rPr lang="en-US" dirty="0">
                <a:solidFill>
                  <a:schemeClr val="tx1"/>
                </a:solidFill>
              </a:rPr>
              <a:t>Select the </a:t>
            </a:r>
            <a:r>
              <a:rPr lang="en-US" b="1" dirty="0">
                <a:solidFill>
                  <a:schemeClr val="tx1"/>
                </a:solidFill>
              </a:rPr>
              <a:t>Account </a:t>
            </a:r>
            <a:r>
              <a:rPr lang="en-US" dirty="0">
                <a:solidFill>
                  <a:schemeClr val="tx1"/>
                </a:solidFill>
              </a:rPr>
              <a:t>you wish to reconcile from the drop-down list.</a:t>
            </a:r>
          </a:p>
          <a:p>
            <a:pPr>
              <a:spcBef>
                <a:spcPct val="50000"/>
              </a:spcBef>
            </a:pPr>
            <a:r>
              <a:rPr lang="en-US" dirty="0">
                <a:solidFill>
                  <a:schemeClr val="tx1"/>
                </a:solidFill>
              </a:rPr>
              <a:t>Refer to the bank statement to</a:t>
            </a:r>
            <a:r>
              <a:rPr lang="en-US" dirty="0"/>
              <a:t> </a:t>
            </a:r>
            <a:r>
              <a:rPr lang="en-US" dirty="0">
                <a:solidFill>
                  <a:schemeClr val="tx1"/>
                </a:solidFill>
              </a:rPr>
              <a:t>verify the </a:t>
            </a:r>
            <a:r>
              <a:rPr lang="en-US" b="1" dirty="0">
                <a:solidFill>
                  <a:schemeClr val="tx1"/>
                </a:solidFill>
              </a:rPr>
              <a:t>Beginning balance, </a:t>
            </a:r>
            <a:r>
              <a:rPr lang="en-US" dirty="0"/>
              <a:t>enter the </a:t>
            </a:r>
            <a:r>
              <a:rPr lang="en-US" b="1" dirty="0"/>
              <a:t>Ending balance, </a:t>
            </a:r>
            <a:r>
              <a:rPr lang="en-US" dirty="0"/>
              <a:t>and enter the</a:t>
            </a:r>
            <a:r>
              <a:rPr lang="en-US" b="1" dirty="0"/>
              <a:t> Ending Date. </a:t>
            </a:r>
            <a:r>
              <a:rPr lang="en-US" dirty="0">
                <a:solidFill>
                  <a:schemeClr val="tx1"/>
                </a:solidFill>
              </a:rPr>
              <a:t>Click </a:t>
            </a:r>
            <a:r>
              <a:rPr lang="en-US" b="1" dirty="0">
                <a:solidFill>
                  <a:schemeClr val="tx1"/>
                </a:solidFill>
              </a:rPr>
              <a:t>Start reconciling</a:t>
            </a:r>
            <a:r>
              <a:rPr lang="en-US" dirty="0">
                <a:solidFill>
                  <a:schemeClr val="tx1"/>
                </a:solidFill>
              </a:rPr>
              <a:t>.</a:t>
            </a:r>
          </a:p>
          <a:p>
            <a:pPr>
              <a:spcBef>
                <a:spcPct val="50000"/>
              </a:spcBef>
            </a:pPr>
            <a:endParaRPr lang="en-US" dirty="0">
              <a:solidFill>
                <a:schemeClr val="tx1"/>
              </a:solidFill>
            </a:endParaRPr>
          </a:p>
          <a:p>
            <a:pPr>
              <a:spcBef>
                <a:spcPct val="50000"/>
              </a:spcBef>
            </a:pPr>
            <a:r>
              <a:rPr lang="en-US"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197</a:t>
            </a:fld>
            <a:endParaRPr lang="en-US" dirty="0"/>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5940" y="4628043"/>
            <a:ext cx="4800600" cy="36495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rcRect/>
          <a:stretch/>
        </p:blipFill>
        <p:spPr>
          <a:xfrm>
            <a:off x="5017177" y="2384574"/>
            <a:ext cx="679363" cy="102648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3017519" y="2546328"/>
            <a:ext cx="1371600" cy="230474"/>
          </a:xfrm>
          <a:prstGeom prst="rect">
            <a:avLst/>
          </a:prstGeom>
        </p:spPr>
      </p:pic>
    </p:spTree>
    <p:extLst>
      <p:ext uri="{BB962C8B-B14F-4D97-AF65-F5344CB8AC3E}">
        <p14:creationId xmlns:p14="http://schemas.microsoft.com/office/powerpoint/2010/main" val="395439075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Now you are ready to reconcile the account.  </a:t>
            </a:r>
          </a:p>
          <a:p>
            <a:r>
              <a:rPr lang="en-US" dirty="0">
                <a:solidFill>
                  <a:schemeClr val="tx1"/>
                </a:solidFill>
              </a:rPr>
              <a:t>Select </a:t>
            </a:r>
            <a:r>
              <a:rPr lang="en-US" b="1" dirty="0">
                <a:solidFill>
                  <a:schemeClr val="tx1"/>
                </a:solidFill>
              </a:rPr>
              <a:t>Deposits</a:t>
            </a:r>
            <a:r>
              <a:rPr lang="en-US" dirty="0">
                <a:solidFill>
                  <a:schemeClr val="tx1"/>
                </a:solidFill>
              </a:rPr>
              <a:t> and check off all deposit and credit transactions that appear on the bank statement. Verify outstanding transactions and make corrections as needed.</a:t>
            </a:r>
          </a:p>
          <a:p>
            <a:r>
              <a:rPr lang="en-US" b="1" dirty="0">
                <a:solidFill>
                  <a:schemeClr val="tx1"/>
                </a:solidFill>
              </a:rPr>
              <a:t> </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Select </a:t>
            </a:r>
            <a:r>
              <a:rPr lang="en-US" b="1" dirty="0">
                <a:solidFill>
                  <a:schemeClr val="tx1"/>
                </a:solidFill>
              </a:rPr>
              <a:t>Payments</a:t>
            </a:r>
            <a:r>
              <a:rPr lang="en-US" dirty="0">
                <a:solidFill>
                  <a:schemeClr val="tx1"/>
                </a:solidFill>
              </a:rPr>
              <a:t> and check off all checks and ACH transactions that appear on the bank statement.</a:t>
            </a:r>
          </a:p>
          <a:p>
            <a:r>
              <a:rPr lang="en-US" dirty="0">
                <a:solidFill>
                  <a:schemeClr val="tx1"/>
                </a:solidFill>
              </a:rPr>
              <a:t>Verify outstanding transactions and research and make corrections as needed.</a:t>
            </a:r>
          </a:p>
          <a:p>
            <a:endParaRPr lang="en-US" sz="4800" dirty="0">
              <a:solidFill>
                <a:schemeClr val="tx1"/>
              </a:solidFill>
            </a:endParaRPr>
          </a:p>
          <a:p>
            <a:endParaRPr lang="en-US" sz="2200" dirty="0">
              <a:solidFill>
                <a:schemeClr val="tx1"/>
              </a:solidFill>
            </a:endParaRPr>
          </a:p>
          <a:p>
            <a:pPr>
              <a:spcBef>
                <a:spcPct val="30000"/>
              </a:spcBef>
            </a:pPr>
            <a:r>
              <a:rPr lang="en-US" sz="3000" b="1" dirty="0">
                <a:solidFill>
                  <a:schemeClr val="tx1"/>
                </a:solidFill>
              </a:rPr>
              <a:t> </a:t>
            </a:r>
            <a:endParaRPr lang="en-US" sz="3000"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198</a:t>
            </a:fld>
            <a:endParaRPr lang="en-US" dirty="0"/>
          </a:p>
        </p:txBody>
      </p:sp>
      <p:pic>
        <p:nvPicPr>
          <p:cNvPr id="8" name="Picture 7">
            <a:extLst>
              <a:ext uri="{FF2B5EF4-FFF2-40B4-BE49-F238E27FC236}">
                <a16:creationId xmlns:a16="http://schemas.microsoft.com/office/drawing/2014/main" id="{C8790CB1-4123-456C-9FDE-5C20758007F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65992" y="2915532"/>
            <a:ext cx="5602216" cy="1257164"/>
          </a:xfrm>
          <a:prstGeom prst="rect">
            <a:avLst/>
          </a:prstGeom>
        </p:spPr>
      </p:pic>
      <p:pic>
        <p:nvPicPr>
          <p:cNvPr id="9" name="Picture 8">
            <a:extLst>
              <a:ext uri="{FF2B5EF4-FFF2-40B4-BE49-F238E27FC236}">
                <a16:creationId xmlns:a16="http://schemas.microsoft.com/office/drawing/2014/main" id="{8BB18CA7-39ED-4324-A352-98B3490E15F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1499" y="6001728"/>
            <a:ext cx="5715000" cy="1755322"/>
          </a:xfrm>
          <a:prstGeom prst="rect">
            <a:avLst/>
          </a:prstGeom>
        </p:spPr>
      </p:pic>
    </p:spTree>
    <p:extLst>
      <p:ext uri="{BB962C8B-B14F-4D97-AF65-F5344CB8AC3E}">
        <p14:creationId xmlns:p14="http://schemas.microsoft.com/office/powerpoint/2010/main" val="327650692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4800" dirty="0">
                <a:solidFill>
                  <a:schemeClr val="tx1"/>
                </a:solidFill>
              </a:rPr>
              <a:t>Click </a:t>
            </a:r>
            <a:r>
              <a:rPr lang="en-US" sz="4800" b="1" dirty="0">
                <a:solidFill>
                  <a:schemeClr val="tx1"/>
                </a:solidFill>
              </a:rPr>
              <a:t>Edit Info </a:t>
            </a:r>
            <a:r>
              <a:rPr lang="en-US" sz="4800" dirty="0">
                <a:solidFill>
                  <a:schemeClr val="tx1"/>
                </a:solidFill>
              </a:rPr>
              <a:t>to change the ending balance or statement date.</a:t>
            </a:r>
          </a:p>
          <a:p>
            <a:r>
              <a:rPr lang="en-US" sz="4800" dirty="0">
                <a:solidFill>
                  <a:schemeClr val="tx1"/>
                </a:solidFill>
              </a:rPr>
              <a:t>Verify that the following match the bank statement:</a:t>
            </a:r>
          </a:p>
          <a:p>
            <a:endParaRPr lang="en-US" sz="4800" b="1" dirty="0">
              <a:solidFill>
                <a:schemeClr val="tx1"/>
              </a:solidFill>
            </a:endParaRPr>
          </a:p>
          <a:p>
            <a:pPr marL="685800" indent="228600">
              <a:spcBef>
                <a:spcPts val="0"/>
              </a:spcBef>
              <a:buFont typeface="+mj-lt"/>
              <a:buAutoNum type="arabicPeriod"/>
            </a:pPr>
            <a:r>
              <a:rPr lang="en-US" sz="4800" b="1" dirty="0">
                <a:solidFill>
                  <a:schemeClr val="tx1"/>
                </a:solidFill>
              </a:rPr>
              <a:t>Beginning Balance</a:t>
            </a:r>
          </a:p>
          <a:p>
            <a:pPr marL="685800" indent="228600">
              <a:spcBef>
                <a:spcPts val="0"/>
              </a:spcBef>
              <a:buFont typeface="+mj-lt"/>
              <a:buAutoNum type="arabicPeriod"/>
            </a:pPr>
            <a:r>
              <a:rPr lang="en-US" sz="4800" b="1" dirty="0">
                <a:solidFill>
                  <a:schemeClr val="tx1"/>
                </a:solidFill>
              </a:rPr>
              <a:t>Statement Ending Balance</a:t>
            </a:r>
          </a:p>
          <a:p>
            <a:pPr marL="685800" indent="228600">
              <a:spcBef>
                <a:spcPts val="0"/>
              </a:spcBef>
              <a:buFont typeface="+mj-lt"/>
              <a:buAutoNum type="arabicPeriod"/>
            </a:pPr>
            <a:r>
              <a:rPr lang="en-US" sz="4800" b="1" dirty="0">
                <a:solidFill>
                  <a:schemeClr val="tx1"/>
                </a:solidFill>
              </a:rPr>
              <a:t>Payments total</a:t>
            </a:r>
            <a:endParaRPr lang="en-US" sz="4800" dirty="0">
              <a:solidFill>
                <a:schemeClr val="tx1"/>
              </a:solidFill>
            </a:endParaRPr>
          </a:p>
          <a:p>
            <a:pPr marL="685800" indent="228600">
              <a:spcBef>
                <a:spcPts val="0"/>
              </a:spcBef>
              <a:buFont typeface="+mj-lt"/>
              <a:buAutoNum type="arabicPeriod"/>
            </a:pPr>
            <a:r>
              <a:rPr lang="en-US" sz="4800" b="1" dirty="0">
                <a:solidFill>
                  <a:schemeClr val="tx1"/>
                </a:solidFill>
              </a:rPr>
              <a:t>Deposit's total</a:t>
            </a:r>
          </a:p>
          <a:p>
            <a:endParaRPr lang="en-US" sz="4800" dirty="0">
              <a:solidFill>
                <a:schemeClr val="tx1"/>
              </a:solidFill>
            </a:endParaRPr>
          </a:p>
          <a:p>
            <a:r>
              <a:rPr lang="en-US" sz="4800" dirty="0">
                <a:solidFill>
                  <a:schemeClr val="tx1"/>
                </a:solidFill>
              </a:rPr>
              <a:t>The</a:t>
            </a:r>
            <a:r>
              <a:rPr lang="en-US" sz="4800" b="1" dirty="0">
                <a:solidFill>
                  <a:schemeClr val="tx1"/>
                </a:solidFill>
              </a:rPr>
              <a:t> Difference </a:t>
            </a:r>
            <a:r>
              <a:rPr lang="en-US" sz="4800" dirty="0">
                <a:solidFill>
                  <a:schemeClr val="tx1"/>
                </a:solidFill>
              </a:rPr>
              <a:t>should be $0.00 when you are done.</a:t>
            </a:r>
          </a:p>
          <a:p>
            <a:endParaRPr lang="en-US" sz="1400" dirty="0">
              <a:solidFill>
                <a:schemeClr val="tx1"/>
              </a:solidFill>
            </a:endParaRPr>
          </a:p>
          <a:p>
            <a:r>
              <a:rPr lang="en-US" sz="4800" dirty="0">
                <a:solidFill>
                  <a:schemeClr val="tx1"/>
                </a:solidFill>
              </a:rPr>
              <a:t>Click the drop-down arrow to choose one of the following options:</a:t>
            </a:r>
          </a:p>
          <a:p>
            <a:r>
              <a:rPr lang="en-US" sz="4800" b="1" dirty="0">
                <a:solidFill>
                  <a:schemeClr val="tx1"/>
                </a:solidFill>
              </a:rPr>
              <a:t>Finish now  </a:t>
            </a:r>
            <a:r>
              <a:rPr lang="en-US" sz="4800" dirty="0">
                <a:solidFill>
                  <a:schemeClr val="tx1"/>
                </a:solidFill>
              </a:rPr>
              <a:t>to complete the bank reconciliation process.</a:t>
            </a:r>
          </a:p>
          <a:p>
            <a:r>
              <a:rPr lang="en-US" sz="4800" b="1" dirty="0">
                <a:solidFill>
                  <a:schemeClr val="tx1"/>
                </a:solidFill>
              </a:rPr>
              <a:t>Finish later </a:t>
            </a:r>
            <a:r>
              <a:rPr lang="en-US" sz="4800" dirty="0">
                <a:solidFill>
                  <a:schemeClr val="tx1"/>
                </a:solidFill>
              </a:rPr>
              <a:t>to save your work and resume later.</a:t>
            </a:r>
            <a:br>
              <a:rPr lang="en-US" sz="4800" dirty="0">
                <a:solidFill>
                  <a:schemeClr val="tx1"/>
                </a:solidFill>
              </a:rPr>
            </a:br>
            <a:r>
              <a:rPr lang="en-US" sz="4800" b="1" dirty="0">
                <a:solidFill>
                  <a:schemeClr val="tx1"/>
                </a:solidFill>
              </a:rPr>
              <a:t>Close without Saving </a:t>
            </a:r>
            <a:r>
              <a:rPr lang="en-US" sz="4800" dirty="0">
                <a:solidFill>
                  <a:schemeClr val="tx1"/>
                </a:solidFill>
              </a:rPr>
              <a:t>to start over—your work will not be saved.</a:t>
            </a:r>
          </a:p>
          <a:p>
            <a:endParaRPr lang="en-US" sz="48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4800" dirty="0">
              <a:solidFill>
                <a:schemeClr val="tx1"/>
              </a:solidFill>
            </a:endParaRPr>
          </a:p>
          <a:p>
            <a:r>
              <a:rPr lang="en-US" sz="4800" dirty="0">
                <a:solidFill>
                  <a:schemeClr val="tx1"/>
                </a:solidFill>
              </a:rPr>
              <a:t>Now that we have completed a successful </a:t>
            </a:r>
            <a:r>
              <a:rPr lang="en-US" sz="4800" b="1" dirty="0">
                <a:solidFill>
                  <a:schemeClr val="tx1"/>
                </a:solidFill>
              </a:rPr>
              <a:t>Bank Reconciliation</a:t>
            </a:r>
            <a:r>
              <a:rPr lang="en-US" sz="4800" dirty="0">
                <a:solidFill>
                  <a:schemeClr val="tx1"/>
                </a:solidFill>
              </a:rPr>
              <a:t> in QuickBooks®, you can click </a:t>
            </a:r>
            <a:r>
              <a:rPr lang="en-US" sz="4800" b="1" dirty="0">
                <a:solidFill>
                  <a:schemeClr val="tx1"/>
                </a:solidFill>
              </a:rPr>
              <a:t>Done</a:t>
            </a:r>
            <a:r>
              <a:rPr lang="en-US" sz="4800" dirty="0">
                <a:solidFill>
                  <a:schemeClr val="tx1"/>
                </a:solidFill>
              </a:rPr>
              <a:t> or </a:t>
            </a:r>
            <a:r>
              <a:rPr lang="en-US" sz="4800" b="1" dirty="0">
                <a:solidFill>
                  <a:schemeClr val="tx1"/>
                </a:solidFill>
              </a:rPr>
              <a:t>View Report </a:t>
            </a:r>
            <a:r>
              <a:rPr lang="en-US" sz="4800" dirty="0">
                <a:solidFill>
                  <a:schemeClr val="tx1"/>
                </a:solidFill>
              </a:rPr>
              <a:t>(a reconciliation report will open providing summary and detail information).</a:t>
            </a:r>
            <a:endParaRPr lang="en-US" sz="4800" b="1" dirty="0">
              <a:solidFill>
                <a:schemeClr val="tx1"/>
              </a:solidFill>
            </a:endParaRPr>
          </a:p>
          <a:p>
            <a:pPr>
              <a:spcBef>
                <a:spcPct val="50000"/>
              </a:spcBef>
            </a:pPr>
            <a:r>
              <a:rPr lang="en-US" sz="4800" dirty="0">
                <a:solidFill>
                  <a:schemeClr val="tx1"/>
                </a:solidFill>
              </a:rPr>
              <a:t> </a:t>
            </a:r>
            <a:endParaRPr lang="en-US" sz="4800" b="1" dirty="0">
              <a:solidFill>
                <a:schemeClr val="tx1"/>
              </a:solidFill>
            </a:endParaRPr>
          </a:p>
          <a:p>
            <a:pPr>
              <a:spcBef>
                <a:spcPct val="50000"/>
              </a:spcBef>
            </a:pPr>
            <a:r>
              <a:rPr lang="en-US" sz="4800" dirty="0">
                <a:solidFill>
                  <a:schemeClr val="tx1"/>
                </a:solidFill>
              </a:rPr>
              <a:t> </a:t>
            </a:r>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4800" dirty="0">
              <a:solidFill>
                <a:schemeClr val="tx1"/>
              </a:solidFill>
            </a:endParaRPr>
          </a:p>
          <a:p>
            <a:endParaRPr lang="en-US" sz="48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r>
              <a:rPr lang="en-US" sz="1400" dirty="0">
                <a:solidFill>
                  <a:schemeClr val="tx1"/>
                </a:solidFill>
              </a:rPr>
              <a:t> </a:t>
            </a:r>
          </a:p>
          <a:p>
            <a:br>
              <a:rPr lang="en-US" dirty="0">
                <a:solidFill>
                  <a:schemeClr val="tx1"/>
                </a:solidFill>
              </a:rPr>
            </a:b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pPr>
              <a:spcBef>
                <a:spcPct val="30000"/>
              </a:spcBef>
            </a:pPr>
            <a:endParaRPr lang="en-US" b="1" dirty="0">
              <a:solidFill>
                <a:schemeClr val="tx1"/>
              </a:solidFill>
            </a:endParaRPr>
          </a:p>
          <a:p>
            <a:pPr>
              <a:spcBef>
                <a:spcPct val="30000"/>
              </a:spcBef>
            </a:pPr>
            <a:endParaRPr lang="en-US" b="1" dirty="0">
              <a:solidFill>
                <a:schemeClr val="tx1"/>
              </a:solidFill>
            </a:endParaRPr>
          </a:p>
          <a:p>
            <a:pPr>
              <a:spcBef>
                <a:spcPct val="30000"/>
              </a:spcBef>
            </a:pPr>
            <a:r>
              <a:rPr lang="en-US" b="1" dirty="0">
                <a:solidFill>
                  <a:schemeClr val="tx1"/>
                </a:solidFill>
              </a:rPr>
              <a:t> </a:t>
            </a:r>
            <a:endParaRPr lang="en-US"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199</a:t>
            </a:fld>
            <a:endParaRPr lang="en-US" dirty="0"/>
          </a:p>
        </p:txBody>
      </p:sp>
      <p:pic>
        <p:nvPicPr>
          <p:cNvPr id="10" name="Picture 9">
            <a:extLst>
              <a:ext uri="{FF2B5EF4-FFF2-40B4-BE49-F238E27FC236}">
                <a16:creationId xmlns:a16="http://schemas.microsoft.com/office/drawing/2014/main" id="{99D62C52-EB2D-440A-AB80-7A98C78211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57172" y="3561884"/>
            <a:ext cx="914400" cy="879003"/>
          </a:xfrm>
          <a:prstGeom prst="rect">
            <a:avLst/>
          </a:prstGeom>
        </p:spPr>
      </p:pic>
      <p:pic>
        <p:nvPicPr>
          <p:cNvPr id="12" name="Picture 11">
            <a:extLst>
              <a:ext uri="{FF2B5EF4-FFF2-40B4-BE49-F238E27FC236}">
                <a16:creationId xmlns:a16="http://schemas.microsoft.com/office/drawing/2014/main" id="{DEA5ADD5-2D63-4D01-BA6C-B228F2445A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400299" y="6858000"/>
            <a:ext cx="2057400" cy="1416965"/>
          </a:xfrm>
          <a:prstGeom prst="rect">
            <a:avLst/>
          </a:prstGeom>
        </p:spPr>
      </p:pic>
      <p:pic>
        <p:nvPicPr>
          <p:cNvPr id="8" name="Picture 7">
            <a:extLst>
              <a:ext uri="{FF2B5EF4-FFF2-40B4-BE49-F238E27FC236}">
                <a16:creationId xmlns:a16="http://schemas.microsoft.com/office/drawing/2014/main" id="{5879AB1A-8DD3-4FD1-9375-BF7696AA83A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58802" y="5181623"/>
            <a:ext cx="4940393" cy="613532"/>
          </a:xfrm>
          <a:prstGeom prst="rect">
            <a:avLst/>
          </a:prstGeom>
        </p:spPr>
      </p:pic>
    </p:spTree>
    <p:extLst>
      <p:ext uri="{BB962C8B-B14F-4D97-AF65-F5344CB8AC3E}">
        <p14:creationId xmlns:p14="http://schemas.microsoft.com/office/powerpoint/2010/main" val="1989609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dirty="0">
                <a:solidFill>
                  <a:schemeClr val="tx1"/>
                </a:solidFill>
              </a:rPr>
              <a:t>QuickBooks Online Foundations</a:t>
            </a:r>
          </a:p>
        </p:txBody>
      </p:sp>
      <p:sp>
        <p:nvSpPr>
          <p:cNvPr id="13" name="Text Placeholder 2"/>
          <p:cNvSpPr>
            <a:spLocks noGrp="1"/>
          </p:cNvSpPr>
          <p:nvPr>
            <p:ph type="body" sz="quarter" idx="14"/>
          </p:nvPr>
        </p:nvSpPr>
        <p:spPr/>
        <p:txBody>
          <a:bodyPr>
            <a:normAutofit fontScale="85000" lnSpcReduction="20000"/>
          </a:bodyPr>
          <a:lstStyle/>
          <a:p>
            <a:r>
              <a:rPr lang="en-US" dirty="0">
                <a:solidFill>
                  <a:schemeClr val="tx1"/>
                </a:solidFill>
              </a:rPr>
              <a:t>(Your Name)</a:t>
            </a:r>
          </a:p>
          <a:p>
            <a:r>
              <a:rPr lang="en-US" dirty="0">
                <a:solidFill>
                  <a:schemeClr val="tx1"/>
                </a:solidFill>
              </a:rPr>
              <a:t>(High School/College Name)</a:t>
            </a:r>
          </a:p>
        </p:txBody>
      </p:sp>
      <p:sp>
        <p:nvSpPr>
          <p:cNvPr id="14" name="Text Placeholder 3"/>
          <p:cNvSpPr>
            <a:spLocks noGrp="1"/>
          </p:cNvSpPr>
          <p:nvPr>
            <p:ph type="body" sz="quarter" idx="15"/>
          </p:nvPr>
        </p:nvSpPr>
        <p:spPr/>
        <p:txBody>
          <a:bodyPr>
            <a:normAutofit/>
          </a:bodyPr>
          <a:lstStyle/>
          <a:p>
            <a:r>
              <a:rPr lang="en-US" sz="2000" dirty="0">
                <a:solidFill>
                  <a:schemeClr val="tx1"/>
                </a:solidFill>
              </a:rPr>
              <a:t>(Address)</a:t>
            </a:r>
          </a:p>
        </p:txBody>
      </p:sp>
      <p:sp>
        <p:nvSpPr>
          <p:cNvPr id="15" name="Content Placeholder 4"/>
          <p:cNvSpPr>
            <a:spLocks noGrp="1"/>
          </p:cNvSpPr>
          <p:nvPr>
            <p:ph sz="quarter" idx="16"/>
          </p:nvPr>
        </p:nvSpPr>
        <p:spPr/>
        <p:txBody>
          <a:bodyPr>
            <a:normAutofit/>
          </a:bodyPr>
          <a:lstStyle/>
          <a:p>
            <a:r>
              <a:rPr lang="en-US" sz="2000" dirty="0">
                <a:solidFill>
                  <a:schemeClr val="tx1"/>
                </a:solidFill>
              </a:rPr>
              <a:t>(Website)</a:t>
            </a:r>
          </a:p>
        </p:txBody>
      </p:sp>
      <p:sp>
        <p:nvSpPr>
          <p:cNvPr id="16" name="Content Placeholder 5"/>
          <p:cNvSpPr>
            <a:spLocks noGrp="1"/>
          </p:cNvSpPr>
          <p:nvPr>
            <p:ph sz="quarter" idx="17"/>
          </p:nvPr>
        </p:nvSpPr>
        <p:spPr/>
        <p:txBody>
          <a:bodyPr>
            <a:normAutofit/>
          </a:bodyPr>
          <a:lstStyle/>
          <a:p>
            <a:r>
              <a:rPr lang="en-US" sz="2000" dirty="0">
                <a:solidFill>
                  <a:schemeClr val="tx1"/>
                </a:solidFill>
              </a:rPr>
              <a:t>(Email)</a:t>
            </a:r>
          </a:p>
        </p:txBody>
      </p:sp>
      <p:sp>
        <p:nvSpPr>
          <p:cNvPr id="17" name="Text Placeholder 6"/>
          <p:cNvSpPr>
            <a:spLocks noGrp="1"/>
          </p:cNvSpPr>
          <p:nvPr>
            <p:ph type="body" sz="quarter" idx="18"/>
          </p:nvPr>
        </p:nvSpPr>
        <p:spPr/>
        <p:txBody>
          <a:bodyPr>
            <a:normAutofit/>
          </a:bodyPr>
          <a:lstStyle/>
          <a:p>
            <a:r>
              <a:rPr lang="en-US" sz="2000" dirty="0">
                <a:solidFill>
                  <a:schemeClr val="tx1"/>
                </a:solidFill>
              </a:rPr>
              <a:t>(Phone)</a:t>
            </a:r>
          </a:p>
        </p:txBody>
      </p:sp>
    </p:spTree>
    <p:extLst>
      <p:ext uri="{BB962C8B-B14F-4D97-AF65-F5344CB8AC3E}">
        <p14:creationId xmlns:p14="http://schemas.microsoft.com/office/powerpoint/2010/main" val="64854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a:xfrm>
            <a:off x="533400" y="1066800"/>
            <a:ext cx="5852160" cy="7391400"/>
          </a:xfrm>
        </p:spPr>
        <p:txBody>
          <a:bodyPr/>
          <a:lstStyle/>
          <a:p>
            <a:r>
              <a:rPr lang="en-US" dirty="0"/>
              <a:t>Complete the following steps to successfully create your new Intuit QuickBooks Online Company file. </a:t>
            </a:r>
            <a:r>
              <a:rPr lang="en-US" b="1" dirty="0"/>
              <a:t>Accept Invitation -&gt; Create Account -&gt; Next.</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dirty="0"/>
              <a:t> </a:t>
            </a:r>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20</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5" name="Picture 4" descr="Graphical user interface, text, application&#10;&#10;Description automatically generated">
            <a:extLst>
              <a:ext uri="{FF2B5EF4-FFF2-40B4-BE49-F238E27FC236}">
                <a16:creationId xmlns:a16="http://schemas.microsoft.com/office/drawing/2014/main" id="{EBC6CAFC-3D9D-4471-9DF2-C1D19AF66A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66" y="1954942"/>
            <a:ext cx="2971800" cy="2053760"/>
          </a:xfrm>
          <a:prstGeom prst="rect">
            <a:avLst/>
          </a:prstGeom>
        </p:spPr>
      </p:pic>
      <p:pic>
        <p:nvPicPr>
          <p:cNvPr id="10" name="Picture 9" descr="Graphical user interface, text, application&#10;&#10;Description automatically generated">
            <a:extLst>
              <a:ext uri="{FF2B5EF4-FFF2-40B4-BE49-F238E27FC236}">
                <a16:creationId xmlns:a16="http://schemas.microsoft.com/office/drawing/2014/main" id="{1EB614D2-5F4E-447D-885D-D9169DFC88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600" y="1767663"/>
            <a:ext cx="1566862" cy="2971800"/>
          </a:xfrm>
          <a:prstGeom prst="rect">
            <a:avLst/>
          </a:prstGeom>
        </p:spPr>
      </p:pic>
      <p:pic>
        <p:nvPicPr>
          <p:cNvPr id="7" name="Picture 6" descr="Graphical user interface&#10;&#10;Description automatically generated with medium confidence">
            <a:extLst>
              <a:ext uri="{FF2B5EF4-FFF2-40B4-BE49-F238E27FC236}">
                <a16:creationId xmlns:a16="http://schemas.microsoft.com/office/drawing/2014/main" id="{8883610D-D0B5-409C-B43E-5292CD863E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8699" y="5276334"/>
            <a:ext cx="4800600" cy="2238918"/>
          </a:xfrm>
          <a:prstGeom prst="rect">
            <a:avLst/>
          </a:prstGeom>
        </p:spPr>
      </p:pic>
    </p:spTree>
    <p:extLst>
      <p:ext uri="{BB962C8B-B14F-4D97-AF65-F5344CB8AC3E}">
        <p14:creationId xmlns:p14="http://schemas.microsoft.com/office/powerpoint/2010/main" val="379317771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a:normAutofit fontScale="25000" lnSpcReduction="20000"/>
          </a:bodyPr>
          <a:lstStyle/>
          <a:p>
            <a:pPr lvl="1" algn="l"/>
            <a:endParaRPr lang="en-US" sz="4800" dirty="0">
              <a:solidFill>
                <a:schemeClr val="tx1"/>
              </a:solidFill>
            </a:endParaRPr>
          </a:p>
          <a:p>
            <a:pPr marL="228600" indent="-228600">
              <a:lnSpc>
                <a:spcPct val="120000"/>
              </a:lnSpc>
              <a:buFont typeface="+mj-lt"/>
              <a:buAutoNum type="arabicPeriod"/>
            </a:pPr>
            <a:r>
              <a:rPr lang="en-US" sz="4800" b="1" dirty="0"/>
              <a:t>You plan on reconciling your checking account, which of the following information is required to begin?</a:t>
            </a:r>
            <a:endParaRPr lang="en-US" sz="4800" b="1" dirty="0">
              <a:solidFill>
                <a:schemeClr val="tx1"/>
              </a:solidFill>
            </a:endParaRPr>
          </a:p>
          <a:p>
            <a:pPr marL="685800" lvl="1" indent="-228600" algn="l">
              <a:buFont typeface="+mj-lt"/>
              <a:buAutoNum type="alphaLcParenR"/>
            </a:pPr>
            <a:r>
              <a:rPr lang="en-US" sz="4800" dirty="0">
                <a:solidFill>
                  <a:schemeClr val="tx1"/>
                </a:solidFill>
              </a:rPr>
              <a:t>Statement Ending Balance</a:t>
            </a:r>
          </a:p>
          <a:p>
            <a:pPr marL="685800" lvl="1" indent="-228600" algn="l">
              <a:buFont typeface="+mj-lt"/>
              <a:buAutoNum type="alphaLcParenR"/>
            </a:pPr>
            <a:r>
              <a:rPr lang="en-US" sz="4800" dirty="0">
                <a:solidFill>
                  <a:schemeClr val="tx1"/>
                </a:solidFill>
              </a:rPr>
              <a:t>Total Deposits</a:t>
            </a:r>
          </a:p>
          <a:p>
            <a:pPr marL="685800" lvl="1" indent="-228600" algn="l">
              <a:buFont typeface="+mj-lt"/>
              <a:buAutoNum type="alphaLcParenR"/>
            </a:pPr>
            <a:r>
              <a:rPr lang="en-US" sz="4800" dirty="0">
                <a:solidFill>
                  <a:schemeClr val="tx1"/>
                </a:solidFill>
              </a:rPr>
              <a:t>Statement Ending Date</a:t>
            </a:r>
          </a:p>
          <a:p>
            <a:pPr marL="685800" lvl="1" indent="-228600" algn="l">
              <a:buFont typeface="+mj-lt"/>
              <a:buAutoNum type="alphaLcParenR"/>
            </a:pPr>
            <a:r>
              <a:rPr lang="en-US" sz="4800" dirty="0">
                <a:solidFill>
                  <a:schemeClr val="tx1"/>
                </a:solidFill>
              </a:rPr>
              <a:t>Both A and C</a:t>
            </a:r>
          </a:p>
          <a:p>
            <a:pPr lvl="1" algn="l"/>
            <a:endParaRPr lang="en-US" sz="4800" dirty="0">
              <a:solidFill>
                <a:schemeClr val="tx1"/>
              </a:solidFill>
            </a:endParaRPr>
          </a:p>
          <a:p>
            <a:pPr marL="228600" indent="-228600">
              <a:lnSpc>
                <a:spcPct val="120000"/>
              </a:lnSpc>
              <a:buFont typeface="+mj-lt"/>
              <a:buAutoNum type="arabicPeriod" startAt="2"/>
            </a:pPr>
            <a:r>
              <a:rPr lang="en-US" sz="4800" b="1" dirty="0"/>
              <a:t>You have already reconciled for the month and found an old transaction in the Bank Center review section. Which action would you choose to address this?</a:t>
            </a:r>
          </a:p>
          <a:p>
            <a:pPr marL="685800" lvl="1" indent="-228600" algn="l">
              <a:buFont typeface="+mj-lt"/>
              <a:buAutoNum type="alphaLcParenR"/>
            </a:pPr>
            <a:r>
              <a:rPr lang="en-US" sz="4800" dirty="0">
                <a:solidFill>
                  <a:schemeClr val="tx1"/>
                </a:solidFill>
              </a:rPr>
              <a:t>Review</a:t>
            </a:r>
          </a:p>
          <a:p>
            <a:pPr marL="685800" lvl="1" indent="-228600" algn="l">
              <a:buFont typeface="+mj-lt"/>
              <a:buAutoNum type="alphaLcParenR"/>
            </a:pPr>
            <a:r>
              <a:rPr lang="en-US" sz="4800" dirty="0">
                <a:solidFill>
                  <a:schemeClr val="tx1"/>
                </a:solidFill>
              </a:rPr>
              <a:t>Exclude</a:t>
            </a:r>
          </a:p>
          <a:p>
            <a:pPr marL="685800" lvl="1" indent="-228600" algn="l">
              <a:buFont typeface="+mj-lt"/>
              <a:buAutoNum type="alphaLcParenR"/>
            </a:pPr>
            <a:r>
              <a:rPr lang="en-US" sz="4800" dirty="0">
                <a:solidFill>
                  <a:schemeClr val="tx1"/>
                </a:solidFill>
              </a:rPr>
              <a:t>Go to register</a:t>
            </a:r>
          </a:p>
          <a:p>
            <a:pPr marL="685800" lvl="1" indent="-228600" algn="l">
              <a:buFont typeface="+mj-lt"/>
              <a:buAutoNum type="alphaLcParenR"/>
            </a:pPr>
            <a:r>
              <a:rPr lang="en-US" sz="4800" dirty="0">
                <a:solidFill>
                  <a:schemeClr val="tx1"/>
                </a:solidFill>
              </a:rPr>
              <a:t>All the above</a:t>
            </a:r>
          </a:p>
          <a:p>
            <a:endParaRPr lang="en-US" sz="4800" b="1" dirty="0">
              <a:solidFill>
                <a:schemeClr val="tx1"/>
              </a:solidFill>
            </a:endParaRPr>
          </a:p>
          <a:p>
            <a:pPr marL="228600" indent="-228600">
              <a:buFont typeface="+mj-lt"/>
              <a:buAutoNum type="arabicPeriod" startAt="3"/>
            </a:pPr>
            <a:r>
              <a:rPr lang="en-US" sz="4800" b="1" dirty="0">
                <a:solidFill>
                  <a:schemeClr val="tx1"/>
                </a:solidFill>
              </a:rPr>
              <a:t>How do you manage default information for bank transactions that are downloaded?</a:t>
            </a:r>
          </a:p>
          <a:p>
            <a:pPr marL="685800" lvl="1" indent="-228600" algn="l">
              <a:buFont typeface="+mj-lt"/>
              <a:buAutoNum type="alphaLcParenR"/>
            </a:pPr>
            <a:r>
              <a:rPr lang="en-US" sz="4800" dirty="0">
                <a:solidFill>
                  <a:schemeClr val="tx1"/>
                </a:solidFill>
              </a:rPr>
              <a:t>Banking-&gt;Add Account</a:t>
            </a:r>
          </a:p>
          <a:p>
            <a:pPr marL="685800" lvl="1" indent="-228600" algn="l">
              <a:buFont typeface="+mj-lt"/>
              <a:buAutoNum type="alphaLcParenR"/>
            </a:pPr>
            <a:r>
              <a:rPr lang="en-US" sz="4800" dirty="0">
                <a:solidFill>
                  <a:schemeClr val="tx1"/>
                </a:solidFill>
              </a:rPr>
              <a:t>Banking-&gt;Rules</a:t>
            </a:r>
          </a:p>
          <a:p>
            <a:pPr marL="685800" lvl="1" indent="-228600" algn="l">
              <a:buFont typeface="+mj-lt"/>
              <a:buAutoNum type="alphaLcParenR"/>
            </a:pPr>
            <a:r>
              <a:rPr lang="en-US" sz="4800" dirty="0">
                <a:solidFill>
                  <a:schemeClr val="tx1"/>
                </a:solidFill>
              </a:rPr>
              <a:t>Banking-&gt;Update</a:t>
            </a:r>
          </a:p>
          <a:p>
            <a:pPr marL="685800" lvl="1" indent="-228600" algn="l">
              <a:buFont typeface="+mj-lt"/>
              <a:buAutoNum type="alphaLcParenR"/>
            </a:pPr>
            <a:r>
              <a:rPr lang="en-US" sz="4800" dirty="0">
                <a:solidFill>
                  <a:schemeClr val="tx1"/>
                </a:solidFill>
              </a:rPr>
              <a:t>Banking-&gt;Match</a:t>
            </a: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solidFill>
                  <a:schemeClr val="tx1"/>
                </a:solidFill>
              </a:rPr>
              <a:t>Which action would you take to make sure all income and expenses are entered correctly and match the monthly statements for your bank and credit card accounts?</a:t>
            </a:r>
          </a:p>
          <a:p>
            <a:pPr marL="685800" lvl="1" indent="-228600" algn="l">
              <a:buFont typeface="+mj-lt"/>
              <a:buAutoNum type="alphaLcParenR"/>
            </a:pPr>
            <a:r>
              <a:rPr lang="en-US" sz="4800" dirty="0">
                <a:solidFill>
                  <a:schemeClr val="tx1"/>
                </a:solidFill>
              </a:rPr>
              <a:t>Add Account</a:t>
            </a:r>
          </a:p>
          <a:p>
            <a:pPr marL="685800" lvl="1" indent="-228600" algn="l">
              <a:buFont typeface="+mj-lt"/>
              <a:buAutoNum type="alphaLcParenR"/>
            </a:pPr>
            <a:r>
              <a:rPr lang="en-US" sz="4800" dirty="0">
                <a:solidFill>
                  <a:schemeClr val="tx1"/>
                </a:solidFill>
              </a:rPr>
              <a:t>Import </a:t>
            </a:r>
          </a:p>
          <a:p>
            <a:pPr marL="685800" lvl="1" indent="-228600" algn="l">
              <a:buFont typeface="+mj-lt"/>
              <a:buAutoNum type="alphaLcParenR"/>
            </a:pPr>
            <a:r>
              <a:rPr lang="en-US" sz="4800" dirty="0">
                <a:solidFill>
                  <a:schemeClr val="tx1"/>
                </a:solidFill>
              </a:rPr>
              <a:t>Reconcile</a:t>
            </a:r>
          </a:p>
          <a:p>
            <a:pPr marL="685800" lvl="1" indent="-228600" algn="l">
              <a:buFont typeface="+mj-lt"/>
              <a:buAutoNum type="alphaLcParenR"/>
            </a:pPr>
            <a:r>
              <a:rPr lang="en-US" sz="4800" dirty="0">
                <a:solidFill>
                  <a:schemeClr val="tx1"/>
                </a:solidFill>
              </a:rPr>
              <a:t>Update</a:t>
            </a: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r>
              <a:rPr lang="en-US" sz="4800" b="1" dirty="0">
                <a:solidFill>
                  <a:schemeClr val="tx1"/>
                </a:solidFill>
              </a:rPr>
              <a:t>What report is available </a:t>
            </a:r>
            <a:r>
              <a:rPr lang="en-US" sz="4800" b="1" dirty="0"/>
              <a:t>after a bank account has been compared to the bank statement.</a:t>
            </a:r>
            <a:endParaRPr lang="en-US" sz="4800" b="1" dirty="0">
              <a:solidFill>
                <a:schemeClr val="tx1"/>
              </a:solidFill>
            </a:endParaRPr>
          </a:p>
          <a:p>
            <a:pPr marL="685800" lvl="1" indent="-228600" algn="l">
              <a:buFont typeface="+mj-lt"/>
              <a:buAutoNum type="alphaLcParenR"/>
            </a:pPr>
            <a:r>
              <a:rPr lang="en-US" sz="4800" dirty="0">
                <a:solidFill>
                  <a:schemeClr val="tx1"/>
                </a:solidFill>
              </a:rPr>
              <a:t>Statement of Cash Flows</a:t>
            </a:r>
          </a:p>
          <a:p>
            <a:pPr marL="685800" lvl="1" indent="-228600" algn="l">
              <a:buFont typeface="+mj-lt"/>
              <a:buAutoNum type="alphaLcParenR"/>
            </a:pPr>
            <a:r>
              <a:rPr lang="en-US" sz="4800" dirty="0">
                <a:solidFill>
                  <a:schemeClr val="tx1"/>
                </a:solidFill>
              </a:rPr>
              <a:t>Bank Register</a:t>
            </a:r>
          </a:p>
          <a:p>
            <a:pPr marL="685800" lvl="1" indent="-228600" algn="l">
              <a:buFont typeface="+mj-lt"/>
              <a:buAutoNum type="alphaLcParenR"/>
            </a:pPr>
            <a:r>
              <a:rPr lang="en-US" sz="4800" dirty="0">
                <a:solidFill>
                  <a:schemeClr val="tx1"/>
                </a:solidFill>
              </a:rPr>
              <a:t>Balance Sheet</a:t>
            </a:r>
          </a:p>
          <a:p>
            <a:pPr marL="685800" lvl="1" indent="-228600" algn="l">
              <a:buFont typeface="+mj-lt"/>
              <a:buAutoNum type="alphaLcParenR"/>
            </a:pPr>
            <a:r>
              <a:rPr lang="en-US" sz="4800" dirty="0">
                <a:solidFill>
                  <a:schemeClr val="tx1"/>
                </a:solidFill>
              </a:rPr>
              <a:t>Reconciliation Summary</a:t>
            </a:r>
          </a:p>
          <a:p>
            <a:pPr marL="685800" lvl="1" indent="-228600" algn="l">
              <a:buFont typeface="+mj-lt"/>
              <a:buAutoNum type="alphaLcParenR"/>
            </a:pPr>
            <a:endParaRPr lang="en-US" sz="4800" dirty="0">
              <a:solidFill>
                <a:schemeClr val="tx1"/>
              </a:solidFill>
            </a:endParaRP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200</a:t>
            </a:fld>
            <a:endParaRPr lang="en-US" dirty="0"/>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dirty="0">
                <a:cs typeface="Arial" pitchFamily="34" charset="0"/>
              </a:rPr>
              <a:t>Section 6 Practice Test</a:t>
            </a:r>
            <a:endParaRPr lang="en-US" dirty="0"/>
          </a:p>
        </p:txBody>
      </p:sp>
    </p:spTree>
    <p:extLst>
      <p:ext uri="{BB962C8B-B14F-4D97-AF65-F5344CB8AC3E}">
        <p14:creationId xmlns:p14="http://schemas.microsoft.com/office/powerpoint/2010/main" val="2262745365"/>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E23CE3-D08F-4A76-9BED-1C0442A220D3}"/>
              </a:ext>
            </a:extLst>
          </p:cNvPr>
          <p:cNvSpPr>
            <a:spLocks noGrp="1"/>
          </p:cNvSpPr>
          <p:nvPr>
            <p:ph type="subTitle" idx="1"/>
          </p:nvPr>
        </p:nvSpPr>
        <p:spPr/>
        <p:txBody>
          <a:bodyPr>
            <a:normAutofit fontScale="25000" lnSpcReduction="20000"/>
          </a:bodyPr>
          <a:lstStyle/>
          <a:p>
            <a:pPr marL="228600" indent="-228600">
              <a:lnSpc>
                <a:spcPct val="120000"/>
              </a:lnSpc>
              <a:buFont typeface="+mj-lt"/>
              <a:buAutoNum type="arabicPeriod"/>
            </a:pPr>
            <a:r>
              <a:rPr lang="en-US" sz="4800" b="1" dirty="0"/>
              <a:t>You plan on reconciling your checking account, what information will you need to get started?</a:t>
            </a:r>
            <a:endParaRPr lang="en-US" sz="4800" b="1"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marL="228600" indent="-228600">
              <a:lnSpc>
                <a:spcPct val="120000"/>
              </a:lnSpc>
              <a:buFont typeface="+mj-lt"/>
              <a:buAutoNum type="arabicPeriod" startAt="2"/>
            </a:pPr>
            <a:r>
              <a:rPr lang="en-US" sz="4800" b="1" dirty="0"/>
              <a:t>You have already reconciled for the month and found an old transaction in the bank center review section. Which action would you choose to address this?</a:t>
            </a:r>
          </a:p>
          <a:p>
            <a:endParaRPr lang="en-US" sz="4800" b="1" dirty="0">
              <a:solidFill>
                <a:schemeClr val="tx1"/>
              </a:solidFill>
            </a:endParaRPr>
          </a:p>
          <a:p>
            <a:endParaRPr lang="en-US" sz="4800" b="1" dirty="0"/>
          </a:p>
          <a:p>
            <a:endParaRPr lang="en-US" sz="4800" b="1" dirty="0">
              <a:solidFill>
                <a:schemeClr val="tx1"/>
              </a:solidFill>
            </a:endParaRPr>
          </a:p>
          <a:p>
            <a:pPr marL="228600" indent="-228600">
              <a:buFont typeface="+mj-lt"/>
              <a:buAutoNum type="arabicPeriod" startAt="3"/>
            </a:pPr>
            <a:r>
              <a:rPr lang="en-US" sz="4800" b="1" dirty="0">
                <a:solidFill>
                  <a:schemeClr val="tx1"/>
                </a:solidFill>
              </a:rPr>
              <a:t>How do you manage default information for bank transactions that are imported to the banking center?</a:t>
            </a: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solidFill>
                  <a:schemeClr val="tx1"/>
                </a:solidFill>
              </a:rPr>
              <a:t>Which action would you take to make sure all income and expenses are entered correctly and match the monthly statements for your bank and credit card accounts?</a:t>
            </a:r>
          </a:p>
          <a:p>
            <a:pPr>
              <a:lnSpc>
                <a:spcPct val="120000"/>
              </a:lnSpc>
              <a:spcBef>
                <a:spcPts val="24"/>
              </a:spcBef>
            </a:pPr>
            <a:endParaRPr lang="en-US" sz="4800" b="1" dirty="0"/>
          </a:p>
          <a:p>
            <a:pPr>
              <a:lnSpc>
                <a:spcPct val="120000"/>
              </a:lnSpc>
              <a:spcBef>
                <a:spcPts val="24"/>
              </a:spcBef>
            </a:pPr>
            <a:endParaRPr lang="en-US" sz="4800" b="1" dirty="0">
              <a:solidFill>
                <a:schemeClr val="tx1"/>
              </a:solidFill>
            </a:endParaRPr>
          </a:p>
          <a:p>
            <a:pPr>
              <a:lnSpc>
                <a:spcPct val="120000"/>
              </a:lnSpc>
              <a:spcBef>
                <a:spcPts val="24"/>
              </a:spcBef>
            </a:pPr>
            <a:endParaRPr lang="en-US" sz="4800" b="1" dirty="0"/>
          </a:p>
          <a:p>
            <a:pPr>
              <a:lnSpc>
                <a:spcPct val="120000"/>
              </a:lnSpc>
              <a:spcBef>
                <a:spcPts val="24"/>
              </a:spcBef>
            </a:pPr>
            <a:r>
              <a:rPr lang="en-US" sz="4800" dirty="0">
                <a:solidFill>
                  <a:schemeClr val="tx1"/>
                </a:solidFill>
              </a:rPr>
              <a:t> </a:t>
            </a: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r>
              <a:rPr lang="en-US" sz="4800" b="1" dirty="0">
                <a:solidFill>
                  <a:schemeClr val="tx1"/>
                </a:solidFill>
              </a:rPr>
              <a:t>After you complete a bank reconciliation, which reports are available to review?</a:t>
            </a:r>
          </a:p>
          <a:p>
            <a:endParaRPr lang="en-US" dirty="0"/>
          </a:p>
        </p:txBody>
      </p:sp>
      <p:sp>
        <p:nvSpPr>
          <p:cNvPr id="3" name="Slide Number Placeholder 2">
            <a:extLst>
              <a:ext uri="{FF2B5EF4-FFF2-40B4-BE49-F238E27FC236}">
                <a16:creationId xmlns:a16="http://schemas.microsoft.com/office/drawing/2014/main" id="{5830B985-C649-415C-9921-94CD694657C2}"/>
              </a:ext>
            </a:extLst>
          </p:cNvPr>
          <p:cNvSpPr>
            <a:spLocks noGrp="1"/>
          </p:cNvSpPr>
          <p:nvPr>
            <p:ph type="sldNum" sz="quarter" idx="12"/>
          </p:nvPr>
        </p:nvSpPr>
        <p:spPr/>
        <p:txBody>
          <a:bodyPr/>
          <a:lstStyle/>
          <a:p>
            <a:fld id="{492D2D2F-A490-4C0D-96A3-87DCC3196164}" type="slidenum">
              <a:rPr lang="en-US" smtClean="0"/>
              <a:pPr/>
              <a:t>201</a:t>
            </a:fld>
            <a:endParaRPr lang="en-US" dirty="0"/>
          </a:p>
        </p:txBody>
      </p:sp>
      <p:sp>
        <p:nvSpPr>
          <p:cNvPr id="4" name="Title 3">
            <a:extLst>
              <a:ext uri="{FF2B5EF4-FFF2-40B4-BE49-F238E27FC236}">
                <a16:creationId xmlns:a16="http://schemas.microsoft.com/office/drawing/2014/main" id="{4F14DF0C-8D91-49AD-BC66-CAF17148CB47}"/>
              </a:ext>
            </a:extLst>
          </p:cNvPr>
          <p:cNvSpPr>
            <a:spLocks noGrp="1"/>
          </p:cNvSpPr>
          <p:nvPr>
            <p:ph type="ctrTitle"/>
          </p:nvPr>
        </p:nvSpPr>
        <p:spPr/>
        <p:txBody>
          <a:bodyPr/>
          <a:lstStyle/>
          <a:p>
            <a:r>
              <a:rPr lang="en-US" dirty="0"/>
              <a:t>Section 6 Test Your Knowledge</a:t>
            </a:r>
          </a:p>
        </p:txBody>
      </p:sp>
    </p:spTree>
    <p:extLst>
      <p:ext uri="{BB962C8B-B14F-4D97-AF65-F5344CB8AC3E}">
        <p14:creationId xmlns:p14="http://schemas.microsoft.com/office/powerpoint/2010/main" val="1902259173"/>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fontScale="92500" lnSpcReduction="10000"/>
          </a:bodyPr>
          <a:lstStyle/>
          <a:p>
            <a:r>
              <a:rPr lang="en-US" dirty="0"/>
              <a:t>It is time to celebrate the completion of the first 5 sections! You are on your way to building a solid financial foundation for TAD Gaming Services and your efforts will be an integral part of a great company. Now it gets a little more challenging and a lot more interesting as we watch the numbers paint TAD’s story!</a:t>
            </a:r>
          </a:p>
          <a:p>
            <a:r>
              <a:rPr lang="en-US" b="1" dirty="0"/>
              <a:t>Banking </a:t>
            </a:r>
          </a:p>
          <a:p>
            <a:r>
              <a:rPr lang="en-US" dirty="0"/>
              <a:t>We will now complete the process of posting transactions and reconciling the checking account. We will not connect bank accounts for this training; however, we will import debit and ACH transactions using the manual import feature. </a:t>
            </a:r>
          </a:p>
          <a:p>
            <a:pPr marL="228600" indent="-228600">
              <a:buFont typeface="+mj-lt"/>
              <a:buAutoNum type="arabicPeriod"/>
            </a:pPr>
            <a:r>
              <a:rPr lang="en-US" b="1" dirty="0"/>
              <a:t>Import bank account transactions.</a:t>
            </a:r>
          </a:p>
          <a:p>
            <a:pPr marL="228600"/>
            <a:r>
              <a:rPr lang="en-US" dirty="0"/>
              <a:t>Click</a:t>
            </a:r>
            <a:r>
              <a:rPr lang="en-US" b="1" dirty="0"/>
              <a:t> Banking -&gt; drop-down arrow to the right of Link Account -&gt; Upload from file.</a:t>
            </a:r>
          </a:p>
          <a:p>
            <a:pPr marL="228600"/>
            <a:r>
              <a:rPr lang="en-US" dirty="0"/>
              <a:t>Click </a:t>
            </a:r>
            <a:r>
              <a:rPr lang="en-US" b="1" dirty="0"/>
              <a:t>Browse </a:t>
            </a:r>
            <a:r>
              <a:rPr lang="en-US" dirty="0"/>
              <a:t>and select the  </a:t>
            </a:r>
            <a:r>
              <a:rPr lang="en-US" b="1" dirty="0"/>
              <a:t>TAD Gaming Checking Transactions bank import .csv file from your computer.</a:t>
            </a:r>
          </a:p>
          <a:p>
            <a:pPr marL="228600"/>
            <a:r>
              <a:rPr lang="en-US" dirty="0"/>
              <a:t>Click</a:t>
            </a:r>
            <a:r>
              <a:rPr lang="en-US" b="1" dirty="0"/>
              <a:t> Next.</a:t>
            </a:r>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a:pPr>
            <a:r>
              <a:rPr lang="en-US" dirty="0"/>
              <a:t>Select the </a:t>
            </a:r>
            <a:r>
              <a:rPr lang="en-US" b="1" dirty="0"/>
              <a:t>Checking 1234 Account </a:t>
            </a:r>
            <a:r>
              <a:rPr lang="en-US" dirty="0"/>
              <a:t>from the </a:t>
            </a:r>
            <a:r>
              <a:rPr lang="en-US" b="1" dirty="0"/>
              <a:t>Chart of Accounts.</a:t>
            </a:r>
          </a:p>
          <a:p>
            <a:pPr marL="228600"/>
            <a:r>
              <a:rPr lang="en-US" dirty="0"/>
              <a:t>Click </a:t>
            </a:r>
            <a:r>
              <a:rPr lang="en-US" b="1" dirty="0"/>
              <a:t>Next.</a:t>
            </a:r>
          </a:p>
          <a:p>
            <a:endParaRPr lang="en-US" dirty="0"/>
          </a:p>
          <a:p>
            <a:endParaRPr lang="en-US" dirty="0"/>
          </a:p>
          <a:p>
            <a:endParaRPr lang="en-US" dirty="0"/>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202</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11880" y="4191000"/>
            <a:ext cx="2331720" cy="2088938"/>
          </a:xfrm>
          <a:prstGeom prst="rect">
            <a:avLst/>
          </a:prstGeom>
        </p:spPr>
      </p:pic>
      <p:pic>
        <p:nvPicPr>
          <p:cNvPr id="7" name="Picture 6">
            <a:extLst>
              <a:ext uri="{FF2B5EF4-FFF2-40B4-BE49-F238E27FC236}">
                <a16:creationId xmlns:a16="http://schemas.microsoft.com/office/drawing/2014/main" id="{B96F05F2-F376-41DD-A63C-B87D952F74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5059" y="7086600"/>
            <a:ext cx="4800600" cy="1172400"/>
          </a:xfrm>
          <a:prstGeom prst="rect">
            <a:avLst/>
          </a:prstGeom>
        </p:spPr>
      </p:pic>
    </p:spTree>
    <p:extLst>
      <p:ext uri="{BB962C8B-B14F-4D97-AF65-F5344CB8AC3E}">
        <p14:creationId xmlns:p14="http://schemas.microsoft.com/office/powerpoint/2010/main" val="247059100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lphaLcPeriod" startAt="2"/>
            </a:pPr>
            <a:r>
              <a:rPr lang="en-US" b="1" dirty="0"/>
              <a:t>Map fields between QBO and the bank account.</a:t>
            </a:r>
          </a:p>
          <a:p>
            <a:pPr marL="228600"/>
            <a:r>
              <a:rPr lang="en-US" dirty="0"/>
              <a:t>Select the </a:t>
            </a:r>
            <a:r>
              <a:rPr lang="en-US" b="1" dirty="0"/>
              <a:t>field options </a:t>
            </a:r>
            <a:r>
              <a:rPr lang="en-US" dirty="0"/>
              <a:t>to match the following screen shot.</a:t>
            </a:r>
          </a:p>
          <a:p>
            <a:pPr marL="228600"/>
            <a:r>
              <a:rPr lang="en-US" dirty="0"/>
              <a:t>Click </a:t>
            </a:r>
            <a:r>
              <a:rPr lang="en-US" b="1" dirty="0"/>
              <a:t>Next. </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startAt="3"/>
            </a:pPr>
            <a:r>
              <a:rPr lang="en-US" b="1" dirty="0"/>
              <a:t>Select all the transactions available to import.</a:t>
            </a:r>
            <a:r>
              <a:rPr lang="en-US" dirty="0"/>
              <a:t> Click </a:t>
            </a:r>
            <a:r>
              <a:rPr lang="en-US" b="1" dirty="0"/>
              <a:t>Next. </a:t>
            </a:r>
          </a:p>
          <a:p>
            <a:pPr marL="228600"/>
            <a:r>
              <a:rPr lang="en-US" dirty="0"/>
              <a:t>A window will appear and there will be </a:t>
            </a:r>
            <a:r>
              <a:rPr lang="en-US" b="1" dirty="0"/>
              <a:t>18 </a:t>
            </a:r>
            <a:r>
              <a:rPr lang="en-US" dirty="0"/>
              <a:t>transactions imported. </a:t>
            </a:r>
            <a:r>
              <a:rPr lang="en-US" b="1" dirty="0"/>
              <a:t>Do you want to  continue?</a:t>
            </a:r>
            <a:r>
              <a:rPr lang="en-US" dirty="0"/>
              <a:t> Click </a:t>
            </a:r>
            <a:r>
              <a:rPr lang="en-US" b="1" dirty="0"/>
              <a:t>Yes -&gt; Let’s go!</a:t>
            </a:r>
          </a:p>
          <a:p>
            <a:pPr marL="228600"/>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203</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2366930"/>
            <a:ext cx="4572000" cy="2411950"/>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6AC54EB1-F9CD-4492-909A-A38490EF1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6248400"/>
            <a:ext cx="5715000" cy="1900475"/>
          </a:xfrm>
          <a:prstGeom prst="rect">
            <a:avLst/>
          </a:prstGeom>
        </p:spPr>
      </p:pic>
    </p:spTree>
    <p:extLst>
      <p:ext uri="{BB962C8B-B14F-4D97-AF65-F5344CB8AC3E}">
        <p14:creationId xmlns:p14="http://schemas.microsoft.com/office/powerpoint/2010/main" val="3591226530"/>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ADF31C8-9546-4EE7-80D0-29C5C4B01C58}"/>
              </a:ext>
            </a:extLst>
          </p:cNvPr>
          <p:cNvSpPr>
            <a:spLocks noGrp="1"/>
          </p:cNvSpPr>
          <p:nvPr>
            <p:ph type="subTitle" idx="1"/>
          </p:nvPr>
        </p:nvSpPr>
        <p:spPr/>
        <p:txBody>
          <a:bodyPr/>
          <a:lstStyle/>
          <a:p>
            <a:pPr marL="228600" indent="-228600">
              <a:lnSpc>
                <a:spcPct val="140000"/>
              </a:lnSpc>
              <a:spcBef>
                <a:spcPts val="24"/>
              </a:spcBef>
              <a:buFont typeface="+mj-lt"/>
              <a:buAutoNum type="arabicPeriod" startAt="2"/>
            </a:pPr>
            <a:r>
              <a:rPr lang="en-US" sz="1200" b="1" dirty="0"/>
              <a:t>Review Video Link</a:t>
            </a:r>
          </a:p>
          <a:p>
            <a:pPr marL="228600" indent="-228600">
              <a:lnSpc>
                <a:spcPct val="140000"/>
              </a:lnSpc>
              <a:spcBef>
                <a:spcPts val="24"/>
              </a:spcBef>
            </a:pPr>
            <a:r>
              <a:rPr lang="en-US" sz="1200" b="1" dirty="0"/>
              <a:t>      How to Categorize transactions from your bank and credit card </a:t>
            </a:r>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https://quickbooks.intuit.com/learn-support/en-us/bank-transactions/adding-     transactions-from-your-bank-credit-card/00/344865</a:t>
            </a:r>
            <a:endParaRPr lang="en-US" sz="1200" b="1" dirty="0"/>
          </a:p>
          <a:p>
            <a:pPr marL="228600" indent="-228600">
              <a:spcBef>
                <a:spcPts val="24"/>
              </a:spcBef>
              <a:buFont typeface="+mj-lt"/>
              <a:buAutoNum type="arabicPeriod" startAt="3"/>
            </a:pPr>
            <a:r>
              <a:rPr lang="en-US" sz="1200" b="1" dirty="0"/>
              <a:t>Post the transactions you imported for the checking account.</a:t>
            </a:r>
          </a:p>
          <a:p>
            <a:endParaRPr lang="en-US" sz="1200" b="1" dirty="0"/>
          </a:p>
          <a:p>
            <a:endParaRPr lang="en-US" dirty="0"/>
          </a:p>
          <a:p>
            <a:endParaRPr lang="en-US" dirty="0"/>
          </a:p>
          <a:p>
            <a:endParaRPr lang="en-US" dirty="0"/>
          </a:p>
          <a:p>
            <a:endParaRPr lang="en-US" dirty="0"/>
          </a:p>
          <a:p>
            <a:endParaRPr lang="en-US" dirty="0"/>
          </a:p>
          <a:p>
            <a:pPr marL="228600" indent="-228600">
              <a:buFont typeface="+mj-lt"/>
              <a:buAutoNum type="arabicPeriod" startAt="4"/>
            </a:pPr>
            <a:r>
              <a:rPr lang="en-US" sz="1200" b="1" dirty="0"/>
              <a:t>Click on each transaction and verify or edit the fields</a:t>
            </a:r>
            <a:r>
              <a:rPr lang="en-US" sz="1200" dirty="0"/>
              <a:t>. </a:t>
            </a:r>
            <a:r>
              <a:rPr lang="en-US" sz="1200" b="1" dirty="0"/>
              <a:t>Be Careful! </a:t>
            </a:r>
            <a:r>
              <a:rPr lang="en-US" sz="1200" dirty="0"/>
              <a:t>This is where errors tend to occur. QuickBooks Online tries to determine the category for you. It is your responsibility to choose the appropriate </a:t>
            </a:r>
            <a:r>
              <a:rPr lang="en-US" sz="1200" b="1" dirty="0"/>
              <a:t>category</a:t>
            </a:r>
            <a:r>
              <a:rPr lang="en-US" sz="1200" dirty="0"/>
              <a:t>. The </a:t>
            </a:r>
            <a:r>
              <a:rPr lang="en-US" sz="1200" b="1" dirty="0"/>
              <a:t>memo field </a:t>
            </a:r>
            <a:r>
              <a:rPr lang="en-US" sz="1200" dirty="0"/>
              <a:t>will help you determine which vendor to use. Click </a:t>
            </a:r>
            <a:r>
              <a:rPr lang="en-US" sz="1200" b="1" dirty="0"/>
              <a:t>Add</a:t>
            </a:r>
            <a:r>
              <a:rPr lang="en-US" sz="1200" dirty="0"/>
              <a:t> as you go.</a:t>
            </a:r>
          </a:p>
          <a:p>
            <a:endParaRPr lang="en-US" dirty="0"/>
          </a:p>
        </p:txBody>
      </p:sp>
      <p:sp>
        <p:nvSpPr>
          <p:cNvPr id="3" name="Slide Number Placeholder 2">
            <a:extLst>
              <a:ext uri="{FF2B5EF4-FFF2-40B4-BE49-F238E27FC236}">
                <a16:creationId xmlns:a16="http://schemas.microsoft.com/office/drawing/2014/main" id="{52B67D39-BC9E-47A1-B921-D02960EC93C0}"/>
              </a:ext>
            </a:extLst>
          </p:cNvPr>
          <p:cNvSpPr>
            <a:spLocks noGrp="1"/>
          </p:cNvSpPr>
          <p:nvPr>
            <p:ph type="sldNum" sz="quarter" idx="12"/>
          </p:nvPr>
        </p:nvSpPr>
        <p:spPr/>
        <p:txBody>
          <a:bodyPr/>
          <a:lstStyle/>
          <a:p>
            <a:fld id="{492D2D2F-A490-4C0D-96A3-87DCC3196164}" type="slidenum">
              <a:rPr lang="en-US" smtClean="0"/>
              <a:pPr/>
              <a:t>204</a:t>
            </a:fld>
            <a:endParaRPr lang="en-US" dirty="0"/>
          </a:p>
        </p:txBody>
      </p:sp>
      <p:sp>
        <p:nvSpPr>
          <p:cNvPr id="4" name="Title 3">
            <a:extLst>
              <a:ext uri="{FF2B5EF4-FFF2-40B4-BE49-F238E27FC236}">
                <a16:creationId xmlns:a16="http://schemas.microsoft.com/office/drawing/2014/main" id="{8F83FEAA-10D8-458E-AA48-06C9C8374AE8}"/>
              </a:ext>
            </a:extLst>
          </p:cNvPr>
          <p:cNvSpPr>
            <a:spLocks noGrp="1"/>
          </p:cNvSpPr>
          <p:nvPr>
            <p:ph type="ctrTitle"/>
          </p:nvPr>
        </p:nvSpPr>
        <p:spPr/>
        <p:txBody>
          <a:bodyPr/>
          <a:lstStyle/>
          <a:p>
            <a:r>
              <a:rPr lang="en-US" dirty="0"/>
              <a:t>Section 6 Case Study Activities</a:t>
            </a:r>
          </a:p>
        </p:txBody>
      </p:sp>
      <p:pic>
        <p:nvPicPr>
          <p:cNvPr id="5" name="Picture 4" descr="Graphical user interface, text, application, chat or text message&#10;&#10;Description automatically generated">
            <a:extLst>
              <a:ext uri="{FF2B5EF4-FFF2-40B4-BE49-F238E27FC236}">
                <a16:creationId xmlns:a16="http://schemas.microsoft.com/office/drawing/2014/main" id="{9737158E-E6FE-45C1-9800-C7BEE943B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9135" y="2743200"/>
            <a:ext cx="1931088" cy="16002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889ACDC5-DDC1-405D-94C4-F3EE887E7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0238" y="5715000"/>
            <a:ext cx="3837522" cy="2057400"/>
          </a:xfrm>
          <a:prstGeom prst="rect">
            <a:avLst/>
          </a:prstGeom>
        </p:spPr>
      </p:pic>
    </p:spTree>
    <p:extLst>
      <p:ext uri="{BB962C8B-B14F-4D97-AF65-F5344CB8AC3E}">
        <p14:creationId xmlns:p14="http://schemas.microsoft.com/office/powerpoint/2010/main" val="270738383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5"/>
            </a:pPr>
            <a:r>
              <a:rPr lang="en-US" b="1" dirty="0"/>
              <a:t>Refer to this guide when posting transactions.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solidFill>
                  <a:srgbClr val="FF0000"/>
                </a:solidFill>
              </a:rPr>
              <a:t>com</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205</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graphicFrame>
        <p:nvGraphicFramePr>
          <p:cNvPr id="7" name="Table 7">
            <a:extLst>
              <a:ext uri="{FF2B5EF4-FFF2-40B4-BE49-F238E27FC236}">
                <a16:creationId xmlns:a16="http://schemas.microsoft.com/office/drawing/2014/main" id="{1335E13D-04F7-40F8-BEA0-E93AFFB965DA}"/>
              </a:ext>
            </a:extLst>
          </p:cNvPr>
          <p:cNvGraphicFramePr>
            <a:graphicFrameLocks noGrp="1"/>
          </p:cNvGraphicFramePr>
          <p:nvPr>
            <p:extLst>
              <p:ext uri="{D42A27DB-BD31-4B8C-83A1-F6EECF244321}">
                <p14:modId xmlns:p14="http://schemas.microsoft.com/office/powerpoint/2010/main" val="2551524147"/>
              </p:ext>
            </p:extLst>
          </p:nvPr>
        </p:nvGraphicFramePr>
        <p:xfrm>
          <a:off x="566351" y="1669659"/>
          <a:ext cx="5836081" cy="6788541"/>
        </p:xfrm>
        <a:graphic>
          <a:graphicData uri="http://schemas.openxmlformats.org/drawingml/2006/table">
            <a:tbl>
              <a:tblPr firstRow="1" bandRow="1">
                <a:tableStyleId>{5C22544A-7EE6-4342-B048-85BDC9FD1C3A}</a:tableStyleId>
              </a:tblPr>
              <a:tblGrid>
                <a:gridCol w="1128311">
                  <a:extLst>
                    <a:ext uri="{9D8B030D-6E8A-4147-A177-3AD203B41FA5}">
                      <a16:colId xmlns:a16="http://schemas.microsoft.com/office/drawing/2014/main" val="1425994125"/>
                    </a:ext>
                  </a:extLst>
                </a:gridCol>
                <a:gridCol w="1206122">
                  <a:extLst>
                    <a:ext uri="{9D8B030D-6E8A-4147-A177-3AD203B41FA5}">
                      <a16:colId xmlns:a16="http://schemas.microsoft.com/office/drawing/2014/main" val="1912367165"/>
                    </a:ext>
                  </a:extLst>
                </a:gridCol>
                <a:gridCol w="1167216">
                  <a:extLst>
                    <a:ext uri="{9D8B030D-6E8A-4147-A177-3AD203B41FA5}">
                      <a16:colId xmlns:a16="http://schemas.microsoft.com/office/drawing/2014/main" val="705373171"/>
                    </a:ext>
                  </a:extLst>
                </a:gridCol>
                <a:gridCol w="1167216">
                  <a:extLst>
                    <a:ext uri="{9D8B030D-6E8A-4147-A177-3AD203B41FA5}">
                      <a16:colId xmlns:a16="http://schemas.microsoft.com/office/drawing/2014/main" val="1312402819"/>
                    </a:ext>
                  </a:extLst>
                </a:gridCol>
                <a:gridCol w="1167216">
                  <a:extLst>
                    <a:ext uri="{9D8B030D-6E8A-4147-A177-3AD203B41FA5}">
                      <a16:colId xmlns:a16="http://schemas.microsoft.com/office/drawing/2014/main" val="1942940187"/>
                    </a:ext>
                  </a:extLst>
                </a:gridCol>
              </a:tblGrid>
              <a:tr h="40160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600" dirty="0"/>
                        <a:t>Date</a:t>
                      </a:r>
                    </a:p>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600" dirty="0"/>
                        <a:t>Description</a:t>
                      </a:r>
                    </a:p>
                  </a:txBody>
                  <a:tcPr/>
                </a:tc>
                <a:tc>
                  <a:txBody>
                    <a:bodyPr/>
                    <a:lstStyle/>
                    <a:p>
                      <a:r>
                        <a:rPr lang="en-US" sz="1600" dirty="0"/>
                        <a:t>Payee</a:t>
                      </a:r>
                    </a:p>
                  </a:txBody>
                  <a:tcPr/>
                </a:tc>
                <a:tc>
                  <a:txBody>
                    <a:bodyPr/>
                    <a:lstStyle/>
                    <a:p>
                      <a:r>
                        <a:rPr lang="en-US" sz="1600" dirty="0"/>
                        <a:t>Category</a:t>
                      </a:r>
                    </a:p>
                  </a:txBody>
                  <a:tcPr/>
                </a:tc>
                <a:tc>
                  <a:txBody>
                    <a:bodyPr/>
                    <a:lstStyle/>
                    <a:p>
                      <a:r>
                        <a:rPr lang="en-US" sz="1600" dirty="0"/>
                        <a:t>Spent</a:t>
                      </a:r>
                    </a:p>
                  </a:txBody>
                  <a:tcPr/>
                </a:tc>
                <a:extLst>
                  <a:ext uri="{0D108BD9-81ED-4DB2-BD59-A6C34878D82A}">
                    <a16:rowId xmlns:a16="http://schemas.microsoft.com/office/drawing/2014/main" val="645353450"/>
                  </a:ext>
                </a:extLst>
              </a:tr>
              <a:tr h="353752">
                <a:tc>
                  <a:txBody>
                    <a:bodyPr/>
                    <a:lstStyle/>
                    <a:p>
                      <a:pPr algn="l" fontAlgn="b"/>
                      <a:r>
                        <a:rPr lang="en-US" sz="1100" b="0" i="0" u="none" strike="noStrike" dirty="0">
                          <a:solidFill>
                            <a:srgbClr val="000000"/>
                          </a:solidFill>
                          <a:effectLst/>
                          <a:latin typeface="Calibri" panose="020F0502020204030204" pitchFamily="34" charset="0"/>
                        </a:rPr>
                        <a:t>1/10/2025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4142824689"/>
                  </a:ext>
                </a:extLst>
              </a:tr>
              <a:tr h="353752">
                <a:tc>
                  <a:txBody>
                    <a:bodyPr/>
                    <a:lstStyle/>
                    <a:p>
                      <a:pPr algn="l" fontAlgn="b"/>
                      <a:r>
                        <a:rPr lang="en-US" sz="1100" b="0" i="0" u="none" strike="noStrike" dirty="0">
                          <a:solidFill>
                            <a:srgbClr val="000000"/>
                          </a:solidFill>
                          <a:effectLst/>
                          <a:latin typeface="Calibri" panose="020F0502020204030204" pitchFamily="34" charset="0"/>
                        </a:rPr>
                        <a:t>1/25/2025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2730256791"/>
                  </a:ext>
                </a:extLst>
              </a:tr>
              <a:tr h="353752">
                <a:tc>
                  <a:txBody>
                    <a:bodyPr/>
                    <a:lstStyle/>
                    <a:p>
                      <a:pPr algn="l" fontAlgn="b"/>
                      <a:r>
                        <a:rPr lang="en-US" sz="1100" b="0" i="0" u="none" strike="noStrike" dirty="0">
                          <a:solidFill>
                            <a:srgbClr val="000000"/>
                          </a:solidFill>
                          <a:effectLst/>
                          <a:latin typeface="Calibri" panose="020F0502020204030204" pitchFamily="34" charset="0"/>
                        </a:rPr>
                        <a:t>1/25/2025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2420534888"/>
                  </a:ext>
                </a:extLst>
              </a:tr>
              <a:tr h="353752">
                <a:tc>
                  <a:txBody>
                    <a:bodyPr/>
                    <a:lstStyle/>
                    <a:p>
                      <a:pPr algn="l" fontAlgn="b"/>
                      <a:r>
                        <a:rPr lang="en-US" sz="1100" b="0" i="0" u="none" strike="noStrike" dirty="0">
                          <a:solidFill>
                            <a:srgbClr val="000000"/>
                          </a:solidFill>
                          <a:effectLst/>
                          <a:latin typeface="Calibri" panose="020F0502020204030204" pitchFamily="34" charset="0"/>
                        </a:rPr>
                        <a:t>1/31/2025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444806547"/>
                  </a:ext>
                </a:extLst>
              </a:tr>
              <a:tr h="353752">
                <a:tc>
                  <a:txBody>
                    <a:bodyPr/>
                    <a:lstStyle/>
                    <a:p>
                      <a:pPr algn="l" fontAlgn="b"/>
                      <a:r>
                        <a:rPr lang="en-US" sz="1100" b="0" i="0" u="none" strike="noStrike" dirty="0">
                          <a:solidFill>
                            <a:srgbClr val="000000"/>
                          </a:solidFill>
                          <a:effectLst/>
                          <a:latin typeface="Calibri" panose="020F0502020204030204" pitchFamily="34" charset="0"/>
                        </a:rPr>
                        <a:t>1/31/2025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2269957569"/>
                  </a:ext>
                </a:extLst>
              </a:tr>
              <a:tr h="353752">
                <a:tc>
                  <a:txBody>
                    <a:bodyPr/>
                    <a:lstStyle/>
                    <a:p>
                      <a:pPr algn="l" fontAlgn="b"/>
                      <a:r>
                        <a:rPr lang="en-US" sz="1100" b="0" i="0" u="none" strike="noStrike" dirty="0">
                          <a:solidFill>
                            <a:srgbClr val="000000"/>
                          </a:solidFill>
                          <a:effectLst/>
                          <a:latin typeface="Calibri" panose="020F0502020204030204" pitchFamily="34" charset="0"/>
                        </a:rPr>
                        <a:t>2/10/2025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1072572712"/>
                  </a:ext>
                </a:extLst>
              </a:tr>
              <a:tr h="353752">
                <a:tc>
                  <a:txBody>
                    <a:bodyPr/>
                    <a:lstStyle/>
                    <a:p>
                      <a:pPr algn="l" fontAlgn="b"/>
                      <a:r>
                        <a:rPr lang="en-US" sz="1100" b="0" i="0" u="none" strike="noStrike">
                          <a:solidFill>
                            <a:srgbClr val="000000"/>
                          </a:solidFill>
                          <a:effectLst/>
                          <a:latin typeface="Calibri" panose="020F0502020204030204" pitchFamily="34" charset="0"/>
                        </a:rPr>
                        <a:t>2/25/2025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1370965044"/>
                  </a:ext>
                </a:extLst>
              </a:tr>
              <a:tr h="353752">
                <a:tc>
                  <a:txBody>
                    <a:bodyPr/>
                    <a:lstStyle/>
                    <a:p>
                      <a:pPr algn="l" fontAlgn="b"/>
                      <a:r>
                        <a:rPr lang="en-US" sz="1100" b="0" i="0" u="none" strike="noStrike" dirty="0">
                          <a:solidFill>
                            <a:srgbClr val="000000"/>
                          </a:solidFill>
                          <a:effectLst/>
                          <a:latin typeface="Calibri" panose="020F0502020204030204" pitchFamily="34" charset="0"/>
                        </a:rPr>
                        <a:t>2/25/2025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959087717"/>
                  </a:ext>
                </a:extLst>
              </a:tr>
              <a:tr h="353752">
                <a:tc>
                  <a:txBody>
                    <a:bodyPr/>
                    <a:lstStyle/>
                    <a:p>
                      <a:pPr algn="l" fontAlgn="b"/>
                      <a:r>
                        <a:rPr lang="en-US" sz="1100" b="0" i="0" u="none" strike="noStrike" dirty="0">
                          <a:solidFill>
                            <a:srgbClr val="000000"/>
                          </a:solidFill>
                          <a:effectLst/>
                          <a:latin typeface="Calibri" panose="020F0502020204030204" pitchFamily="34" charset="0"/>
                        </a:rPr>
                        <a:t>2/28/2025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1197702341"/>
                  </a:ext>
                </a:extLst>
              </a:tr>
              <a:tr h="353752">
                <a:tc>
                  <a:txBody>
                    <a:bodyPr/>
                    <a:lstStyle/>
                    <a:p>
                      <a:pPr algn="l" fontAlgn="b"/>
                      <a:r>
                        <a:rPr lang="en-US" sz="1100" b="0" i="0" u="none" strike="noStrike">
                          <a:solidFill>
                            <a:srgbClr val="000000"/>
                          </a:solidFill>
                          <a:effectLst/>
                          <a:latin typeface="Calibri" panose="020F0502020204030204" pitchFamily="34" charset="0"/>
                        </a:rPr>
                        <a:t>2/28/2025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1469592989"/>
                  </a:ext>
                </a:extLst>
              </a:tr>
              <a:tr h="353752">
                <a:tc>
                  <a:txBody>
                    <a:bodyPr/>
                    <a:lstStyle/>
                    <a:p>
                      <a:pPr algn="l" fontAlgn="b"/>
                      <a:r>
                        <a:rPr lang="en-US" sz="1100" b="0" i="0" u="none" strike="noStrike" dirty="0">
                          <a:solidFill>
                            <a:srgbClr val="000000"/>
                          </a:solidFill>
                          <a:effectLst/>
                          <a:latin typeface="Calibri" panose="020F0502020204030204" pitchFamily="34" charset="0"/>
                        </a:rPr>
                        <a:t>3/10/2025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3443403321"/>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1469225627"/>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Ryan Testorino</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Ryan Testorino</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2702389291"/>
                  </a:ext>
                </a:extLst>
              </a:tr>
              <a:tr h="353752">
                <a:tc>
                  <a:txBody>
                    <a:bodyPr/>
                    <a:lstStyle/>
                    <a:p>
                      <a:pPr algn="l" fontAlgn="b"/>
                      <a:r>
                        <a:rPr lang="en-US" sz="1100" b="0" i="0" u="none" strike="noStrike">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King Coder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King Coder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752862550"/>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Emily Artista</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Emily Artista</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431928496"/>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1565469642"/>
                  </a:ext>
                </a:extLst>
              </a:tr>
              <a:tr h="353752">
                <a:tc>
                  <a:txBody>
                    <a:bodyPr/>
                    <a:lstStyle/>
                    <a:p>
                      <a:pPr algn="l" fontAlgn="b"/>
                      <a:r>
                        <a:rPr lang="en-US" sz="1100" b="0" i="0" u="none" strike="noStrike" dirty="0">
                          <a:solidFill>
                            <a:srgbClr val="000000"/>
                          </a:solidFill>
                          <a:effectLst/>
                          <a:latin typeface="Calibri" panose="020F0502020204030204" pitchFamily="34" charset="0"/>
                        </a:rPr>
                        <a:t>3/28/2025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2887590249"/>
                  </a:ext>
                </a:extLst>
              </a:tr>
              <a:tr h="353752">
                <a:tc>
                  <a:txBody>
                    <a:bodyPr/>
                    <a:lstStyle/>
                    <a:p>
                      <a:pPr algn="l" fontAlgn="b"/>
                      <a:r>
                        <a:rPr lang="en-US" sz="1100" b="0" i="0" u="none" strike="noStrike" dirty="0">
                          <a:solidFill>
                            <a:srgbClr val="000000"/>
                          </a:solidFill>
                          <a:effectLst/>
                          <a:latin typeface="Calibri" panose="020F0502020204030204" pitchFamily="34" charset="0"/>
                        </a:rPr>
                        <a:t>3/28/2025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1325611782"/>
                  </a:ext>
                </a:extLst>
              </a:tr>
            </a:tbl>
          </a:graphicData>
        </a:graphic>
      </p:graphicFrame>
    </p:spTree>
    <p:extLst>
      <p:ext uri="{BB962C8B-B14F-4D97-AF65-F5344CB8AC3E}">
        <p14:creationId xmlns:p14="http://schemas.microsoft.com/office/powerpoint/2010/main" val="299825745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lnSpc>
                <a:spcPct val="100000"/>
              </a:lnSpc>
              <a:spcBef>
                <a:spcPts val="0"/>
              </a:spcBef>
              <a:buFont typeface="+mj-lt"/>
              <a:buAutoNum type="arabicPeriod" startAt="6"/>
            </a:pPr>
            <a:r>
              <a:rPr lang="en-US" b="1" dirty="0"/>
              <a:t>How to Reconcile an Account: Statements &amp; Records, &amp; More:</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https://quickbooks.intuit.com/learn-support/en-us/banking-topics/reconcile-an-account-in-quickbooks-online/00/186470</a:t>
            </a:r>
            <a:endParaRPr lang="en-US" dirty="0">
              <a:solidFill>
                <a:srgbClr val="0000FF"/>
              </a:solidFill>
            </a:endParaRPr>
          </a:p>
          <a:p>
            <a:pPr marL="228600" indent="-228600">
              <a:spcBef>
                <a:spcPts val="0"/>
              </a:spcBef>
              <a:buFont typeface="+mj-lt"/>
              <a:buAutoNum type="arabicPeriod" startAt="7"/>
            </a:pPr>
            <a:r>
              <a:rPr lang="en-US" b="1" dirty="0"/>
              <a:t>Reconcile Checking Account for January.</a:t>
            </a:r>
          </a:p>
          <a:p>
            <a:pPr marL="228600">
              <a:spcBef>
                <a:spcPts val="0"/>
              </a:spcBef>
            </a:pPr>
            <a:r>
              <a:rPr lang="en-US" b="1" dirty="0"/>
              <a:t>Gear -&gt; Reconcile -&gt; Select bank account 1234 -&gt; Ending Balance -&gt; 01/31/2025.</a:t>
            </a:r>
          </a:p>
          <a:p>
            <a:pPr marL="228600">
              <a:spcBef>
                <a:spcPts val="0"/>
              </a:spcBef>
            </a:pPr>
            <a:r>
              <a:rPr lang="en-US" dirty="0"/>
              <a:t>Verify </a:t>
            </a:r>
            <a:r>
              <a:rPr lang="en-US" b="1" dirty="0"/>
              <a:t>difference </a:t>
            </a:r>
            <a:r>
              <a:rPr lang="en-US" dirty="0"/>
              <a:t>is zero and select </a:t>
            </a:r>
            <a:r>
              <a:rPr lang="en-US" b="1" dirty="0"/>
              <a:t>Finish now -&gt; Done.</a:t>
            </a:r>
            <a:endParaRPr lang="en-US" dirty="0"/>
          </a:p>
          <a:p>
            <a:pPr>
              <a:spcBef>
                <a:spcPts val="0"/>
              </a:spcBef>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206</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5093522"/>
            <a:ext cx="5715000" cy="1068659"/>
          </a:xfrm>
          <a:prstGeom prst="rect">
            <a:avLst/>
          </a:prstGeom>
        </p:spPr>
      </p:pic>
      <p:pic>
        <p:nvPicPr>
          <p:cNvPr id="8" name="Picture 7" descr="Graphical user interface&#10;&#10;Description automatically generated">
            <a:extLst>
              <a:ext uri="{FF2B5EF4-FFF2-40B4-BE49-F238E27FC236}">
                <a16:creationId xmlns:a16="http://schemas.microsoft.com/office/drawing/2014/main" id="{FD33B10B-4F58-45DA-94CC-390CE72A40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6363772"/>
            <a:ext cx="5715000" cy="2051538"/>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57399" y="2832724"/>
            <a:ext cx="2743200" cy="2020406"/>
          </a:xfrm>
          <a:prstGeom prst="rect">
            <a:avLst/>
          </a:prstGeom>
        </p:spPr>
      </p:pic>
    </p:spTree>
    <p:extLst>
      <p:ext uri="{BB962C8B-B14F-4D97-AF65-F5344CB8AC3E}">
        <p14:creationId xmlns:p14="http://schemas.microsoft.com/office/powerpoint/2010/main" val="307980305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8"/>
            </a:pPr>
            <a:r>
              <a:rPr lang="en-US" b="1" dirty="0"/>
              <a:t>Reconcile Checking Account for February.</a:t>
            </a:r>
          </a:p>
          <a:p>
            <a:pPr marL="228600"/>
            <a:r>
              <a:rPr lang="en-US" b="1" dirty="0"/>
              <a:t>Gear -&gt; Reconcile -&gt; Select bank account 1234 -&gt;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207</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8661" y="5118602"/>
            <a:ext cx="5476876" cy="10686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8682" y="6363772"/>
            <a:ext cx="5336835" cy="2051538"/>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2554965"/>
            <a:ext cx="2971800" cy="2433749"/>
          </a:xfrm>
          <a:prstGeom prst="rect">
            <a:avLst/>
          </a:prstGeom>
        </p:spPr>
      </p:pic>
    </p:spTree>
    <p:extLst>
      <p:ext uri="{BB962C8B-B14F-4D97-AF65-F5344CB8AC3E}">
        <p14:creationId xmlns:p14="http://schemas.microsoft.com/office/powerpoint/2010/main" val="1638324968"/>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9"/>
            </a:pPr>
            <a:r>
              <a:rPr lang="en-US" b="1" dirty="0"/>
              <a:t>Reconcile Checking Account for March.</a:t>
            </a:r>
          </a:p>
          <a:p>
            <a:pPr marL="228600"/>
            <a:r>
              <a:rPr lang="en-US" b="1" dirty="0"/>
              <a:t>Gear -&gt; Reconcile -&gt; Select bank account 1234 -&gt;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208</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1042" y="5185036"/>
            <a:ext cx="5476876" cy="10140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4371" y="6356602"/>
            <a:ext cx="5336835" cy="1780532"/>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16888" y="2641225"/>
            <a:ext cx="2971800" cy="2359244"/>
          </a:xfrm>
          <a:prstGeom prst="rect">
            <a:avLst/>
          </a:prstGeom>
        </p:spPr>
      </p:pic>
    </p:spTree>
    <p:extLst>
      <p:ext uri="{BB962C8B-B14F-4D97-AF65-F5344CB8AC3E}">
        <p14:creationId xmlns:p14="http://schemas.microsoft.com/office/powerpoint/2010/main" val="1089620600"/>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0"/>
            </a:pPr>
            <a:r>
              <a:rPr lang="en-US" b="1" dirty="0"/>
              <a:t>Reconcile the Savings Account for January.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pPr marL="22860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209</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9148" y="4969391"/>
            <a:ext cx="5347282" cy="10140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9148" y="6477000"/>
            <a:ext cx="5336835" cy="828599"/>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2705635"/>
            <a:ext cx="2971800" cy="2016981"/>
          </a:xfrm>
          <a:prstGeom prst="rect">
            <a:avLst/>
          </a:prstGeom>
        </p:spPr>
      </p:pic>
    </p:spTree>
    <p:extLst>
      <p:ext uri="{BB962C8B-B14F-4D97-AF65-F5344CB8AC3E}">
        <p14:creationId xmlns:p14="http://schemas.microsoft.com/office/powerpoint/2010/main" val="220529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a:xfrm>
            <a:off x="533400" y="1066800"/>
            <a:ext cx="5852160" cy="7391400"/>
          </a:xfrm>
        </p:spPr>
        <p:txBody>
          <a:bodyPr/>
          <a:lstStyle/>
          <a:p>
            <a:r>
              <a:rPr lang="en-US" dirty="0"/>
              <a:t>Complete the following steps to successfully create your new Intuit QuickBooks Online Company file. </a:t>
            </a:r>
            <a:r>
              <a:rPr lang="en-US" b="1" dirty="0"/>
              <a:t>Accept Invitation -&gt; Create Account -&gt; Next.</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dirty="0"/>
              <a:t> </a:t>
            </a:r>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21</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5" name="Picture 4" descr="Graphical user interface, text, application&#10;&#10;Description automatically generated">
            <a:extLst>
              <a:ext uri="{FF2B5EF4-FFF2-40B4-BE49-F238E27FC236}">
                <a16:creationId xmlns:a16="http://schemas.microsoft.com/office/drawing/2014/main" id="{EBC6CAFC-3D9D-4471-9DF2-C1D19AF66A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66" y="1954942"/>
            <a:ext cx="2971800" cy="2053760"/>
          </a:xfrm>
          <a:prstGeom prst="rect">
            <a:avLst/>
          </a:prstGeom>
        </p:spPr>
      </p:pic>
      <p:pic>
        <p:nvPicPr>
          <p:cNvPr id="10" name="Picture 9" descr="Graphical user interface, text, application&#10;&#10;Description automatically generated">
            <a:extLst>
              <a:ext uri="{FF2B5EF4-FFF2-40B4-BE49-F238E27FC236}">
                <a16:creationId xmlns:a16="http://schemas.microsoft.com/office/drawing/2014/main" id="{1EB614D2-5F4E-447D-885D-D9169DFC88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600" y="1767663"/>
            <a:ext cx="1566862" cy="2971800"/>
          </a:xfrm>
          <a:prstGeom prst="rect">
            <a:avLst/>
          </a:prstGeom>
        </p:spPr>
      </p:pic>
      <p:pic>
        <p:nvPicPr>
          <p:cNvPr id="7" name="Picture 6" descr="Graphical user interface&#10;&#10;Description automatically generated with medium confidence">
            <a:extLst>
              <a:ext uri="{FF2B5EF4-FFF2-40B4-BE49-F238E27FC236}">
                <a16:creationId xmlns:a16="http://schemas.microsoft.com/office/drawing/2014/main" id="{8883610D-D0B5-409C-B43E-5292CD863E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8699" y="5276334"/>
            <a:ext cx="4800600" cy="2238918"/>
          </a:xfrm>
          <a:prstGeom prst="rect">
            <a:avLst/>
          </a:prstGeom>
        </p:spPr>
      </p:pic>
    </p:spTree>
    <p:extLst>
      <p:ext uri="{BB962C8B-B14F-4D97-AF65-F5344CB8AC3E}">
        <p14:creationId xmlns:p14="http://schemas.microsoft.com/office/powerpoint/2010/main" val="313667120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1"/>
            </a:pPr>
            <a:r>
              <a:rPr lang="en-US" b="1" dirty="0"/>
              <a:t>Reconcile the Savings Account for February.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210</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8176" y="5525526"/>
            <a:ext cx="5715000" cy="1149831"/>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0580" y="7028379"/>
            <a:ext cx="5336835" cy="653489"/>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8" y="2920904"/>
            <a:ext cx="2971800" cy="2319309"/>
          </a:xfrm>
          <a:prstGeom prst="rect">
            <a:avLst/>
          </a:prstGeom>
        </p:spPr>
      </p:pic>
    </p:spTree>
    <p:extLst>
      <p:ext uri="{BB962C8B-B14F-4D97-AF65-F5344CB8AC3E}">
        <p14:creationId xmlns:p14="http://schemas.microsoft.com/office/powerpoint/2010/main" val="245462290"/>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2"/>
            </a:pPr>
            <a:r>
              <a:rPr lang="en-US" b="1" dirty="0"/>
              <a:t>Reconcile the Savings Account for March.</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211</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8" y="5121481"/>
            <a:ext cx="5715000" cy="1177120"/>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0580" y="6765348"/>
            <a:ext cx="5336835" cy="613052"/>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668779" y="2627630"/>
            <a:ext cx="2971800" cy="2224605"/>
          </a:xfrm>
          <a:prstGeom prst="rect">
            <a:avLst/>
          </a:prstGeom>
        </p:spPr>
      </p:pic>
    </p:spTree>
    <p:extLst>
      <p:ext uri="{BB962C8B-B14F-4D97-AF65-F5344CB8AC3E}">
        <p14:creationId xmlns:p14="http://schemas.microsoft.com/office/powerpoint/2010/main" val="13029147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a:bodyPr>
          <a:lstStyle/>
          <a:p>
            <a:r>
              <a:rPr lang="en-US" dirty="0"/>
              <a:t>Now it is time to complete the process of posting transactions and reconciling the credit card account. We will not connect any accounts for this training; however, we will import credit card expenses using the manual import feature. </a:t>
            </a:r>
          </a:p>
          <a:p>
            <a:pPr marL="228600" indent="-228600">
              <a:buFont typeface="+mj-lt"/>
              <a:buAutoNum type="arabicPeriod" startAt="13"/>
            </a:pPr>
            <a:r>
              <a:rPr lang="en-US" b="1" dirty="0"/>
              <a:t>Update the Credit Card Account </a:t>
            </a:r>
          </a:p>
          <a:p>
            <a:pPr marL="228600"/>
            <a:r>
              <a:rPr lang="en-US" dirty="0"/>
              <a:t>Click</a:t>
            </a:r>
            <a:r>
              <a:rPr lang="en-US" b="1" dirty="0"/>
              <a:t> Banking -&gt; drop-down arrow to the right of Link Account -&gt; Upload from file.</a:t>
            </a:r>
          </a:p>
          <a:p>
            <a:pPr marL="228600"/>
            <a:r>
              <a:rPr lang="en-US" dirty="0"/>
              <a:t>Click </a:t>
            </a:r>
            <a:r>
              <a:rPr lang="en-US" b="1" dirty="0"/>
              <a:t>Browse </a:t>
            </a:r>
            <a:r>
              <a:rPr lang="en-US" dirty="0"/>
              <a:t>and select the  </a:t>
            </a:r>
            <a:r>
              <a:rPr lang="en-US" b="1" dirty="0"/>
              <a:t>TAD Gaming Credit Card Transactions bank import .csv file from your computer.</a:t>
            </a:r>
          </a:p>
          <a:p>
            <a:pPr marL="228600"/>
            <a:r>
              <a:rPr lang="en-US" dirty="0"/>
              <a:t>Click</a:t>
            </a:r>
            <a:r>
              <a:rPr lang="en-US" b="1" dirty="0"/>
              <a:t> Next.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a:pPr>
            <a:r>
              <a:rPr lang="en-US" dirty="0"/>
              <a:t>Select Credit Card </a:t>
            </a:r>
            <a:r>
              <a:rPr lang="en-US" b="1" dirty="0"/>
              <a:t>9876 Account </a:t>
            </a:r>
            <a:r>
              <a:rPr lang="en-US" dirty="0"/>
              <a:t>from the </a:t>
            </a:r>
            <a:r>
              <a:rPr lang="en-US" b="1" dirty="0"/>
              <a:t>Chart of Accounts.</a:t>
            </a:r>
          </a:p>
          <a:p>
            <a:pPr marL="228600"/>
            <a:r>
              <a:rPr lang="en-US" dirty="0"/>
              <a:t>Click </a:t>
            </a:r>
            <a:r>
              <a:rPr lang="en-US" b="1" dirty="0"/>
              <a:t>Next.</a:t>
            </a:r>
          </a:p>
          <a:p>
            <a:endParaRPr lang="en-US" dirty="0"/>
          </a:p>
          <a:p>
            <a:endParaRPr lang="en-US" dirty="0"/>
          </a:p>
          <a:p>
            <a:endParaRPr lang="en-US" dirty="0"/>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212</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81188" y="3445612"/>
            <a:ext cx="2495621" cy="2252776"/>
          </a:xfrm>
          <a:prstGeom prst="rect">
            <a:avLst/>
          </a:prstGeom>
        </p:spPr>
      </p:pic>
      <p:pic>
        <p:nvPicPr>
          <p:cNvPr id="7" name="Picture 6">
            <a:extLst>
              <a:ext uri="{FF2B5EF4-FFF2-40B4-BE49-F238E27FC236}">
                <a16:creationId xmlns:a16="http://schemas.microsoft.com/office/drawing/2014/main" id="{B96F05F2-F376-41DD-A63C-B87D952F74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8699" y="6955298"/>
            <a:ext cx="4800600" cy="1069969"/>
          </a:xfrm>
          <a:prstGeom prst="rect">
            <a:avLst/>
          </a:prstGeom>
        </p:spPr>
      </p:pic>
    </p:spTree>
    <p:extLst>
      <p:ext uri="{BB962C8B-B14F-4D97-AF65-F5344CB8AC3E}">
        <p14:creationId xmlns:p14="http://schemas.microsoft.com/office/powerpoint/2010/main" val="104991632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lphaLcPeriod" startAt="2"/>
            </a:pPr>
            <a:r>
              <a:rPr lang="en-US" b="1" dirty="0"/>
              <a:t>Map fields between QBO and the bank account.</a:t>
            </a:r>
          </a:p>
          <a:p>
            <a:pPr marL="228600"/>
            <a:r>
              <a:rPr lang="en-US" dirty="0"/>
              <a:t>Select the </a:t>
            </a:r>
            <a:r>
              <a:rPr lang="en-US" b="1" dirty="0"/>
              <a:t>field options </a:t>
            </a:r>
            <a:r>
              <a:rPr lang="en-US" dirty="0"/>
              <a:t>to match the following screen shot.</a:t>
            </a:r>
          </a:p>
          <a:p>
            <a:pPr marL="228600"/>
            <a:r>
              <a:rPr lang="en-US" dirty="0"/>
              <a:t>Click </a:t>
            </a:r>
            <a:r>
              <a:rPr lang="en-US" b="1" dirty="0"/>
              <a:t>Next. </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startAt="3"/>
            </a:pPr>
            <a:r>
              <a:rPr lang="en-US" dirty="0"/>
              <a:t>Select all the transactions available to import.</a:t>
            </a:r>
          </a:p>
          <a:p>
            <a:pPr marL="228600"/>
            <a:r>
              <a:rPr lang="en-US" dirty="0"/>
              <a:t>Click </a:t>
            </a:r>
            <a:r>
              <a:rPr lang="en-US" b="1" dirty="0"/>
              <a:t>Next. </a:t>
            </a:r>
          </a:p>
          <a:p>
            <a:pPr marL="228600"/>
            <a:r>
              <a:rPr lang="en-US" dirty="0"/>
              <a:t>A window will appear and there will be </a:t>
            </a:r>
            <a:r>
              <a:rPr lang="en-US" b="1" dirty="0"/>
              <a:t>18 </a:t>
            </a:r>
            <a:r>
              <a:rPr lang="en-US" dirty="0"/>
              <a:t>transactions imported. </a:t>
            </a:r>
            <a:r>
              <a:rPr lang="en-US" b="1" dirty="0"/>
              <a:t>Do you want to  continue?</a:t>
            </a:r>
            <a:r>
              <a:rPr lang="en-US" dirty="0"/>
              <a:t> Click </a:t>
            </a:r>
            <a:r>
              <a:rPr lang="en-US" b="1" dirty="0"/>
              <a:t>Yes -&gt; Let’s go!</a:t>
            </a:r>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213</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7833" y="2366930"/>
            <a:ext cx="4533691" cy="2411950"/>
          </a:xfrm>
          <a:prstGeom prst="rect">
            <a:avLst/>
          </a:prstGeom>
        </p:spPr>
      </p:pic>
      <p:pic>
        <p:nvPicPr>
          <p:cNvPr id="8" name="Picture 7">
            <a:extLst>
              <a:ext uri="{FF2B5EF4-FFF2-40B4-BE49-F238E27FC236}">
                <a16:creationId xmlns:a16="http://schemas.microsoft.com/office/drawing/2014/main" id="{6AC54EB1-F9CD-4492-909A-A38490EF1D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6394876"/>
            <a:ext cx="5715000" cy="1607522"/>
          </a:xfrm>
          <a:prstGeom prst="rect">
            <a:avLst/>
          </a:prstGeom>
        </p:spPr>
      </p:pic>
    </p:spTree>
    <p:extLst>
      <p:ext uri="{BB962C8B-B14F-4D97-AF65-F5344CB8AC3E}">
        <p14:creationId xmlns:p14="http://schemas.microsoft.com/office/powerpoint/2010/main" val="278116234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a:bodyPr>
          <a:lstStyle/>
          <a:p>
            <a:pPr marL="228600" indent="-228600">
              <a:buFont typeface="+mj-lt"/>
              <a:buAutoNum type="arabicPeriod" startAt="14"/>
            </a:pPr>
            <a:r>
              <a:rPr lang="en-US" b="1" dirty="0"/>
              <a:t>Post the transactions you imported for the credit card account.</a:t>
            </a:r>
          </a:p>
          <a:p>
            <a:endParaRPr lang="en-US" b="1" dirty="0"/>
          </a:p>
          <a:p>
            <a:endParaRPr lang="en-US" b="1" dirty="0"/>
          </a:p>
          <a:p>
            <a:endParaRPr lang="en-US" b="1" dirty="0"/>
          </a:p>
          <a:p>
            <a:endParaRPr lang="en-US" b="1" dirty="0"/>
          </a:p>
          <a:p>
            <a:endParaRPr lang="en-US" b="1" dirty="0"/>
          </a:p>
          <a:p>
            <a:endParaRPr lang="en-US" dirty="0"/>
          </a:p>
          <a:p>
            <a:pPr marL="228600" indent="-228600">
              <a:buFont typeface="+mj-lt"/>
              <a:buAutoNum type="arabicPeriod" startAt="15"/>
            </a:pPr>
            <a:r>
              <a:rPr lang="en-US" b="1" dirty="0"/>
              <a:t>Click on each transaction and verify or edit the fields</a:t>
            </a:r>
            <a:r>
              <a:rPr lang="en-US" dirty="0"/>
              <a:t>. </a:t>
            </a:r>
            <a:r>
              <a:rPr lang="en-US" b="1" dirty="0"/>
              <a:t>Be Careful! </a:t>
            </a:r>
            <a:r>
              <a:rPr lang="en-US" dirty="0"/>
              <a:t>This is where errors tend to occur. QuickBooks Online tries to determine the category for you. It is your responsibility to choose the appropriate </a:t>
            </a:r>
            <a:r>
              <a:rPr lang="en-US" b="1" dirty="0"/>
              <a:t>category</a:t>
            </a:r>
            <a:r>
              <a:rPr lang="en-US" dirty="0"/>
              <a:t>. The </a:t>
            </a:r>
            <a:r>
              <a:rPr lang="en-US" b="1" dirty="0"/>
              <a:t>memo field </a:t>
            </a:r>
            <a:r>
              <a:rPr lang="en-US" dirty="0"/>
              <a:t>will help you determine which vendor to use. Click </a:t>
            </a:r>
            <a:r>
              <a:rPr lang="en-US" b="1" dirty="0"/>
              <a:t>Add</a:t>
            </a:r>
            <a:r>
              <a:rPr lang="en-US" dirty="0"/>
              <a:t> as you go.</a:t>
            </a:r>
          </a:p>
          <a:p>
            <a:pPr marL="22860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214</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7" name="Picture 6">
            <a:extLst>
              <a:ext uri="{FF2B5EF4-FFF2-40B4-BE49-F238E27FC236}">
                <a16:creationId xmlns:a16="http://schemas.microsoft.com/office/drawing/2014/main" id="{085FD922-4482-4944-91AE-D6F3380C90F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05939" y="1647364"/>
            <a:ext cx="2697480" cy="1461134"/>
          </a:xfrm>
          <a:prstGeom prst="rect">
            <a:avLst/>
          </a:prstGeom>
        </p:spPr>
      </p:pic>
      <p:pic>
        <p:nvPicPr>
          <p:cNvPr id="12" name="Picture 11">
            <a:extLst>
              <a:ext uri="{FF2B5EF4-FFF2-40B4-BE49-F238E27FC236}">
                <a16:creationId xmlns:a16="http://schemas.microsoft.com/office/drawing/2014/main" id="{2E21B3B0-2040-4827-A9C0-D4208CB5AF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6380" y="4997795"/>
            <a:ext cx="3886200" cy="2959956"/>
          </a:xfrm>
          <a:prstGeom prst="rect">
            <a:avLst/>
          </a:prstGeom>
        </p:spPr>
      </p:pic>
    </p:spTree>
    <p:extLst>
      <p:ext uri="{BB962C8B-B14F-4D97-AF65-F5344CB8AC3E}">
        <p14:creationId xmlns:p14="http://schemas.microsoft.com/office/powerpoint/2010/main" val="3621846181"/>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a:xfrm>
            <a:off x="502920" y="1219200"/>
            <a:ext cx="5852160" cy="7239000"/>
          </a:xfrm>
        </p:spPr>
        <p:txBody>
          <a:bodyPr/>
          <a:lstStyle/>
          <a:p>
            <a:pPr marL="228600" indent="-228600">
              <a:buFont typeface="+mj-lt"/>
              <a:buAutoNum type="arabicPeriod" startAt="16"/>
            </a:pPr>
            <a:r>
              <a:rPr lang="en-US" b="1" dirty="0"/>
              <a:t>Refer to this table if you have any issues with the credit card bank import process. Use this screen shot as a reference to manually enter credit card expenses.</a:t>
            </a:r>
          </a:p>
          <a:p>
            <a:endParaRPr lang="en-US" dirty="0">
              <a:highlight>
                <a:srgbClr val="FFFF00"/>
              </a:highlight>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solidFill>
                  <a:srgbClr val="FF0000"/>
                </a:solidFill>
              </a:rPr>
              <a:t>Use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215</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11" name="Picture 10" descr="A screenshot of text&#10;&#10;Description automatically generated">
            <a:extLst>
              <a:ext uri="{FF2B5EF4-FFF2-40B4-BE49-F238E27FC236}">
                <a16:creationId xmlns:a16="http://schemas.microsoft.com/office/drawing/2014/main" id="{A486E0D0-2A9D-4117-8BE3-341F97F4B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665" y="2286000"/>
            <a:ext cx="5666667" cy="5771429"/>
          </a:xfrm>
          <a:prstGeom prst="rect">
            <a:avLst/>
          </a:prstGeom>
        </p:spPr>
      </p:pic>
    </p:spTree>
    <p:extLst>
      <p:ext uri="{BB962C8B-B14F-4D97-AF65-F5344CB8AC3E}">
        <p14:creationId xmlns:p14="http://schemas.microsoft.com/office/powerpoint/2010/main" val="263830205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spcBef>
                <a:spcPts val="0"/>
              </a:spcBef>
              <a:buFont typeface="+mj-lt"/>
              <a:buAutoNum type="arabicPeriod" startAt="17"/>
            </a:pPr>
            <a:r>
              <a:rPr lang="en-US" b="1" dirty="0"/>
              <a:t>Reconcile the Credit Card Account for January.</a:t>
            </a:r>
          </a:p>
          <a:p>
            <a:pPr marL="228600">
              <a:spcBef>
                <a:spcPts val="0"/>
              </a:spcBef>
            </a:pPr>
            <a:r>
              <a:rPr lang="en-US" b="1" dirty="0"/>
              <a:t>Gear -&gt; Reconcile -&gt; Select bank account  -&gt; Ending Balance -&gt; Ending Date.</a:t>
            </a:r>
          </a:p>
          <a:p>
            <a:pPr marL="228600">
              <a:spcBef>
                <a:spcPts val="0"/>
              </a:spcBef>
            </a:pPr>
            <a:r>
              <a:rPr lang="en-US" dirty="0"/>
              <a:t>Click </a:t>
            </a:r>
            <a:r>
              <a:rPr lang="en-US" b="1" dirty="0"/>
              <a:t>Start Reconciling -&gt; Select all transactions.  </a:t>
            </a:r>
          </a:p>
          <a:p>
            <a:pPr marL="228600">
              <a:spcBef>
                <a:spcPts val="0"/>
              </a:spcBef>
            </a:pPr>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216</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3691" y="4605070"/>
            <a:ext cx="5671578" cy="1177120"/>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5927145"/>
            <a:ext cx="5715000" cy="238610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80259" y="2549285"/>
            <a:ext cx="2697480" cy="1912069"/>
          </a:xfrm>
          <a:prstGeom prst="rect">
            <a:avLst/>
          </a:prstGeom>
        </p:spPr>
      </p:pic>
    </p:spTree>
    <p:extLst>
      <p:ext uri="{BB962C8B-B14F-4D97-AF65-F5344CB8AC3E}">
        <p14:creationId xmlns:p14="http://schemas.microsoft.com/office/powerpoint/2010/main" val="3488062981"/>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8"/>
            </a:pPr>
            <a:r>
              <a:rPr lang="en-US" b="1" dirty="0"/>
              <a:t>Reconcile the Credit Card Account for February.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217</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3022" y="4712407"/>
            <a:ext cx="5671578" cy="1028035"/>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6089940"/>
            <a:ext cx="5715000" cy="206051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48589" y="2549936"/>
            <a:ext cx="2360820" cy="1912069"/>
          </a:xfrm>
          <a:prstGeom prst="rect">
            <a:avLst/>
          </a:prstGeom>
        </p:spPr>
      </p:pic>
    </p:spTree>
    <p:extLst>
      <p:ext uri="{BB962C8B-B14F-4D97-AF65-F5344CB8AC3E}">
        <p14:creationId xmlns:p14="http://schemas.microsoft.com/office/powerpoint/2010/main" val="160576273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9"/>
            </a:pPr>
            <a:r>
              <a:rPr lang="en-US" b="1" dirty="0"/>
              <a:t>Reconcile the Credit Card Account for March.</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218</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4651776"/>
            <a:ext cx="5715000" cy="1177408"/>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6293" y="6169667"/>
            <a:ext cx="5446373" cy="206051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48589" y="2551545"/>
            <a:ext cx="2360820" cy="1908850"/>
          </a:xfrm>
          <a:prstGeom prst="rect">
            <a:avLst/>
          </a:prstGeom>
        </p:spPr>
      </p:pic>
    </p:spTree>
    <p:extLst>
      <p:ext uri="{BB962C8B-B14F-4D97-AF65-F5344CB8AC3E}">
        <p14:creationId xmlns:p14="http://schemas.microsoft.com/office/powerpoint/2010/main" val="365315757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6A5C18-B721-4801-8493-D71D41E4409D}"/>
              </a:ext>
            </a:extLst>
          </p:cNvPr>
          <p:cNvSpPr>
            <a:spLocks noGrp="1"/>
          </p:cNvSpPr>
          <p:nvPr>
            <p:ph type="subTitle" idx="1"/>
          </p:nvPr>
        </p:nvSpPr>
        <p:spPr/>
        <p:txBody>
          <a:bodyPr/>
          <a:lstStyle/>
          <a:p>
            <a:r>
              <a:rPr lang="en-US" b="1" dirty="0"/>
              <a:t>Congratulations! </a:t>
            </a:r>
            <a:r>
              <a:rPr lang="en-US" dirty="0"/>
              <a:t>You have completed the Banking section of this training. You now understand the importance the bookkeeper plays in a business (and to the owners of TAD Gaming). A business owner has access to great information if they fully utilize their accounting software; they need to trust and use their financials daily to make important business decisions. Therefore, it is imperative to ensure all transactions are accounted for, and all accounts are reconciled. This process directly impacts both the Balance Sheet and Profit &amp; Loss. To compete in our data driven society, accurate financials and the knowledge of how to use them is paramount. In many cases, it means the difference between success and failure in a business.</a:t>
            </a:r>
          </a:p>
          <a:p>
            <a:endParaRPr lang="en-US" dirty="0">
              <a:highlight>
                <a:srgbClr val="FFFF00"/>
              </a:highlight>
            </a:endParaRPr>
          </a:p>
          <a:p>
            <a:r>
              <a:rPr lang="en-US" dirty="0"/>
              <a:t>There is one more step that will help verify the data in your company file matches the company file used in this training.</a:t>
            </a:r>
          </a:p>
          <a:p>
            <a:endParaRPr lang="en-US" dirty="0">
              <a:highlight>
                <a:srgbClr val="FFFF00"/>
              </a:highlight>
            </a:endParaRPr>
          </a:p>
          <a:p>
            <a:pPr marL="228600" indent="-228600">
              <a:buFont typeface="+mj-lt"/>
              <a:buAutoNum type="arabicPeriod" startAt="20"/>
            </a:pPr>
            <a:r>
              <a:rPr lang="en-US" dirty="0"/>
              <a:t>Create the following report: </a:t>
            </a:r>
            <a:r>
              <a:rPr lang="en-US" b="1" dirty="0"/>
              <a:t>Transaction List with Splits.</a:t>
            </a:r>
          </a:p>
          <a:p>
            <a:pPr marL="228600"/>
            <a:r>
              <a:rPr lang="en-US" dirty="0"/>
              <a:t>Click Reports (Left Navigation Bar) -&gt; Scroll to the “For my accountant” section -&gt; Select Transaction List with Splits.</a:t>
            </a:r>
          </a:p>
          <a:p>
            <a:pPr marL="228600"/>
            <a:r>
              <a:rPr lang="en-US" dirty="0"/>
              <a:t>Group by Transaction Type.</a:t>
            </a:r>
          </a:p>
          <a:p>
            <a:pPr marL="228600"/>
            <a:r>
              <a:rPr lang="en-US" dirty="0"/>
              <a:t>Sort by Num.</a:t>
            </a:r>
          </a:p>
          <a:p>
            <a:pPr marL="228600"/>
            <a:r>
              <a:rPr lang="en-US" dirty="0"/>
              <a:t>Save as a Custom Report.</a:t>
            </a:r>
          </a:p>
          <a:p>
            <a:pPr marL="228600"/>
            <a:r>
              <a:rPr lang="en-US" dirty="0"/>
              <a:t>Compare your Transaction List with Splits to the TAD Gaming Transaction List with Splits Report.pdf provided by your Instructor.</a:t>
            </a:r>
          </a:p>
          <a:p>
            <a:endParaRPr lang="en-US" dirty="0">
              <a:highlight>
                <a:srgbClr val="FFFF00"/>
              </a:highlight>
            </a:endParaRPr>
          </a:p>
          <a:p>
            <a:endParaRPr lang="en-US" dirty="0">
              <a:highlight>
                <a:srgbClr val="FFFF00"/>
              </a:highlight>
            </a:endParaRPr>
          </a:p>
        </p:txBody>
      </p:sp>
      <p:sp>
        <p:nvSpPr>
          <p:cNvPr id="3" name="Slide Number Placeholder 2">
            <a:extLst>
              <a:ext uri="{FF2B5EF4-FFF2-40B4-BE49-F238E27FC236}">
                <a16:creationId xmlns:a16="http://schemas.microsoft.com/office/drawing/2014/main" id="{BB57A2C4-35E5-414E-97F5-E60FB6124596}"/>
              </a:ext>
            </a:extLst>
          </p:cNvPr>
          <p:cNvSpPr>
            <a:spLocks noGrp="1"/>
          </p:cNvSpPr>
          <p:nvPr>
            <p:ph type="sldNum" sz="quarter" idx="12"/>
          </p:nvPr>
        </p:nvSpPr>
        <p:spPr/>
        <p:txBody>
          <a:bodyPr/>
          <a:lstStyle/>
          <a:p>
            <a:fld id="{492D2D2F-A490-4C0D-96A3-87DCC3196164}" type="slidenum">
              <a:rPr lang="en-US" smtClean="0"/>
              <a:pPr/>
              <a:t>219</a:t>
            </a:fld>
            <a:endParaRPr lang="en-US" dirty="0"/>
          </a:p>
        </p:txBody>
      </p:sp>
      <p:sp>
        <p:nvSpPr>
          <p:cNvPr id="4" name="Title 3">
            <a:extLst>
              <a:ext uri="{FF2B5EF4-FFF2-40B4-BE49-F238E27FC236}">
                <a16:creationId xmlns:a16="http://schemas.microsoft.com/office/drawing/2014/main" id="{20E00BCE-5A3E-4CF8-B3D7-E76A742EAD7D}"/>
              </a:ext>
            </a:extLst>
          </p:cNvPr>
          <p:cNvSpPr>
            <a:spLocks noGrp="1"/>
          </p:cNvSpPr>
          <p:nvPr>
            <p:ph type="ctrTitle"/>
          </p:nvPr>
        </p:nvSpPr>
        <p:spPr/>
        <p:txBody>
          <a:bodyPr/>
          <a:lstStyle/>
          <a:p>
            <a:r>
              <a:rPr lang="en-US" dirty="0"/>
              <a:t>Section 6 Case Study Activities</a:t>
            </a:r>
          </a:p>
        </p:txBody>
      </p:sp>
    </p:spTree>
    <p:extLst>
      <p:ext uri="{BB962C8B-B14F-4D97-AF65-F5344CB8AC3E}">
        <p14:creationId xmlns:p14="http://schemas.microsoft.com/office/powerpoint/2010/main" val="1571942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a:xfrm>
            <a:off x="533400" y="1066800"/>
            <a:ext cx="5852160" cy="7391400"/>
          </a:xfrm>
        </p:spPr>
        <p:txBody>
          <a:bodyPr/>
          <a:lstStyle/>
          <a:p>
            <a:r>
              <a:rPr lang="en-US" dirty="0"/>
              <a:t>For the Legal business name, use </a:t>
            </a:r>
            <a:r>
              <a:rPr lang="en-US" b="1" dirty="0"/>
              <a:t>(Your First initial and Last name) TAD Gaming Services, LLC. Example: </a:t>
            </a:r>
            <a:r>
              <a:rPr lang="en-US" dirty="0" err="1"/>
              <a:t>JDoe</a:t>
            </a:r>
            <a:r>
              <a:rPr lang="en-US" dirty="0"/>
              <a:t> TAD Gaming Services LLC. Click </a:t>
            </a:r>
            <a:r>
              <a:rPr lang="en-US" b="1" dirty="0"/>
              <a:t>Next.</a:t>
            </a:r>
          </a:p>
          <a:p>
            <a:endParaRPr lang="en-US" dirty="0"/>
          </a:p>
          <a:p>
            <a:endParaRPr lang="en-US" dirty="0"/>
          </a:p>
          <a:p>
            <a:endParaRPr lang="en-US" dirty="0"/>
          </a:p>
          <a:p>
            <a:endParaRPr lang="en-US" dirty="0"/>
          </a:p>
          <a:p>
            <a:endParaRPr lang="en-US" dirty="0"/>
          </a:p>
          <a:p>
            <a:endParaRPr lang="en-US" dirty="0"/>
          </a:p>
          <a:p>
            <a:r>
              <a:rPr lang="en-US" b="1" dirty="0"/>
              <a:t>Important! </a:t>
            </a:r>
            <a:r>
              <a:rPr lang="en-US" dirty="0"/>
              <a:t>industry type should be </a:t>
            </a:r>
            <a:r>
              <a:rPr lang="en-US" b="1" dirty="0"/>
              <a:t>empty</a:t>
            </a:r>
            <a:r>
              <a:rPr lang="en-US" dirty="0"/>
              <a:t>. This will reduce the number of account categories that auto populate during this setup process. Click </a:t>
            </a:r>
            <a:r>
              <a:rPr lang="en-US" b="1" dirty="0"/>
              <a:t>Next.</a:t>
            </a:r>
          </a:p>
          <a:p>
            <a:endParaRPr lang="en-US" b="1" dirty="0"/>
          </a:p>
          <a:p>
            <a:endParaRPr lang="en-US" b="1" dirty="0"/>
          </a:p>
          <a:p>
            <a:endParaRPr lang="en-US" b="1" dirty="0"/>
          </a:p>
          <a:p>
            <a:endParaRPr lang="en-US" b="1" dirty="0"/>
          </a:p>
          <a:p>
            <a:endParaRPr lang="en-US" b="1" dirty="0"/>
          </a:p>
          <a:p>
            <a:endParaRPr lang="en-US" b="1" dirty="0"/>
          </a:p>
          <a:p>
            <a:r>
              <a:rPr lang="en-US" dirty="0"/>
              <a:t>What kind of business is this?</a:t>
            </a:r>
            <a:r>
              <a:rPr lang="en-US" b="1" dirty="0"/>
              <a:t> Partnership</a:t>
            </a:r>
            <a:r>
              <a:rPr lang="en-US" dirty="0"/>
              <a:t>. Click </a:t>
            </a:r>
            <a:r>
              <a:rPr lang="en-US" b="1" dirty="0"/>
              <a:t>Next.</a:t>
            </a:r>
          </a:p>
          <a:p>
            <a:endParaRPr lang="en-US" dirty="0"/>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22</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8" name="Picture 7">
            <a:extLst>
              <a:ext uri="{FF2B5EF4-FFF2-40B4-BE49-F238E27FC236}">
                <a16:creationId xmlns:a16="http://schemas.microsoft.com/office/drawing/2014/main" id="{F42E1020-7652-40D3-A4D2-C0D9256EAB5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16380" y="4270820"/>
            <a:ext cx="3886200" cy="1412582"/>
          </a:xfrm>
          <a:prstGeom prst="rect">
            <a:avLst/>
          </a:prstGeom>
        </p:spPr>
      </p:pic>
      <p:pic>
        <p:nvPicPr>
          <p:cNvPr id="5" name="Picture 4">
            <a:extLst>
              <a:ext uri="{FF2B5EF4-FFF2-40B4-BE49-F238E27FC236}">
                <a16:creationId xmlns:a16="http://schemas.microsoft.com/office/drawing/2014/main" id="{488A1B9E-8F87-40B7-9691-274D522DB99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85899" y="1705632"/>
            <a:ext cx="3886200" cy="16491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DC1062C0-1AE2-4FFA-8E04-4047DC1F02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3580" y="6477000"/>
            <a:ext cx="2971800" cy="1735246"/>
          </a:xfrm>
          <a:prstGeom prst="rect">
            <a:avLst/>
          </a:prstGeom>
        </p:spPr>
      </p:pic>
    </p:spTree>
    <p:extLst>
      <p:ext uri="{BB962C8B-B14F-4D97-AF65-F5344CB8AC3E}">
        <p14:creationId xmlns:p14="http://schemas.microsoft.com/office/powerpoint/2010/main" val="2004114385"/>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01B6E-9B64-49FE-B492-A1F79D52B984}"/>
              </a:ext>
            </a:extLst>
          </p:cNvPr>
          <p:cNvSpPr>
            <a:spLocks noGrp="1"/>
          </p:cNvSpPr>
          <p:nvPr>
            <p:ph type="title"/>
          </p:nvPr>
        </p:nvSpPr>
        <p:spPr/>
        <p:txBody>
          <a:bodyPr/>
          <a:lstStyle/>
          <a:p>
            <a:r>
              <a:rPr lang="en-US" dirty="0"/>
              <a:t>Section 7</a:t>
            </a:r>
            <a:br>
              <a:rPr lang="en-US" dirty="0"/>
            </a:br>
            <a:r>
              <a:rPr lang="en-US" dirty="0"/>
              <a:t>Budgeting</a:t>
            </a:r>
          </a:p>
        </p:txBody>
      </p:sp>
      <p:sp>
        <p:nvSpPr>
          <p:cNvPr id="3" name="Text Placeholder 2">
            <a:extLst>
              <a:ext uri="{FF2B5EF4-FFF2-40B4-BE49-F238E27FC236}">
                <a16:creationId xmlns:a16="http://schemas.microsoft.com/office/drawing/2014/main" id="{BC32FDAE-5E0F-4461-A8D9-2501FE7EBAFD}"/>
              </a:ext>
            </a:extLst>
          </p:cNvPr>
          <p:cNvSpPr>
            <a:spLocks noGrp="1"/>
          </p:cNvSpPr>
          <p:nvPr>
            <p:ph type="body" idx="1"/>
          </p:nvPr>
        </p:nvSpPr>
        <p:spPr/>
        <p:txBody>
          <a:bodyPr/>
          <a:lstStyle/>
          <a:p>
            <a:pPr marL="457200">
              <a:lnSpc>
                <a:spcPct val="100000"/>
              </a:lnSpc>
              <a:spcBef>
                <a:spcPts val="0"/>
              </a:spcBef>
              <a:tabLst>
                <a:tab pos="5029200" algn="r"/>
              </a:tabLst>
            </a:pPr>
            <a:r>
              <a:rPr lang="en-US" dirty="0"/>
              <a:t>Objectives</a:t>
            </a:r>
          </a:p>
          <a:p>
            <a:pPr marL="457200">
              <a:lnSpc>
                <a:spcPct val="100000"/>
              </a:lnSpc>
              <a:spcBef>
                <a:spcPts val="0"/>
              </a:spcBef>
              <a:tabLst>
                <a:tab pos="5029200" algn="r"/>
              </a:tabLst>
            </a:pPr>
            <a:r>
              <a:rPr lang="en-US" dirty="0"/>
              <a:t>Creating a Budget</a:t>
            </a:r>
          </a:p>
          <a:p>
            <a:pPr marL="457200">
              <a:lnSpc>
                <a:spcPct val="100000"/>
              </a:lnSpc>
              <a:spcBef>
                <a:spcPts val="0"/>
              </a:spcBef>
              <a:tabLst>
                <a:tab pos="5029200" algn="r"/>
              </a:tabLst>
            </a:pPr>
            <a:r>
              <a:rPr lang="en-US" dirty="0"/>
              <a:t>Budget Reports</a:t>
            </a:r>
          </a:p>
          <a:p>
            <a:pPr marL="457200">
              <a:lnSpc>
                <a:spcPct val="100000"/>
              </a:lnSpc>
              <a:spcBef>
                <a:spcPts val="0"/>
              </a:spcBef>
              <a:tabLst>
                <a:tab pos="5029200" algn="r"/>
              </a:tabLst>
            </a:pPr>
            <a:r>
              <a:rPr lang="en-US" dirty="0"/>
              <a:t>Practice Test</a:t>
            </a:r>
          </a:p>
          <a:p>
            <a:pPr marL="457200">
              <a:lnSpc>
                <a:spcPct val="100000"/>
              </a:lnSpc>
              <a:spcBef>
                <a:spcPts val="0"/>
              </a:spcBef>
              <a:tabLst>
                <a:tab pos="5029200" algn="r"/>
              </a:tabLst>
            </a:pPr>
            <a:r>
              <a:rPr lang="en-US" dirty="0"/>
              <a:t>Test Your Knowledge</a:t>
            </a:r>
          </a:p>
          <a:p>
            <a:pPr marL="457200">
              <a:lnSpc>
                <a:spcPct val="100000"/>
              </a:lnSpc>
              <a:spcBef>
                <a:spcPts val="0"/>
              </a:spcBef>
              <a:tabLst>
                <a:tab pos="5029200" algn="r"/>
              </a:tabLst>
            </a:pPr>
            <a:r>
              <a:rPr lang="en-US" dirty="0"/>
              <a:t>Case Study Activities</a:t>
            </a:r>
          </a:p>
          <a:p>
            <a:pPr marL="457200">
              <a:lnSpc>
                <a:spcPct val="100000"/>
              </a:lnSpc>
              <a:spcBef>
                <a:spcPts val="0"/>
              </a:spcBef>
              <a:tabLst>
                <a:tab pos="5029200" algn="r"/>
              </a:tabLst>
            </a:pPr>
            <a:r>
              <a:rPr lang="en-US" dirty="0"/>
              <a:t>  </a:t>
            </a:r>
          </a:p>
          <a:p>
            <a:endParaRPr lang="en-US" dirty="0"/>
          </a:p>
        </p:txBody>
      </p:sp>
      <p:sp>
        <p:nvSpPr>
          <p:cNvPr id="4" name="Text Placeholder 3">
            <a:extLst>
              <a:ext uri="{FF2B5EF4-FFF2-40B4-BE49-F238E27FC236}">
                <a16:creationId xmlns:a16="http://schemas.microsoft.com/office/drawing/2014/main" id="{6476DB65-1215-4E3B-8355-94E887A3B687}"/>
              </a:ext>
            </a:extLst>
          </p:cNvPr>
          <p:cNvSpPr>
            <a:spLocks noGrp="1"/>
          </p:cNvSpPr>
          <p:nvPr>
            <p:ph type="body" sz="quarter" idx="13"/>
          </p:nvPr>
        </p:nvSpPr>
        <p:spPr/>
        <p:txBody>
          <a:bodyPr/>
          <a:lstStyle/>
          <a:p>
            <a:r>
              <a:rPr lang="en-US" dirty="0"/>
              <a:t>Online Foundations Training</a:t>
            </a:r>
          </a:p>
        </p:txBody>
      </p:sp>
    </p:spTree>
    <p:extLst>
      <p:ext uri="{BB962C8B-B14F-4D97-AF65-F5344CB8AC3E}">
        <p14:creationId xmlns:p14="http://schemas.microsoft.com/office/powerpoint/2010/main" val="980586727"/>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7,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Budgets.</a:t>
            </a:r>
          </a:p>
          <a:p>
            <a:pPr marL="628650" lvl="1" indent="-171450" algn="l">
              <a:lnSpc>
                <a:spcPct val="150000"/>
              </a:lnSpc>
              <a:buFont typeface="Arial" panose="020B0604020202020204" pitchFamily="34" charset="0"/>
              <a:buChar char="•"/>
            </a:pPr>
            <a:r>
              <a:rPr lang="en-US" sz="1200" dirty="0">
                <a:solidFill>
                  <a:schemeClr val="tx1"/>
                </a:solidFill>
              </a:rPr>
              <a:t>How to create and maintain a Budget.</a:t>
            </a:r>
          </a:p>
          <a:p>
            <a:pPr marL="628650" lvl="1" indent="-171450" algn="l">
              <a:lnSpc>
                <a:spcPct val="150000"/>
              </a:lnSpc>
              <a:buFont typeface="Arial" panose="020B0604020202020204" pitchFamily="34" charset="0"/>
              <a:buChar char="•"/>
            </a:pPr>
            <a:r>
              <a:rPr lang="en-US" sz="1200" dirty="0">
                <a:solidFill>
                  <a:schemeClr val="tx1"/>
                </a:solidFill>
              </a:rPr>
              <a:t>How to access and view Budget reports.</a:t>
            </a:r>
          </a:p>
          <a:p>
            <a:pPr marL="628650" lvl="1" indent="-171450" algn="l">
              <a:lnSpc>
                <a:spcPct val="150000"/>
              </a:lnSpc>
              <a:buFont typeface="Arial" panose="020B0604020202020204" pitchFamily="34" charset="0"/>
              <a:buChar char="•"/>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Emily and King know they should establish a budget, but feel overwhelmed as they do not understand the process. None of them have setup or worked within a budget, so they have not yet experienced how freeing and powerful this tool can be.</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Let’s first help them gain insight into budgets with an overview, then jump into the details of how to create a budget in QuickBooks Online, and how to maintain the budget. We will conclude with information on how they can access and view budget reports.</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 Why do you think it is important to establish and maintain a budget? What are the benefits, versus not having a budget in place? What types of information can a budget provide?</a:t>
            </a:r>
          </a:p>
          <a:p>
            <a:pPr lvl="1" algn="l">
              <a:lnSpc>
                <a:spcPct val="150000"/>
              </a:lnSpc>
            </a:pPr>
            <a:endParaRPr lang="en-US" sz="1200" dirty="0">
              <a:solidFill>
                <a:schemeClr val="tx1"/>
              </a:solidFill>
            </a:endParaRPr>
          </a:p>
          <a:p>
            <a:pPr lvl="1" algn="l">
              <a:lnSpc>
                <a:spcPct val="150000"/>
              </a:lnSpc>
            </a:pPr>
            <a:endParaRPr lang="en-US" sz="1200" dirty="0">
              <a:solidFill>
                <a:schemeClr val="tx1"/>
              </a:solidFill>
            </a:endParaRPr>
          </a:p>
          <a:p>
            <a:pPr marL="628650" lvl="1" indent="-171450" algn="l">
              <a:lnSpc>
                <a:spcPct val="150000"/>
              </a:lnSpc>
              <a:buFont typeface="Arial" panose="020B0604020202020204" pitchFamily="34" charset="0"/>
              <a:buChar char="•"/>
            </a:pPr>
            <a:endParaRPr lang="en-US" sz="1200" dirty="0">
              <a:solidFill>
                <a:schemeClr val="tx1"/>
              </a:solidFill>
            </a:endParaRPr>
          </a:p>
          <a:p>
            <a:pPr marL="628650" lvl="1" indent="-171450" algn="l">
              <a:lnSpc>
                <a:spcPct val="150000"/>
              </a:lnSpc>
              <a:buFont typeface="Arial" panose="020B0604020202020204" pitchFamily="34" charset="0"/>
              <a:buChar char="•"/>
            </a:pPr>
            <a:endParaRPr lang="en-US" sz="1200" dirty="0">
              <a:solidFill>
                <a:schemeClr val="tx1"/>
              </a:solidFill>
            </a:endParaRPr>
          </a:p>
          <a:p>
            <a:r>
              <a:rPr lang="en-US" sz="1200" dirty="0">
                <a:solidFill>
                  <a:schemeClr val="tx1"/>
                </a:solidFill>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221</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Objectives</a:t>
            </a:r>
          </a:p>
        </p:txBody>
      </p:sp>
    </p:spTree>
    <p:extLst>
      <p:ext uri="{BB962C8B-B14F-4D97-AF65-F5344CB8AC3E}">
        <p14:creationId xmlns:p14="http://schemas.microsoft.com/office/powerpoint/2010/main" val="242732046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r>
              <a:rPr lang="en-US" dirty="0"/>
              <a:t>Budgets are a very important and an often-overlooked financial process for many small business owners. A budget is a financial plan for a defined period and can help achieve long-term goals as well as improve cash on hand.</a:t>
            </a:r>
          </a:p>
          <a:p>
            <a:endParaRPr lang="en-US" dirty="0"/>
          </a:p>
          <a:p>
            <a:r>
              <a:rPr lang="en-US" dirty="0"/>
              <a:t>A budget is a checks and balance system that helps us track goals such as targets for revenue and expenses. It provides financial data that allows us to compare what we bring in and spend compared to those goals. There are many ways to budget and several types of budgets. </a:t>
            </a:r>
          </a:p>
          <a:p>
            <a:endParaRPr lang="en-US" dirty="0"/>
          </a:p>
          <a:p>
            <a:r>
              <a:rPr lang="en-US" dirty="0"/>
              <a:t>Let’s create a simple Profit &amp; Loss budget:</a:t>
            </a:r>
          </a:p>
          <a:p>
            <a:r>
              <a:rPr lang="en-US" dirty="0"/>
              <a:t>Click </a:t>
            </a:r>
            <a:r>
              <a:rPr lang="en-US" b="1" dirty="0"/>
              <a:t>Gear -&gt; Budgeting -&gt; Add budget </a:t>
            </a:r>
          </a:p>
          <a:p>
            <a:r>
              <a:rPr lang="en-US" dirty="0"/>
              <a:t>Create a name, select the Fiscal Year and Interval. If you have history from previous years, you can Pre-fill with actual data. If not, you will create your budget from scratch.</a:t>
            </a:r>
          </a:p>
          <a:p>
            <a:endParaRPr lang="en-US" dirty="0"/>
          </a:p>
          <a:p>
            <a:endParaRPr lang="en-US" dirty="0"/>
          </a:p>
          <a:p>
            <a:endParaRPr lang="en-US" dirty="0"/>
          </a:p>
          <a:p>
            <a:endParaRPr lang="en-US" dirty="0"/>
          </a:p>
          <a:p>
            <a:endParaRPr lang="en-US" dirty="0"/>
          </a:p>
          <a:p>
            <a:endParaRPr lang="en-US" dirty="0"/>
          </a:p>
          <a:p>
            <a:r>
              <a:rPr lang="en-US" dirty="0"/>
              <a:t>Click </a:t>
            </a:r>
            <a:r>
              <a:rPr lang="en-US" b="1" dirty="0"/>
              <a:t>Next </a:t>
            </a:r>
            <a:r>
              <a:rPr lang="en-US" dirty="0"/>
              <a:t>to begin entering target amounts for all active Profit &amp; Loss categories. </a:t>
            </a:r>
          </a:p>
          <a:p>
            <a:endParaRPr lang="en-US" dirty="0"/>
          </a:p>
          <a:p>
            <a:endParaRPr lang="en-US" dirty="0"/>
          </a:p>
          <a:p>
            <a:r>
              <a:rPr lang="en-US" dirty="0"/>
              <a:t>  </a:t>
            </a:r>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222</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a:t>Creating a Budget</a:t>
            </a:r>
            <a:endParaRPr lang="en-US" dirty="0"/>
          </a:p>
        </p:txBody>
      </p:sp>
      <p:pic>
        <p:nvPicPr>
          <p:cNvPr id="6" name="Picture 5" descr="A picture containing drawing&#10;&#10;Description automatically generated">
            <a:extLst>
              <a:ext uri="{FF2B5EF4-FFF2-40B4-BE49-F238E27FC236}">
                <a16:creationId xmlns:a16="http://schemas.microsoft.com/office/drawing/2014/main" id="{E63E820A-3F41-4152-99EF-2B626B7BD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3733800"/>
            <a:ext cx="914400" cy="334108"/>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C70A102A-592E-4E81-A501-5A850B37F4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962" y="5283862"/>
            <a:ext cx="5715000" cy="1269338"/>
          </a:xfrm>
          <a:prstGeom prst="rect">
            <a:avLst/>
          </a:prstGeom>
        </p:spPr>
      </p:pic>
      <p:pic>
        <p:nvPicPr>
          <p:cNvPr id="10" name="Picture 9">
            <a:extLst>
              <a:ext uri="{FF2B5EF4-FFF2-40B4-BE49-F238E27FC236}">
                <a16:creationId xmlns:a16="http://schemas.microsoft.com/office/drawing/2014/main" id="{4A85CA90-7D44-41F5-9607-6F1A90F35ED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8175" y="7353769"/>
            <a:ext cx="5715000" cy="658738"/>
          </a:xfrm>
          <a:prstGeom prst="rect">
            <a:avLst/>
          </a:prstGeom>
        </p:spPr>
      </p:pic>
    </p:spTree>
    <p:extLst>
      <p:ext uri="{BB962C8B-B14F-4D97-AF65-F5344CB8AC3E}">
        <p14:creationId xmlns:p14="http://schemas.microsoft.com/office/powerpoint/2010/main" val="2569081063"/>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63F922A-AA54-4BE4-B2F0-C42EDBACC1B8}"/>
              </a:ext>
            </a:extLst>
          </p:cNvPr>
          <p:cNvSpPr>
            <a:spLocks noGrp="1"/>
          </p:cNvSpPr>
          <p:nvPr>
            <p:ph type="subTitle" idx="1"/>
          </p:nvPr>
        </p:nvSpPr>
        <p:spPr/>
        <p:txBody>
          <a:bodyPr/>
          <a:lstStyle/>
          <a:p>
            <a:r>
              <a:rPr lang="en-US" dirty="0"/>
              <a:t>Next, add expense budget amounts. Click </a:t>
            </a:r>
            <a:r>
              <a:rPr lang="en-US" b="1" dirty="0"/>
              <a:t>Save</a:t>
            </a:r>
            <a:r>
              <a:rPr lang="en-US" dirty="0"/>
              <a:t> when you complete this process.</a:t>
            </a:r>
          </a:p>
          <a:p>
            <a:endParaRPr lang="en-US" dirty="0"/>
          </a:p>
          <a:p>
            <a:endParaRPr lang="en-US" dirty="0"/>
          </a:p>
          <a:p>
            <a:endParaRPr lang="en-US" dirty="0"/>
          </a:p>
          <a:p>
            <a:endParaRPr lang="en-US" dirty="0"/>
          </a:p>
          <a:p>
            <a:endParaRPr lang="en-US" dirty="0"/>
          </a:p>
          <a:p>
            <a:endParaRPr lang="en-US" dirty="0"/>
          </a:p>
          <a:p>
            <a:r>
              <a:rPr lang="en-US" b="1" dirty="0"/>
              <a:t>Additional Budget features:</a:t>
            </a:r>
          </a:p>
          <a:p>
            <a:r>
              <a:rPr lang="en-US" dirty="0"/>
              <a:t>As you enter totals in the cells, you can use the copy across option to auto-populate all twelve months. Click </a:t>
            </a:r>
            <a:r>
              <a:rPr lang="en-US" b="1" dirty="0"/>
              <a:t>Gear </a:t>
            </a:r>
            <a:r>
              <a:rPr lang="en-US" dirty="0"/>
              <a:t>icon to change view options, hide blank rows and display options. Once your budget has been saved you can use the </a:t>
            </a:r>
            <a:r>
              <a:rPr lang="en-US" b="1" dirty="0"/>
              <a:t>Edit</a:t>
            </a:r>
            <a:r>
              <a:rPr lang="en-US" dirty="0"/>
              <a:t> feature to make changes, copy, delete or run reports.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D9433578-8759-4A19-96D5-893FA2601828}"/>
              </a:ext>
            </a:extLst>
          </p:cNvPr>
          <p:cNvSpPr>
            <a:spLocks noGrp="1"/>
          </p:cNvSpPr>
          <p:nvPr>
            <p:ph type="sldNum" sz="quarter" idx="12"/>
          </p:nvPr>
        </p:nvSpPr>
        <p:spPr/>
        <p:txBody>
          <a:bodyPr/>
          <a:lstStyle/>
          <a:p>
            <a:fld id="{492D2D2F-A490-4C0D-96A3-87DCC3196164}" type="slidenum">
              <a:rPr lang="en-US" smtClean="0"/>
              <a:pPr/>
              <a:t>223</a:t>
            </a:fld>
            <a:endParaRPr lang="en-US" dirty="0"/>
          </a:p>
        </p:txBody>
      </p:sp>
      <p:sp>
        <p:nvSpPr>
          <p:cNvPr id="4" name="Title 3">
            <a:extLst>
              <a:ext uri="{FF2B5EF4-FFF2-40B4-BE49-F238E27FC236}">
                <a16:creationId xmlns:a16="http://schemas.microsoft.com/office/drawing/2014/main" id="{EF5505AB-0E8B-45D7-A942-D55CDD6A31C9}"/>
              </a:ext>
            </a:extLst>
          </p:cNvPr>
          <p:cNvSpPr>
            <a:spLocks noGrp="1"/>
          </p:cNvSpPr>
          <p:nvPr>
            <p:ph type="ctrTitle"/>
          </p:nvPr>
        </p:nvSpPr>
        <p:spPr/>
        <p:txBody>
          <a:bodyPr/>
          <a:lstStyle/>
          <a:p>
            <a:r>
              <a:rPr lang="en-US" dirty="0"/>
              <a:t>Creating a Budget</a:t>
            </a:r>
          </a:p>
        </p:txBody>
      </p:sp>
      <p:pic>
        <p:nvPicPr>
          <p:cNvPr id="6" name="Picture 5" descr="A screenshot of a cell phone&#10;&#10;Description automatically generated">
            <a:extLst>
              <a:ext uri="{FF2B5EF4-FFF2-40B4-BE49-F238E27FC236}">
                <a16:creationId xmlns:a16="http://schemas.microsoft.com/office/drawing/2014/main" id="{89B52764-06B5-4FBB-8360-FCDA5E7E5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1752600"/>
            <a:ext cx="5715000" cy="1453973"/>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2348C6BF-06F0-4255-8280-5A738F7E49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538" y="5181846"/>
            <a:ext cx="2057400" cy="650540"/>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6C2CDCE6-688A-40FB-B4B9-7238473C06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8560" y="6070377"/>
            <a:ext cx="1381318" cy="2276793"/>
          </a:xfrm>
          <a:prstGeom prst="rect">
            <a:avLst/>
          </a:prstGeom>
        </p:spPr>
      </p:pic>
      <p:pic>
        <p:nvPicPr>
          <p:cNvPr id="12" name="Picture 11" descr="A screenshot of a cell phone&#10;&#10;Description automatically generated">
            <a:extLst>
              <a:ext uri="{FF2B5EF4-FFF2-40B4-BE49-F238E27FC236}">
                <a16:creationId xmlns:a16="http://schemas.microsoft.com/office/drawing/2014/main" id="{93DEDB78-EECF-473B-9B48-19B7AA0B5C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3659" y="6289483"/>
            <a:ext cx="1143160" cy="2057687"/>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B63DAA72-26B5-43F6-8CA7-8637604F30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65988" y="4819650"/>
            <a:ext cx="1828800" cy="1422400"/>
          </a:xfrm>
          <a:prstGeom prst="rect">
            <a:avLst/>
          </a:prstGeom>
        </p:spPr>
      </p:pic>
    </p:spTree>
    <p:extLst>
      <p:ext uri="{BB962C8B-B14F-4D97-AF65-F5344CB8AC3E}">
        <p14:creationId xmlns:p14="http://schemas.microsoft.com/office/powerpoint/2010/main" val="3196569072"/>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r>
              <a:rPr lang="en-US" dirty="0"/>
              <a:t>The </a:t>
            </a:r>
            <a:r>
              <a:rPr lang="en-US" b="1" dirty="0"/>
              <a:t>Budget vs Actual </a:t>
            </a:r>
            <a:r>
              <a:rPr lang="en-US" dirty="0"/>
              <a:t>report compares our budgeted amounts to the actual revenue and expenses found on the Profit &amp; Loss. Another great feature in the report is the Over Budget and Under Budget for both amounts and percentages. This tells us if we are over or under our budgeted amounts. You can discuss the results and adjust accordingly. Trimming expenses at the same time you are focused on sales growth is a balanced approach to improving cash on hand and profits.</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224</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dirty="0"/>
              <a:t>Budget Reports</a:t>
            </a:r>
          </a:p>
        </p:txBody>
      </p:sp>
      <p:pic>
        <p:nvPicPr>
          <p:cNvPr id="6" name="Picture 5">
            <a:extLst>
              <a:ext uri="{FF2B5EF4-FFF2-40B4-BE49-F238E27FC236}">
                <a16:creationId xmlns:a16="http://schemas.microsoft.com/office/drawing/2014/main" id="{1387C7F1-9ACC-4495-A82E-33EA521B1A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3429000"/>
            <a:ext cx="5715000" cy="676822"/>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53CAFF89-09B0-47EB-AA41-44F111BD6E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 y="4557119"/>
            <a:ext cx="5715000" cy="3420951"/>
          </a:xfrm>
          <a:prstGeom prst="rect">
            <a:avLst/>
          </a:prstGeom>
        </p:spPr>
      </p:pic>
    </p:spTree>
    <p:extLst>
      <p:ext uri="{BB962C8B-B14F-4D97-AF65-F5344CB8AC3E}">
        <p14:creationId xmlns:p14="http://schemas.microsoft.com/office/powerpoint/2010/main" val="3829199439"/>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a:normAutofit fontScale="25000" lnSpcReduction="20000"/>
          </a:bodyPr>
          <a:lstStyle/>
          <a:p>
            <a:pPr lvl="1" algn="l"/>
            <a:endParaRPr lang="en-US" sz="4800" dirty="0">
              <a:solidFill>
                <a:schemeClr val="tx1"/>
              </a:solidFill>
            </a:endParaRPr>
          </a:p>
          <a:p>
            <a:pPr marL="228600" indent="-228600">
              <a:lnSpc>
                <a:spcPct val="120000"/>
              </a:lnSpc>
              <a:buFont typeface="+mj-lt"/>
              <a:buAutoNum type="arabicPeriod"/>
            </a:pPr>
            <a:r>
              <a:rPr lang="en-US" sz="4800" b="1" dirty="0">
                <a:solidFill>
                  <a:schemeClr val="tx1"/>
                </a:solidFill>
              </a:rPr>
              <a:t>You want to creat</a:t>
            </a:r>
            <a:r>
              <a:rPr lang="en-US" sz="4800" b="1" dirty="0"/>
              <a:t>e a budget for your company. Where do you access budgets in QuickBooks Online Plus?</a:t>
            </a:r>
            <a:endParaRPr lang="en-US" sz="4800" b="1" dirty="0">
              <a:solidFill>
                <a:schemeClr val="tx1"/>
              </a:solidFill>
            </a:endParaRPr>
          </a:p>
          <a:p>
            <a:pPr marL="685800" lvl="1" indent="-228600" algn="l">
              <a:buFont typeface="+mj-lt"/>
              <a:buAutoNum type="alphaLcParenR"/>
            </a:pPr>
            <a:r>
              <a:rPr lang="en-US" sz="4800" dirty="0">
                <a:solidFill>
                  <a:schemeClr val="tx1"/>
                </a:solidFill>
              </a:rPr>
              <a:t>Gear-&gt;Budgeting</a:t>
            </a:r>
          </a:p>
          <a:p>
            <a:pPr marL="685800" lvl="1" indent="-228600" algn="l">
              <a:buFont typeface="+mj-lt"/>
              <a:buAutoNum type="alphaLcParenR"/>
            </a:pPr>
            <a:r>
              <a:rPr lang="en-US" sz="4800" dirty="0">
                <a:solidFill>
                  <a:schemeClr val="tx1"/>
                </a:solidFill>
              </a:rPr>
              <a:t>Banking-&gt;Rules</a:t>
            </a:r>
          </a:p>
          <a:p>
            <a:pPr marL="685800" lvl="1" indent="-228600" algn="l">
              <a:buFont typeface="+mj-lt"/>
              <a:buAutoNum type="alphaLcParenR"/>
            </a:pPr>
            <a:r>
              <a:rPr lang="en-US" sz="4800" dirty="0">
                <a:solidFill>
                  <a:schemeClr val="tx1"/>
                </a:solidFill>
              </a:rPr>
              <a:t>Accounting-&gt;Chart of Accounts</a:t>
            </a:r>
          </a:p>
          <a:p>
            <a:pPr marL="685800" lvl="1" indent="-228600" algn="l">
              <a:buFont typeface="+mj-lt"/>
              <a:buAutoNum type="alphaLcParenR"/>
            </a:pPr>
            <a:r>
              <a:rPr lang="en-US" sz="4800" dirty="0">
                <a:solidFill>
                  <a:schemeClr val="tx1"/>
                </a:solidFill>
              </a:rPr>
              <a:t>None of the above</a:t>
            </a:r>
          </a:p>
          <a:p>
            <a:pPr lvl="1" algn="l"/>
            <a:endParaRPr lang="en-US" sz="4800" dirty="0">
              <a:solidFill>
                <a:schemeClr val="tx1"/>
              </a:solidFill>
            </a:endParaRPr>
          </a:p>
          <a:p>
            <a:pPr marL="228600" indent="-228600">
              <a:lnSpc>
                <a:spcPct val="120000"/>
              </a:lnSpc>
              <a:buFont typeface="+mj-lt"/>
              <a:buAutoNum type="arabicPeriod" startAt="2"/>
            </a:pPr>
            <a:r>
              <a:rPr lang="en-US" sz="4800" b="1" dirty="0"/>
              <a:t>Which report compares the amounts we budgeted to the amounts we received and spent?</a:t>
            </a:r>
          </a:p>
          <a:p>
            <a:pPr marL="685800" lvl="1" indent="-228600" algn="l">
              <a:buFont typeface="+mj-lt"/>
              <a:buAutoNum type="alphaLcParenR"/>
            </a:pPr>
            <a:r>
              <a:rPr lang="en-US" sz="4800" dirty="0">
                <a:solidFill>
                  <a:schemeClr val="tx1"/>
                </a:solidFill>
              </a:rPr>
              <a:t>Balance Sheet</a:t>
            </a:r>
          </a:p>
          <a:p>
            <a:pPr marL="685800" lvl="1" indent="-228600" algn="l">
              <a:buFont typeface="+mj-lt"/>
              <a:buAutoNum type="alphaLcParenR"/>
            </a:pPr>
            <a:r>
              <a:rPr lang="en-US" sz="4800" dirty="0">
                <a:solidFill>
                  <a:schemeClr val="tx1"/>
                </a:solidFill>
              </a:rPr>
              <a:t>Budget vs Actual</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All the above</a:t>
            </a:r>
          </a:p>
          <a:p>
            <a:endParaRPr lang="en-US" sz="4800" b="1" dirty="0">
              <a:solidFill>
                <a:schemeClr val="tx1"/>
              </a:solidFill>
            </a:endParaRPr>
          </a:p>
          <a:p>
            <a:pPr marL="228600" indent="-228600">
              <a:buFont typeface="+mj-lt"/>
              <a:buAutoNum type="arabicPeriod" startAt="3"/>
            </a:pPr>
            <a:r>
              <a:rPr lang="en-US" sz="4800" b="1" dirty="0">
                <a:solidFill>
                  <a:schemeClr val="tx1"/>
                </a:solidFill>
              </a:rPr>
              <a:t>What types of change does a budget vs actual report show?</a:t>
            </a:r>
          </a:p>
          <a:p>
            <a:pPr marL="685800" lvl="1" indent="-228600" algn="l">
              <a:buFont typeface="+mj-lt"/>
              <a:buAutoNum type="alphaLcParenR"/>
            </a:pPr>
            <a:r>
              <a:rPr lang="en-US" sz="4800" dirty="0">
                <a:solidFill>
                  <a:schemeClr val="tx1"/>
                </a:solidFill>
              </a:rPr>
              <a:t>Dollars</a:t>
            </a:r>
          </a:p>
          <a:p>
            <a:pPr marL="685800" lvl="1" indent="-228600" algn="l">
              <a:buFont typeface="+mj-lt"/>
              <a:buAutoNum type="alphaLcParenR"/>
            </a:pPr>
            <a:r>
              <a:rPr lang="en-US" sz="4800" dirty="0">
                <a:solidFill>
                  <a:schemeClr val="tx1"/>
                </a:solidFill>
              </a:rPr>
              <a:t>Percentage</a:t>
            </a:r>
          </a:p>
          <a:p>
            <a:pPr marL="685800" lvl="1" indent="-228600" algn="l">
              <a:buFont typeface="+mj-lt"/>
              <a:buAutoNum type="alphaLcParenR"/>
            </a:pPr>
            <a:r>
              <a:rPr lang="en-US" sz="4800" dirty="0">
                <a:solidFill>
                  <a:schemeClr val="tx1"/>
                </a:solidFill>
              </a:rPr>
              <a:t>Cash Flow</a:t>
            </a:r>
          </a:p>
          <a:p>
            <a:pPr marL="685800" lvl="1" indent="-228600" algn="l">
              <a:buFont typeface="+mj-lt"/>
              <a:buAutoNum type="alphaLcParenR"/>
            </a:pPr>
            <a:r>
              <a:rPr lang="en-US" sz="4800" dirty="0">
                <a:solidFill>
                  <a:schemeClr val="tx1"/>
                </a:solidFill>
              </a:rPr>
              <a:t>Both A and B</a:t>
            </a: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lvl="1" algn="l"/>
            <a:endParaRPr lang="en-US" sz="4800" dirty="0">
              <a:solidFill>
                <a:schemeClr val="tx1"/>
              </a:solidFill>
            </a:endParaRP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225</a:t>
            </a:fld>
            <a:endParaRPr lang="en-US" dirty="0"/>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dirty="0">
                <a:cs typeface="Arial" pitchFamily="34" charset="0"/>
              </a:rPr>
              <a:t>Section 7 Practice Test</a:t>
            </a:r>
            <a:endParaRPr lang="en-US" dirty="0"/>
          </a:p>
        </p:txBody>
      </p:sp>
    </p:spTree>
    <p:extLst>
      <p:ext uri="{BB962C8B-B14F-4D97-AF65-F5344CB8AC3E}">
        <p14:creationId xmlns:p14="http://schemas.microsoft.com/office/powerpoint/2010/main" val="92336937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pPr marL="228600" indent="-228600">
              <a:buFont typeface="+mj-lt"/>
              <a:buAutoNum type="arabicPeriod"/>
            </a:pPr>
            <a:r>
              <a:rPr lang="en-US" b="1" dirty="0"/>
              <a:t>Why is it important for small business owners to use a budget?</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sz="1200" b="1" dirty="0"/>
              <a:t>Which report compares the amounts we budgeted to the amounts we received and spent?</a:t>
            </a:r>
          </a:p>
          <a:p>
            <a:pPr marL="228600" indent="-228600">
              <a:buFont typeface="+mj-lt"/>
              <a:buAutoNum type="arabicPeriod"/>
            </a:pPr>
            <a:endParaRPr lang="en-US" b="1" dirty="0"/>
          </a:p>
          <a:p>
            <a:endParaRPr lang="en-US" sz="1200" b="1" dirty="0"/>
          </a:p>
          <a:p>
            <a:endParaRPr lang="en-US" sz="1200" b="1" dirty="0"/>
          </a:p>
          <a:p>
            <a:endParaRPr lang="en-US" sz="1200" b="1" dirty="0"/>
          </a:p>
          <a:p>
            <a:pPr marL="228600" indent="-228600">
              <a:buFont typeface="+mj-lt"/>
              <a:buAutoNum type="arabicPeriod" startAt="3"/>
            </a:pPr>
            <a:r>
              <a:rPr lang="en-US" b="1" dirty="0"/>
              <a:t>What story does a budget vs actual report tell us?</a:t>
            </a:r>
            <a:endParaRPr lang="en-US" sz="1200" b="1" dirty="0"/>
          </a:p>
          <a:p>
            <a:pPr marL="228600" indent="-228600">
              <a:buFont typeface="+mj-lt"/>
              <a:buAutoNum type="arabicPeriod" startAt="3"/>
            </a:pPr>
            <a:endParaRPr lang="en-US" b="1" dirty="0"/>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226</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dirty="0"/>
              <a:t>Section 7 Test Your Knowledge</a:t>
            </a:r>
          </a:p>
        </p:txBody>
      </p:sp>
    </p:spTree>
    <p:extLst>
      <p:ext uri="{BB962C8B-B14F-4D97-AF65-F5344CB8AC3E}">
        <p14:creationId xmlns:p14="http://schemas.microsoft.com/office/powerpoint/2010/main" val="2072314466"/>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F5B4180-2E46-4D97-B76A-FAB9827D43B8}"/>
              </a:ext>
            </a:extLst>
          </p:cNvPr>
          <p:cNvSpPr>
            <a:spLocks noGrp="1"/>
          </p:cNvSpPr>
          <p:nvPr>
            <p:ph type="subTitle" idx="1"/>
          </p:nvPr>
        </p:nvSpPr>
        <p:spPr/>
        <p:txBody>
          <a:bodyPr/>
          <a:lstStyle/>
          <a:p>
            <a:r>
              <a:rPr lang="en-US" dirty="0"/>
              <a:t>TAD partners would like to understand the budgeting process and have asked you to create an Income &amp; Expense Budget for their company. They want to review the Budget vs Actual report on a monthly basis to monitor revenue and spending.</a:t>
            </a:r>
          </a:p>
          <a:p>
            <a:endParaRPr lang="en-US" dirty="0">
              <a:highlight>
                <a:srgbClr val="FFFF00"/>
              </a:highlight>
            </a:endParaRPr>
          </a:p>
          <a:p>
            <a:pPr marL="228600" indent="-228600">
              <a:buFont typeface="+mj-lt"/>
              <a:buAutoNum type="arabicPeriod"/>
            </a:pPr>
            <a:r>
              <a:rPr lang="en-US" b="1" dirty="0"/>
              <a:t>Review Video Links</a:t>
            </a:r>
          </a:p>
          <a:p>
            <a:pPr marL="457200">
              <a:lnSpc>
                <a:spcPct val="100000"/>
              </a:lnSpc>
              <a:spcBef>
                <a:spcPts val="0"/>
              </a:spcBef>
            </a:pPr>
            <a:r>
              <a:rPr lang="en-US" b="1" dirty="0"/>
              <a:t>How to run Budget vs Actual Report:</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https://quickbooks.intuit.com/learn-support/en-us/account-management/how-to-run-budget-vs-actual-report-i-am-using-online-qb-but-when/00/193126</a:t>
            </a:r>
            <a:endParaRPr lang="en-US" dirty="0">
              <a:solidFill>
                <a:srgbClr val="0000FF"/>
              </a:solidFill>
            </a:endParaRPr>
          </a:p>
          <a:p>
            <a:pPr marL="457200">
              <a:lnSpc>
                <a:spcPct val="100000"/>
              </a:lnSpc>
              <a:spcBef>
                <a:spcPts val="0"/>
              </a:spcBef>
            </a:pPr>
            <a:endParaRPr lang="en-US" b="1" dirty="0"/>
          </a:p>
          <a:p>
            <a:pPr marL="457200">
              <a:lnSpc>
                <a:spcPct val="100000"/>
              </a:lnSpc>
              <a:spcBef>
                <a:spcPts val="0"/>
              </a:spcBef>
            </a:pPr>
            <a:r>
              <a:rPr lang="en-US" b="1" dirty="0"/>
              <a:t>Create and Import Budgets into QuickBooks Online:</a:t>
            </a:r>
            <a:endParaRPr lang="en-US" dirty="0">
              <a:solidFill>
                <a:srgbClr val="0000FF"/>
              </a:solidFill>
            </a:endParaRPr>
          </a:p>
          <a:p>
            <a:pPr marL="4572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https://quickbooks.intuit.com/learn-support/en-us/budget-topics/create-edit-and-manage-budgets/00/186454</a:t>
            </a:r>
            <a:endParaRPr lang="en-US" dirty="0">
              <a:solidFill>
                <a:srgbClr val="0000FF"/>
              </a:solidFill>
            </a:endParaRPr>
          </a:p>
          <a:p>
            <a:pPr>
              <a:lnSpc>
                <a:spcPct val="100000"/>
              </a:lnSpc>
              <a:spcBef>
                <a:spcPts val="0"/>
              </a:spcBef>
            </a:pPr>
            <a:endParaRPr lang="en-US" u="sng" dirty="0">
              <a:solidFill>
                <a:srgbClr val="0000FF"/>
              </a:solidFill>
            </a:endParaRPr>
          </a:p>
          <a:p>
            <a:pPr marL="228600" indent="-228600">
              <a:lnSpc>
                <a:spcPct val="100000"/>
              </a:lnSpc>
              <a:buFont typeface="+mj-lt"/>
              <a:buAutoNum type="arabicPeriod" startAt="2"/>
            </a:pPr>
            <a:r>
              <a:rPr lang="en-US" b="1" dirty="0"/>
              <a:t>Create your own budget for the first three months of 2025. Refer to Section 7 of the training and review the steps provided. We have provided a sample budget.</a:t>
            </a:r>
          </a:p>
          <a:p>
            <a:endParaRPr lang="en-US" dirty="0"/>
          </a:p>
        </p:txBody>
      </p:sp>
      <p:sp>
        <p:nvSpPr>
          <p:cNvPr id="3" name="Slide Number Placeholder 2">
            <a:extLst>
              <a:ext uri="{FF2B5EF4-FFF2-40B4-BE49-F238E27FC236}">
                <a16:creationId xmlns:a16="http://schemas.microsoft.com/office/drawing/2014/main" id="{BE2973E8-566F-400E-ADFA-9315A44E03A9}"/>
              </a:ext>
            </a:extLst>
          </p:cNvPr>
          <p:cNvSpPr>
            <a:spLocks noGrp="1"/>
          </p:cNvSpPr>
          <p:nvPr>
            <p:ph type="sldNum" sz="quarter" idx="12"/>
          </p:nvPr>
        </p:nvSpPr>
        <p:spPr/>
        <p:txBody>
          <a:bodyPr/>
          <a:lstStyle/>
          <a:p>
            <a:fld id="{492D2D2F-A490-4C0D-96A3-87DCC3196164}" type="slidenum">
              <a:rPr lang="en-US" smtClean="0"/>
              <a:pPr/>
              <a:t>227</a:t>
            </a:fld>
            <a:endParaRPr lang="en-US" dirty="0"/>
          </a:p>
        </p:txBody>
      </p:sp>
      <p:sp>
        <p:nvSpPr>
          <p:cNvPr id="4" name="Title 3">
            <a:extLst>
              <a:ext uri="{FF2B5EF4-FFF2-40B4-BE49-F238E27FC236}">
                <a16:creationId xmlns:a16="http://schemas.microsoft.com/office/drawing/2014/main" id="{05FE9EAA-D18C-43AB-B4F9-EDEEF4ACBDCB}"/>
              </a:ext>
            </a:extLst>
          </p:cNvPr>
          <p:cNvSpPr>
            <a:spLocks noGrp="1"/>
          </p:cNvSpPr>
          <p:nvPr>
            <p:ph type="ctrTitle"/>
          </p:nvPr>
        </p:nvSpPr>
        <p:spPr/>
        <p:txBody>
          <a:bodyPr/>
          <a:lstStyle/>
          <a:p>
            <a:r>
              <a:rPr lang="en-US" dirty="0"/>
              <a:t>Section 7 Case Study Activities</a:t>
            </a:r>
          </a:p>
        </p:txBody>
      </p:sp>
      <p:pic>
        <p:nvPicPr>
          <p:cNvPr id="5" name="Picture 4" descr="Table&#10;&#10;Description automatically generated">
            <a:extLst>
              <a:ext uri="{FF2B5EF4-FFF2-40B4-BE49-F238E27FC236}">
                <a16:creationId xmlns:a16="http://schemas.microsoft.com/office/drawing/2014/main" id="{2CDC182A-1CFC-467C-9CAA-1A5DF23682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5899" y="4876800"/>
            <a:ext cx="3886200" cy="3383729"/>
          </a:xfrm>
          <a:prstGeom prst="rect">
            <a:avLst/>
          </a:prstGeom>
        </p:spPr>
      </p:pic>
    </p:spTree>
    <p:extLst>
      <p:ext uri="{BB962C8B-B14F-4D97-AF65-F5344CB8AC3E}">
        <p14:creationId xmlns:p14="http://schemas.microsoft.com/office/powerpoint/2010/main" val="866027240"/>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lphaLcPeriod"/>
            </a:pPr>
            <a:r>
              <a:rPr lang="en-US" b="1" dirty="0"/>
              <a:t>Review the expense section of the Budget. Remember to save your Budget.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228</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7" name="Picture 6">
            <a:extLst>
              <a:ext uri="{FF2B5EF4-FFF2-40B4-BE49-F238E27FC236}">
                <a16:creationId xmlns:a16="http://schemas.microsoft.com/office/drawing/2014/main" id="{5C6BB312-9CF1-4EEB-8789-BF45F65662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0586" y="1828800"/>
            <a:ext cx="5417787" cy="4976072"/>
          </a:xfrm>
          <a:prstGeom prst="rect">
            <a:avLst/>
          </a:prstGeom>
        </p:spPr>
      </p:pic>
    </p:spTree>
    <p:extLst>
      <p:ext uri="{BB962C8B-B14F-4D97-AF65-F5344CB8AC3E}">
        <p14:creationId xmlns:p14="http://schemas.microsoft.com/office/powerpoint/2010/main" val="3687943654"/>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rabicPeriod" startAt="3"/>
            </a:pPr>
            <a:r>
              <a:rPr lang="en-US" b="1" dirty="0"/>
              <a:t>Create and Save a Budget vs Actuals Report.</a:t>
            </a:r>
          </a:p>
          <a:p>
            <a:r>
              <a:rPr lang="en-US" b="1" dirty="0"/>
              <a:t>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229</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7" name="Picture 6">
            <a:extLst>
              <a:ext uri="{FF2B5EF4-FFF2-40B4-BE49-F238E27FC236}">
                <a16:creationId xmlns:a16="http://schemas.microsoft.com/office/drawing/2014/main" id="{5C6BB312-9CF1-4EEB-8789-BF45F65662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0585" y="1981200"/>
            <a:ext cx="5417787" cy="1519686"/>
          </a:xfrm>
          <a:prstGeom prst="rect">
            <a:avLst/>
          </a:prstGeom>
        </p:spPr>
      </p:pic>
      <p:pic>
        <p:nvPicPr>
          <p:cNvPr id="6" name="Picture 5" descr="Table&#10;&#10;Description automatically generated">
            <a:extLst>
              <a:ext uri="{FF2B5EF4-FFF2-40B4-BE49-F238E27FC236}">
                <a16:creationId xmlns:a16="http://schemas.microsoft.com/office/drawing/2014/main" id="{0ED131E7-F27C-43B4-BE36-8D741D984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4038600"/>
            <a:ext cx="5715000" cy="2973437"/>
          </a:xfrm>
          <a:prstGeom prst="rect">
            <a:avLst/>
          </a:prstGeom>
        </p:spPr>
      </p:pic>
    </p:spTree>
    <p:extLst>
      <p:ext uri="{BB962C8B-B14F-4D97-AF65-F5344CB8AC3E}">
        <p14:creationId xmlns:p14="http://schemas.microsoft.com/office/powerpoint/2010/main" val="1021376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608E76-2D04-48AD-8E61-235C61E23CF2}"/>
              </a:ext>
            </a:extLst>
          </p:cNvPr>
          <p:cNvSpPr>
            <a:spLocks noGrp="1"/>
          </p:cNvSpPr>
          <p:nvPr>
            <p:ph type="subTitle" idx="1"/>
          </p:nvPr>
        </p:nvSpPr>
        <p:spPr/>
        <p:txBody>
          <a:bodyPr/>
          <a:lstStyle/>
          <a:p>
            <a:r>
              <a:rPr lang="en-US" dirty="0"/>
              <a:t>It is important to select </a:t>
            </a:r>
            <a:r>
              <a:rPr lang="en-US" b="1" dirty="0"/>
              <a:t>Bookkeeper/Accountant </a:t>
            </a:r>
            <a:r>
              <a:rPr lang="en-US" dirty="0"/>
              <a:t>for this step. This affects the terminology used on the main windows in QuickBooks Online. Click </a:t>
            </a:r>
            <a:r>
              <a:rPr lang="en-US" b="1" dirty="0"/>
              <a:t>Next.</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dirty="0"/>
              <a:t>Who helps run this business? Select </a:t>
            </a:r>
            <a:r>
              <a:rPr lang="en-US" b="1" dirty="0"/>
              <a:t>A few partners and owners. </a:t>
            </a:r>
            <a:r>
              <a:rPr lang="en-US" dirty="0"/>
              <a:t>Click Next.</a:t>
            </a:r>
          </a:p>
          <a:p>
            <a:endParaRPr lang="en-US" dirty="0"/>
          </a:p>
          <a:p>
            <a:endParaRPr lang="en-US" dirty="0"/>
          </a:p>
          <a:p>
            <a:endParaRPr lang="en-US" b="1" dirty="0"/>
          </a:p>
          <a:p>
            <a:endParaRPr lang="en-US" dirty="0"/>
          </a:p>
        </p:txBody>
      </p:sp>
      <p:sp>
        <p:nvSpPr>
          <p:cNvPr id="3" name="Slide Number Placeholder 2">
            <a:extLst>
              <a:ext uri="{FF2B5EF4-FFF2-40B4-BE49-F238E27FC236}">
                <a16:creationId xmlns:a16="http://schemas.microsoft.com/office/drawing/2014/main" id="{0E16F3FF-22F1-4010-96A0-62F86D843385}"/>
              </a:ext>
            </a:extLst>
          </p:cNvPr>
          <p:cNvSpPr>
            <a:spLocks noGrp="1"/>
          </p:cNvSpPr>
          <p:nvPr>
            <p:ph type="sldNum" sz="quarter" idx="12"/>
          </p:nvPr>
        </p:nvSpPr>
        <p:spPr/>
        <p:txBody>
          <a:bodyPr/>
          <a:lstStyle/>
          <a:p>
            <a:fld id="{492D2D2F-A490-4C0D-96A3-87DCC3196164}" type="slidenum">
              <a:rPr lang="en-US" smtClean="0"/>
              <a:pPr/>
              <a:t>23</a:t>
            </a:fld>
            <a:endParaRPr lang="en-US" dirty="0"/>
          </a:p>
        </p:txBody>
      </p:sp>
      <p:sp>
        <p:nvSpPr>
          <p:cNvPr id="4" name="Title 3">
            <a:extLst>
              <a:ext uri="{FF2B5EF4-FFF2-40B4-BE49-F238E27FC236}">
                <a16:creationId xmlns:a16="http://schemas.microsoft.com/office/drawing/2014/main" id="{EB540757-3222-48DF-BC6F-41FC8A236B39}"/>
              </a:ext>
            </a:extLst>
          </p:cNvPr>
          <p:cNvSpPr>
            <a:spLocks noGrp="1"/>
          </p:cNvSpPr>
          <p:nvPr>
            <p:ph type="ctrTitle"/>
          </p:nvPr>
        </p:nvSpPr>
        <p:spPr/>
        <p:txBody>
          <a:bodyPr/>
          <a:lstStyle/>
          <a:p>
            <a:r>
              <a:rPr lang="en-US" dirty="0"/>
              <a:t>Student Setup</a:t>
            </a:r>
          </a:p>
        </p:txBody>
      </p:sp>
      <p:pic>
        <p:nvPicPr>
          <p:cNvPr id="8" name="Picture 7" descr="Graphical user interface, application&#10;&#10;Description automatically generated">
            <a:extLst>
              <a:ext uri="{FF2B5EF4-FFF2-40B4-BE49-F238E27FC236}">
                <a16:creationId xmlns:a16="http://schemas.microsoft.com/office/drawing/2014/main" id="{27D31EA9-06D9-4AB5-9B3C-5408816CFF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899" y="2058924"/>
            <a:ext cx="3886200" cy="2513076"/>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02579429-E4FB-4306-AE5F-1AB943065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5587620"/>
            <a:ext cx="3886200" cy="2845180"/>
          </a:xfrm>
          <a:prstGeom prst="rect">
            <a:avLst/>
          </a:prstGeom>
        </p:spPr>
      </p:pic>
    </p:spTree>
    <p:extLst>
      <p:ext uri="{BB962C8B-B14F-4D97-AF65-F5344CB8AC3E}">
        <p14:creationId xmlns:p14="http://schemas.microsoft.com/office/powerpoint/2010/main" val="64394279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lphaLcPeriod"/>
            </a:pPr>
            <a:r>
              <a:rPr lang="en-US" b="1" dirty="0"/>
              <a:t>Review the expense section of the Budget vs Actual report.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230</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6" name="Picture 5">
            <a:extLst>
              <a:ext uri="{FF2B5EF4-FFF2-40B4-BE49-F238E27FC236}">
                <a16:creationId xmlns:a16="http://schemas.microsoft.com/office/drawing/2014/main" id="{0ED131E7-F27C-43B4-BE36-8D741D984B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2440" y="1828800"/>
            <a:ext cx="5715000" cy="4641314"/>
          </a:xfrm>
          <a:prstGeom prst="rect">
            <a:avLst/>
          </a:prstGeom>
        </p:spPr>
      </p:pic>
    </p:spTree>
    <p:extLst>
      <p:ext uri="{BB962C8B-B14F-4D97-AF65-F5344CB8AC3E}">
        <p14:creationId xmlns:p14="http://schemas.microsoft.com/office/powerpoint/2010/main" val="1390932097"/>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3100" dirty="0">
                <a:solidFill>
                  <a:schemeClr val="tx1"/>
                </a:solidFill>
              </a:rPr>
            </a:br>
            <a:br>
              <a:rPr lang="en-US" sz="3100" dirty="0">
                <a:solidFill>
                  <a:schemeClr val="tx1"/>
                </a:solidFill>
              </a:rPr>
            </a:br>
            <a:r>
              <a:rPr lang="en-US" sz="3100" dirty="0">
                <a:solidFill>
                  <a:schemeClr val="tx1"/>
                </a:solidFill>
              </a:rPr>
              <a:t>Section 8</a:t>
            </a:r>
            <a:br>
              <a:rPr lang="en-US" sz="3100" dirty="0">
                <a:solidFill>
                  <a:schemeClr val="tx1"/>
                </a:solidFill>
              </a:rPr>
            </a:br>
            <a:r>
              <a:rPr lang="en-US" sz="3100" dirty="0">
                <a:solidFill>
                  <a:schemeClr val="tx1"/>
                </a:solidFill>
              </a:rPr>
              <a:t>Final Review</a:t>
            </a:r>
            <a:br>
              <a:rPr lang="en-US" sz="3100" dirty="0">
                <a:solidFill>
                  <a:schemeClr val="tx1"/>
                </a:solidFill>
              </a:rPr>
            </a:br>
            <a:r>
              <a:rPr lang="en-US" sz="3100" dirty="0">
                <a:solidFill>
                  <a:schemeClr val="tx1"/>
                </a:solidFill>
              </a:rPr>
              <a:t> </a:t>
            </a:r>
            <a:br>
              <a:rPr lang="en-US" dirty="0">
                <a:solidFill>
                  <a:schemeClr val="tx1"/>
                </a:solidFill>
              </a:rPr>
            </a:br>
            <a:br>
              <a:rPr lang="en-US" dirty="0">
                <a:solidFill>
                  <a:schemeClr val="tx1"/>
                </a:solidFill>
              </a:rPr>
            </a:br>
            <a:endParaRPr lang="en-US" dirty="0">
              <a:solidFill>
                <a:schemeClr val="tx1"/>
              </a:solidFill>
            </a:endParaRPr>
          </a:p>
        </p:txBody>
      </p:sp>
      <p:sp>
        <p:nvSpPr>
          <p:cNvPr id="3" name="Text Placeholder 2"/>
          <p:cNvSpPr>
            <a:spLocks noGrp="1"/>
          </p:cNvSpPr>
          <p:nvPr>
            <p:ph type="body" idx="1"/>
          </p:nvPr>
        </p:nvSpPr>
        <p:spPr/>
        <p:txBody>
          <a:bodyPr>
            <a:normAutofit/>
          </a:bodyPr>
          <a:lstStyle/>
          <a:p>
            <a:pPr>
              <a:lnSpc>
                <a:spcPct val="100000"/>
              </a:lnSpc>
              <a:spcBef>
                <a:spcPts val="0"/>
              </a:spcBef>
            </a:pPr>
            <a:r>
              <a:rPr lang="en-US" sz="1400" dirty="0">
                <a:solidFill>
                  <a:schemeClr val="bg1">
                    <a:lumMod val="50000"/>
                  </a:schemeClr>
                </a:solidFill>
              </a:rPr>
              <a:t> </a:t>
            </a: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2789340707"/>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dirty="0"/>
              <a:t>Wow! What a journey. You are now a Jedi Master of QuickBooks Online. Last step. You will prepare for a financial meeting with the partners. During this meeting you will share the story the Balance Sheet is telling them about their business. What do you see? Does your report match this one?</a:t>
            </a:r>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232</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6" name="Picture 5" descr="Graphical user interface, text, application&#10;&#10;Description automatically generated">
            <a:extLst>
              <a:ext uri="{FF2B5EF4-FFF2-40B4-BE49-F238E27FC236}">
                <a16:creationId xmlns:a16="http://schemas.microsoft.com/office/drawing/2014/main" id="{558B62DC-FF66-4A32-8F4B-943B554C6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794" y="2649089"/>
            <a:ext cx="4800600" cy="1271103"/>
          </a:xfrm>
          <a:prstGeom prst="rect">
            <a:avLst/>
          </a:prstGeom>
        </p:spPr>
      </p:pic>
      <p:pic>
        <p:nvPicPr>
          <p:cNvPr id="8" name="Picture 7" descr="Table&#10;&#10;Description automatically generated">
            <a:extLst>
              <a:ext uri="{FF2B5EF4-FFF2-40B4-BE49-F238E27FC236}">
                <a16:creationId xmlns:a16="http://schemas.microsoft.com/office/drawing/2014/main" id="{D382EF27-DB1C-45FF-BB6B-20D3741694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794" y="4096703"/>
            <a:ext cx="4800600" cy="4152287"/>
          </a:xfrm>
          <a:prstGeom prst="rect">
            <a:avLst/>
          </a:prstGeom>
        </p:spPr>
      </p:pic>
    </p:spTree>
    <p:extLst>
      <p:ext uri="{BB962C8B-B14F-4D97-AF65-F5344CB8AC3E}">
        <p14:creationId xmlns:p14="http://schemas.microsoft.com/office/powerpoint/2010/main" val="348211376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Let’s look at the Liabilities and Equity sections of the Balance Sheet.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233</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8" name="Picture 7">
            <a:extLst>
              <a:ext uri="{FF2B5EF4-FFF2-40B4-BE49-F238E27FC236}">
                <a16:creationId xmlns:a16="http://schemas.microsoft.com/office/drawing/2014/main" id="{D382EF27-DB1C-45FF-BB6B-20D37416948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3400" y="2023283"/>
            <a:ext cx="5715000" cy="5900552"/>
          </a:xfrm>
          <a:prstGeom prst="rect">
            <a:avLst/>
          </a:prstGeom>
        </p:spPr>
      </p:pic>
    </p:spTree>
    <p:extLst>
      <p:ext uri="{BB962C8B-B14F-4D97-AF65-F5344CB8AC3E}">
        <p14:creationId xmlns:p14="http://schemas.microsoft.com/office/powerpoint/2010/main" val="336453363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Discuss the final Balance Sheet and the story it tells:</a:t>
            </a:r>
          </a:p>
          <a:p>
            <a:pPr marL="457200" indent="-171450">
              <a:buFont typeface="Arial" panose="020B0604020202020204" pitchFamily="34" charset="0"/>
              <a:buChar char="•"/>
            </a:pPr>
            <a:r>
              <a:rPr lang="en-US" dirty="0"/>
              <a:t>All bank and credit card accounts have been reconciled.</a:t>
            </a:r>
          </a:p>
          <a:p>
            <a:pPr marL="457200" indent="-171450">
              <a:buFont typeface="Arial" panose="020B0604020202020204" pitchFamily="34" charset="0"/>
              <a:buChar char="•"/>
            </a:pPr>
            <a:r>
              <a:rPr lang="en-US" dirty="0"/>
              <a:t>All Balances are accurate.</a:t>
            </a:r>
          </a:p>
          <a:p>
            <a:pPr marL="457200" indent="-171450">
              <a:buFont typeface="Arial" panose="020B0604020202020204" pitchFamily="34" charset="0"/>
              <a:buChar char="•"/>
            </a:pPr>
            <a:r>
              <a:rPr lang="en-US" dirty="0"/>
              <a:t>Cash on Hand is positive, and they can save each month.</a:t>
            </a:r>
          </a:p>
          <a:p>
            <a:pPr marL="457200" indent="-171450">
              <a:buFont typeface="Arial" panose="020B0604020202020204" pitchFamily="34" charset="0"/>
              <a:buChar char="•"/>
            </a:pPr>
            <a:r>
              <a:rPr lang="en-US" dirty="0"/>
              <a:t>Accounts Receivable is current and well managed.</a:t>
            </a:r>
          </a:p>
          <a:p>
            <a:pPr marL="457200" indent="-171450">
              <a:buFont typeface="Arial" panose="020B0604020202020204" pitchFamily="34" charset="0"/>
              <a:buChar char="•"/>
            </a:pPr>
            <a:r>
              <a:rPr lang="en-US" dirty="0"/>
              <a:t>Fixed Assets are accounted for.</a:t>
            </a:r>
          </a:p>
          <a:p>
            <a:pPr marL="457200" indent="-171450">
              <a:buFont typeface="Arial" panose="020B0604020202020204" pitchFamily="34" charset="0"/>
              <a:buChar char="•"/>
            </a:pPr>
            <a:r>
              <a:rPr lang="en-US" dirty="0"/>
              <a:t>They keep the credit card balance less than 30% of their credit limit. This helps their credit score.</a:t>
            </a:r>
          </a:p>
          <a:p>
            <a:pPr marL="457200" indent="-171450">
              <a:buFont typeface="Arial" panose="020B0604020202020204" pitchFamily="34" charset="0"/>
              <a:buChar char="•"/>
            </a:pPr>
            <a:r>
              <a:rPr lang="en-US" dirty="0"/>
              <a:t>Long-Term debt is reasonable. There is good debt and bad debt, good interest and bad interest. </a:t>
            </a:r>
          </a:p>
          <a:p>
            <a:pPr marL="457200" indent="-171450">
              <a:buFont typeface="Arial" panose="020B0604020202020204" pitchFamily="34" charset="0"/>
              <a:buChar char="•"/>
            </a:pPr>
            <a:r>
              <a:rPr lang="en-US" dirty="0"/>
              <a:t>They are showing a net profit and will need to discuss a tax strategy with their tax professional.</a:t>
            </a:r>
          </a:p>
          <a:p>
            <a:pPr marL="457200" indent="-171450">
              <a:buFont typeface="Arial" panose="020B0604020202020204" pitchFamily="34" charset="0"/>
              <a:buChar char="•"/>
            </a:pPr>
            <a:r>
              <a:rPr lang="en-US" dirty="0"/>
              <a:t>Total Assets are much greater than total liabilities. This means they are liquid and have the means to pay all their debt. </a:t>
            </a:r>
          </a:p>
          <a:p>
            <a:pPr marL="457200" indent="-171450">
              <a:buFont typeface="Arial" panose="020B0604020202020204" pitchFamily="34" charset="0"/>
              <a:buChar char="•"/>
            </a:pPr>
            <a:r>
              <a:rPr lang="en-US" dirty="0"/>
              <a:t>Current Assets are greater than current liabilities, the banks love to see this.</a:t>
            </a:r>
          </a:p>
          <a:p>
            <a:pPr marL="457200" indent="-171450">
              <a:buFont typeface="Arial" panose="020B0604020202020204" pitchFamily="34" charset="0"/>
              <a:buChar char="•"/>
            </a:pPr>
            <a:r>
              <a:rPr lang="en-US" dirty="0"/>
              <a:t>Total Assets match Total Liabilities and Equity.</a:t>
            </a:r>
          </a:p>
          <a:p>
            <a:pPr marL="457200" indent="-171450">
              <a:buFont typeface="Arial" panose="020B0604020202020204" pitchFamily="34" charset="0"/>
              <a:buChar char="•"/>
            </a:pPr>
            <a:endParaRPr lang="en-US" dirty="0"/>
          </a:p>
          <a:p>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234</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spTree>
    <p:extLst>
      <p:ext uri="{BB962C8B-B14F-4D97-AF65-F5344CB8AC3E}">
        <p14:creationId xmlns:p14="http://schemas.microsoft.com/office/powerpoint/2010/main" val="182086538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Review the Profit &amp; Loss with Percentages. Let’s start with Revenue and Direct costs.  </a:t>
            </a:r>
          </a:p>
          <a:p>
            <a:r>
              <a:rPr lang="en-US" b="1" dirty="0"/>
              <a:t>Does your report match this one?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235</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6" name="Picture 5" descr="Graphical user interface, application&#10;&#10;Description automatically generated">
            <a:extLst>
              <a:ext uri="{FF2B5EF4-FFF2-40B4-BE49-F238E27FC236}">
                <a16:creationId xmlns:a16="http://schemas.microsoft.com/office/drawing/2014/main" id="{B577CB01-DFAD-48C1-8CE5-E277409977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9" y="2005311"/>
            <a:ext cx="4800600" cy="1266698"/>
          </a:xfrm>
          <a:prstGeom prst="rect">
            <a:avLst/>
          </a:prstGeom>
        </p:spPr>
      </p:pic>
      <p:pic>
        <p:nvPicPr>
          <p:cNvPr id="8" name="Picture 7">
            <a:extLst>
              <a:ext uri="{FF2B5EF4-FFF2-40B4-BE49-F238E27FC236}">
                <a16:creationId xmlns:a16="http://schemas.microsoft.com/office/drawing/2014/main" id="{06F6C57F-066E-4109-97AE-AD3A3EE2EC5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7897" y="3475213"/>
            <a:ext cx="4527973" cy="3414952"/>
          </a:xfrm>
          <a:prstGeom prst="rect">
            <a:avLst/>
          </a:prstGeom>
        </p:spPr>
      </p:pic>
    </p:spTree>
    <p:extLst>
      <p:ext uri="{BB962C8B-B14F-4D97-AF65-F5344CB8AC3E}">
        <p14:creationId xmlns:p14="http://schemas.microsoft.com/office/powerpoint/2010/main" val="3019718200"/>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Let’s review the operating expenses.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236</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8" name="Picture 7">
            <a:extLst>
              <a:ext uri="{FF2B5EF4-FFF2-40B4-BE49-F238E27FC236}">
                <a16:creationId xmlns:a16="http://schemas.microsoft.com/office/drawing/2014/main" id="{06F6C57F-066E-4109-97AE-AD3A3EE2EC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980" y="1774736"/>
            <a:ext cx="5715000" cy="6683464"/>
          </a:xfrm>
          <a:prstGeom prst="rect">
            <a:avLst/>
          </a:prstGeom>
        </p:spPr>
      </p:pic>
    </p:spTree>
    <p:extLst>
      <p:ext uri="{BB962C8B-B14F-4D97-AF65-F5344CB8AC3E}">
        <p14:creationId xmlns:p14="http://schemas.microsoft.com/office/powerpoint/2010/main" val="1241874638"/>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Discuss the final Profit &amp; Loss with Percentages and the story it tells.</a:t>
            </a:r>
          </a:p>
          <a:p>
            <a:pPr marL="457200" indent="-171450">
              <a:buFont typeface="Arial" panose="020B0604020202020204" pitchFamily="34" charset="0"/>
              <a:buChar char="•"/>
            </a:pPr>
            <a:r>
              <a:rPr lang="en-US" dirty="0"/>
              <a:t>Revenue is healthy.</a:t>
            </a:r>
          </a:p>
          <a:p>
            <a:pPr marL="457200" indent="-171450">
              <a:buFont typeface="Arial" panose="020B0604020202020204" pitchFamily="34" charset="0"/>
              <a:buChar char="•"/>
            </a:pPr>
            <a:r>
              <a:rPr lang="en-US" dirty="0"/>
              <a:t>Total direct costs are 12.18%, costs that are directly related to their services provided, leaving a gross profit margin of 87.82%. This is the amount left to cover all other expenses related to running their business.</a:t>
            </a:r>
          </a:p>
          <a:p>
            <a:pPr marL="457200" indent="-171450">
              <a:buFont typeface="Arial" panose="020B0604020202020204" pitchFamily="34" charset="0"/>
              <a:buChar char="•"/>
            </a:pPr>
            <a:r>
              <a:rPr lang="en-US" dirty="0"/>
              <a:t>The partners were able to pay themselves in the form of guaranteed payments.</a:t>
            </a:r>
          </a:p>
          <a:p>
            <a:pPr marL="457200" indent="-171450">
              <a:buFont typeface="Arial" panose="020B0604020202020204" pitchFamily="34" charset="0"/>
              <a:buChar char="•"/>
            </a:pPr>
            <a:r>
              <a:rPr lang="en-US" dirty="0"/>
              <a:t>They clearly see the importance of accurate financial information including the value of the reports and what they tell them about their company. The partners now view the fees they pay for accounting as an investment instead of an expense and are willing to invest in accurate information.</a:t>
            </a:r>
          </a:p>
          <a:p>
            <a:pPr marL="457200" indent="-171450">
              <a:buFont typeface="Arial" panose="020B0604020202020204" pitchFamily="34" charset="0"/>
              <a:buChar char="•"/>
            </a:pPr>
            <a:r>
              <a:rPr lang="en-US" dirty="0"/>
              <a:t>Net income is 59.24%, which is outstanding for a young business. How will they continue to maintain a healthy business?</a:t>
            </a:r>
          </a:p>
          <a:p>
            <a:pPr marL="457200" indent="-171450">
              <a:buFont typeface="Arial" panose="020B0604020202020204" pitchFamily="34" charset="0"/>
              <a:buChar char="•"/>
            </a:pPr>
            <a:r>
              <a:rPr lang="en-US" dirty="0"/>
              <a:t>Net income on the Profit &amp; Loss matches the equity section of the Balance Sheet.</a:t>
            </a:r>
          </a:p>
          <a:p>
            <a:pPr marL="457200" indent="-171450">
              <a:buFont typeface="Arial" panose="020B0604020202020204" pitchFamily="34" charset="0"/>
              <a:buChar char="•"/>
            </a:pPr>
            <a:endParaRPr lang="en-US" dirty="0"/>
          </a:p>
          <a:p>
            <a:endParaRPr lang="en-US" dirty="0"/>
          </a:p>
          <a:p>
            <a:pPr marL="457200" indent="-171450">
              <a:buFont typeface="Arial" panose="020B0604020202020204" pitchFamily="34" charset="0"/>
              <a:buChar char="•"/>
            </a:pPr>
            <a:endParaRPr lang="en-US" dirty="0"/>
          </a:p>
          <a:p>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237</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spTree>
    <p:extLst>
      <p:ext uri="{BB962C8B-B14F-4D97-AF65-F5344CB8AC3E}">
        <p14:creationId xmlns:p14="http://schemas.microsoft.com/office/powerpoint/2010/main" val="2795353555"/>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 </a:t>
            </a:r>
            <a:br>
              <a:rPr lang="en-US" dirty="0">
                <a:solidFill>
                  <a:schemeClr val="tx1"/>
                </a:solidFill>
              </a:rPr>
            </a:br>
            <a:r>
              <a:rPr lang="en-US" sz="3100" dirty="0">
                <a:solidFill>
                  <a:schemeClr val="tx1"/>
                </a:solidFill>
              </a:rPr>
              <a:t>Appendix A </a:t>
            </a:r>
            <a:br>
              <a:rPr lang="en-US" sz="3100" dirty="0">
                <a:solidFill>
                  <a:schemeClr val="tx1"/>
                </a:solidFill>
              </a:rPr>
            </a:br>
            <a:r>
              <a:rPr lang="en-US" sz="3100" dirty="0">
                <a:solidFill>
                  <a:schemeClr val="tx1"/>
                </a:solidFill>
              </a:rPr>
              <a:t>Lists &amp; More</a:t>
            </a:r>
            <a:br>
              <a:rPr lang="en-US" dirty="0">
                <a:solidFill>
                  <a:schemeClr val="tx1"/>
                </a:solidFill>
              </a:rPr>
            </a:br>
            <a:br>
              <a:rPr lang="en-US" dirty="0">
                <a:solidFill>
                  <a:schemeClr val="tx1"/>
                </a:solidFill>
              </a:rPr>
            </a:br>
            <a:endParaRPr lang="en-US" dirty="0">
              <a:solidFill>
                <a:schemeClr val="tx1"/>
              </a:solidFill>
            </a:endParaRPr>
          </a:p>
        </p:txBody>
      </p:sp>
      <p:sp>
        <p:nvSpPr>
          <p:cNvPr id="3" name="Text Placeholder 2"/>
          <p:cNvSpPr>
            <a:spLocks noGrp="1"/>
          </p:cNvSpPr>
          <p:nvPr>
            <p:ph type="body" idx="1"/>
          </p:nvPr>
        </p:nvSpPr>
        <p:spPr/>
        <p:txBody>
          <a:bodyPr>
            <a:normAutofit/>
          </a:bodyPr>
          <a:lstStyle/>
          <a:p>
            <a:pPr>
              <a:lnSpc>
                <a:spcPct val="100000"/>
              </a:lnSpc>
              <a:spcBef>
                <a:spcPts val="0"/>
              </a:spcBef>
            </a:pPr>
            <a:r>
              <a:rPr lang="en-US" sz="1400" dirty="0">
                <a:solidFill>
                  <a:schemeClr val="bg1">
                    <a:lumMod val="50000"/>
                  </a:schemeClr>
                </a:solidFill>
              </a:rPr>
              <a:t>All Lists</a:t>
            </a:r>
          </a:p>
          <a:p>
            <a:pPr>
              <a:lnSpc>
                <a:spcPct val="100000"/>
              </a:lnSpc>
              <a:spcBef>
                <a:spcPts val="0"/>
              </a:spcBef>
            </a:pPr>
            <a:r>
              <a:rPr lang="en-US" sz="1400" dirty="0">
                <a:solidFill>
                  <a:schemeClr val="bg1">
                    <a:lumMod val="50000"/>
                  </a:schemeClr>
                </a:solidFill>
              </a:rPr>
              <a:t>Recurring Transactions</a:t>
            </a:r>
          </a:p>
          <a:p>
            <a:pPr>
              <a:lnSpc>
                <a:spcPct val="100000"/>
              </a:lnSpc>
              <a:spcBef>
                <a:spcPts val="0"/>
              </a:spcBef>
            </a:pPr>
            <a:r>
              <a:rPr lang="en-US" sz="1400" dirty="0">
                <a:solidFill>
                  <a:schemeClr val="bg1">
                    <a:lumMod val="50000"/>
                  </a:schemeClr>
                </a:solidFill>
              </a:rPr>
              <a:t>Attachments</a:t>
            </a:r>
          </a:p>
          <a:p>
            <a:pPr>
              <a:lnSpc>
                <a:spcPct val="100000"/>
              </a:lnSpc>
              <a:spcBef>
                <a:spcPts val="0"/>
              </a:spcBef>
            </a:pPr>
            <a:r>
              <a:rPr lang="en-US" dirty="0">
                <a:solidFill>
                  <a:schemeClr val="bg1">
                    <a:lumMod val="50000"/>
                  </a:schemeClr>
                </a:solidFill>
              </a:rPr>
              <a:t>Mileage</a:t>
            </a: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702254923"/>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0000" lnSpcReduction="20000"/>
          </a:bodyPr>
          <a:lstStyle/>
          <a:p>
            <a:pPr>
              <a:spcBef>
                <a:spcPct val="50000"/>
              </a:spcBef>
            </a:pPr>
            <a:r>
              <a:rPr lang="en-US" sz="3000" dirty="0"/>
              <a:t>Lists are one of the basic features of QuickBooks® Online. A list is a series of like information compiled into an organized directory. This helps save time and ensures that information is entered consistently and correctly.</a:t>
            </a:r>
          </a:p>
          <a:p>
            <a:pPr>
              <a:spcBef>
                <a:spcPct val="50000"/>
              </a:spcBef>
            </a:pPr>
            <a:r>
              <a:rPr lang="en-US" sz="3000" dirty="0"/>
              <a:t>Click the </a:t>
            </a:r>
            <a:r>
              <a:rPr lang="en-US" sz="3000" b="1" dirty="0"/>
              <a:t>Gear </a:t>
            </a:r>
            <a:r>
              <a:rPr lang="en-US" sz="3000" dirty="0"/>
              <a:t>icon.</a:t>
            </a:r>
            <a:r>
              <a:rPr lang="en-US" sz="3000" b="1" dirty="0"/>
              <a:t> </a:t>
            </a:r>
          </a:p>
          <a:p>
            <a:pPr>
              <a:spcBef>
                <a:spcPct val="50000"/>
              </a:spcBef>
            </a:pPr>
            <a:r>
              <a:rPr lang="en-US" sz="3000" dirty="0"/>
              <a:t>Click </a:t>
            </a:r>
            <a:r>
              <a:rPr lang="en-US" sz="3000" b="1" dirty="0"/>
              <a:t>All Lists -&gt; </a:t>
            </a:r>
            <a:r>
              <a:rPr lang="en-US" sz="3000" dirty="0"/>
              <a:t>Select the list you would like to maintain.</a:t>
            </a:r>
          </a:p>
          <a:p>
            <a:pPr>
              <a:spcBef>
                <a:spcPct val="50000"/>
              </a:spcBef>
            </a:pPr>
            <a:endParaRPr lang="en-US" sz="3000" dirty="0"/>
          </a:p>
          <a:p>
            <a:pPr>
              <a:spcBef>
                <a:spcPct val="50000"/>
              </a:spcBef>
            </a:pPr>
            <a:endParaRPr lang="en-US" sz="4800" dirty="0"/>
          </a:p>
          <a:p>
            <a:pPr>
              <a:spcBef>
                <a:spcPct val="50000"/>
              </a:spcBef>
            </a:pPr>
            <a:endParaRPr lang="en-US" sz="4800" dirty="0"/>
          </a:p>
          <a:p>
            <a:pPr>
              <a:spcBef>
                <a:spcPct val="50000"/>
              </a:spcBef>
            </a:pPr>
            <a:endParaRPr lang="en-US" sz="4800" dirty="0"/>
          </a:p>
          <a:p>
            <a:pPr>
              <a:spcBef>
                <a:spcPct val="50000"/>
              </a:spcBef>
            </a:pPr>
            <a:endParaRPr lang="en-US" sz="4800" dirty="0"/>
          </a:p>
          <a:p>
            <a:pPr>
              <a:spcBef>
                <a:spcPct val="50000"/>
              </a:spcBef>
            </a:pPr>
            <a:endParaRPr lang="en-US" sz="3700" dirty="0"/>
          </a:p>
          <a:p>
            <a:pPr>
              <a:spcBef>
                <a:spcPct val="50000"/>
              </a:spcBef>
            </a:pPr>
            <a:endParaRPr lang="en-US" sz="3700" dirty="0"/>
          </a:p>
          <a:p>
            <a:pPr>
              <a:spcBef>
                <a:spcPct val="50000"/>
              </a:spcBef>
            </a:pPr>
            <a:endParaRPr lang="en-US" sz="3700" dirty="0"/>
          </a:p>
          <a:p>
            <a:pPr>
              <a:spcBef>
                <a:spcPct val="50000"/>
              </a:spcBef>
            </a:pPr>
            <a:r>
              <a:rPr lang="en-US" sz="4800" dirty="0"/>
              <a:t> </a:t>
            </a:r>
            <a:endParaRPr lang="en-US" sz="3700" dirty="0"/>
          </a:p>
          <a:p>
            <a:endParaRPr lang="en-US" sz="2800" dirty="0"/>
          </a:p>
          <a:p>
            <a:endParaRPr lang="en-US" sz="2800" dirty="0"/>
          </a:p>
          <a:p>
            <a:endParaRPr lang="en-US" sz="2800" dirty="0"/>
          </a:p>
          <a:p>
            <a:endParaRPr lang="en-US" sz="2800" dirty="0"/>
          </a:p>
          <a:p>
            <a:r>
              <a:rPr lang="en-US" sz="3000" b="1" dirty="0"/>
              <a:t>Note: </a:t>
            </a:r>
            <a:r>
              <a:rPr lang="en-US" sz="3000" dirty="0"/>
              <a:t>List options appear when company settings are turned on. We have turned off classes, locations and inventory.</a:t>
            </a:r>
            <a:endParaRPr lang="en-US" sz="3000" b="1" dirty="0"/>
          </a:p>
          <a:p>
            <a:endParaRPr lang="en-US" dirty="0">
              <a:solidFill>
                <a:schemeClr val="tx1"/>
              </a:solidFill>
            </a:endParaRPr>
          </a:p>
        </p:txBody>
      </p:sp>
      <p:sp>
        <p:nvSpPr>
          <p:cNvPr id="2" name="Title 1"/>
          <p:cNvSpPr>
            <a:spLocks noGrp="1"/>
          </p:cNvSpPr>
          <p:nvPr>
            <p:ph type="ctrTitle"/>
          </p:nvPr>
        </p:nvSpPr>
        <p:spPr/>
        <p:txBody>
          <a:bodyPr/>
          <a:lstStyle/>
          <a:p>
            <a:r>
              <a:rPr lang="en-US" dirty="0"/>
              <a:t>All Lists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239</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2023871" y="2160754"/>
            <a:ext cx="1371600" cy="230473"/>
          </a:xfrm>
          <a:prstGeom prst="rect">
            <a:avLst/>
          </a:prstGeom>
        </p:spPr>
      </p:pic>
      <p:pic>
        <p:nvPicPr>
          <p:cNvPr id="11" name="Picture 10">
            <a:extLst>
              <a:ext uri="{FF2B5EF4-FFF2-40B4-BE49-F238E27FC236}">
                <a16:creationId xmlns:a16="http://schemas.microsoft.com/office/drawing/2014/main" id="{B4F76767-4838-40AC-AA54-8207D5E06C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14359" y="6003704"/>
            <a:ext cx="4429280" cy="1692212"/>
          </a:xfrm>
          <a:prstGeom prst="rect">
            <a:avLst/>
          </a:prstGeom>
        </p:spPr>
      </p:pic>
      <p:pic>
        <p:nvPicPr>
          <p:cNvPr id="12" name="Picture 11">
            <a:extLst>
              <a:ext uri="{FF2B5EF4-FFF2-40B4-BE49-F238E27FC236}">
                <a16:creationId xmlns:a16="http://schemas.microsoft.com/office/drawing/2014/main" id="{67C8EADA-18F4-4F59-880E-808B670F119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769" y="3116723"/>
            <a:ext cx="4702662" cy="2533959"/>
          </a:xfrm>
          <a:prstGeom prst="rect">
            <a:avLst/>
          </a:prstGeom>
        </p:spPr>
      </p:pic>
    </p:spTree>
    <p:extLst>
      <p:ext uri="{BB962C8B-B14F-4D97-AF65-F5344CB8AC3E}">
        <p14:creationId xmlns:p14="http://schemas.microsoft.com/office/powerpoint/2010/main" val="3877759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BDA9AB3-1179-470B-8F0C-80A1B335A746}"/>
              </a:ext>
            </a:extLst>
          </p:cNvPr>
          <p:cNvSpPr>
            <a:spLocks noGrp="1"/>
          </p:cNvSpPr>
          <p:nvPr>
            <p:ph type="subTitle" idx="1"/>
          </p:nvPr>
        </p:nvSpPr>
        <p:spPr/>
        <p:txBody>
          <a:bodyPr/>
          <a:lstStyle/>
          <a:p>
            <a:r>
              <a:rPr lang="en-US" dirty="0"/>
              <a:t>Link your accounts and see everything in one place. We will not actually connect accounts for this training. Click </a:t>
            </a:r>
            <a:r>
              <a:rPr lang="en-US" b="1" dirty="0"/>
              <a:t>Skip for now.</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What is everything you want to setup? </a:t>
            </a:r>
            <a:r>
              <a:rPr lang="en-US" b="1" dirty="0"/>
              <a:t>Check off all the options to match the screen shot below. </a:t>
            </a:r>
          </a:p>
        </p:txBody>
      </p:sp>
      <p:sp>
        <p:nvSpPr>
          <p:cNvPr id="3" name="Slide Number Placeholder 2">
            <a:extLst>
              <a:ext uri="{FF2B5EF4-FFF2-40B4-BE49-F238E27FC236}">
                <a16:creationId xmlns:a16="http://schemas.microsoft.com/office/drawing/2014/main" id="{EE456EF8-96A4-4F68-8928-F9A7F807A76E}"/>
              </a:ext>
            </a:extLst>
          </p:cNvPr>
          <p:cNvSpPr>
            <a:spLocks noGrp="1"/>
          </p:cNvSpPr>
          <p:nvPr>
            <p:ph type="sldNum" sz="quarter" idx="12"/>
          </p:nvPr>
        </p:nvSpPr>
        <p:spPr/>
        <p:txBody>
          <a:bodyPr/>
          <a:lstStyle/>
          <a:p>
            <a:fld id="{492D2D2F-A490-4C0D-96A3-87DCC3196164}" type="slidenum">
              <a:rPr lang="en-US" smtClean="0"/>
              <a:pPr/>
              <a:t>24</a:t>
            </a:fld>
            <a:endParaRPr lang="en-US" dirty="0"/>
          </a:p>
        </p:txBody>
      </p:sp>
      <p:sp>
        <p:nvSpPr>
          <p:cNvPr id="4" name="Title 3">
            <a:extLst>
              <a:ext uri="{FF2B5EF4-FFF2-40B4-BE49-F238E27FC236}">
                <a16:creationId xmlns:a16="http://schemas.microsoft.com/office/drawing/2014/main" id="{DBD537CC-AA78-4275-82A7-AFCD984D58A2}"/>
              </a:ext>
            </a:extLst>
          </p:cNvPr>
          <p:cNvSpPr>
            <a:spLocks noGrp="1"/>
          </p:cNvSpPr>
          <p:nvPr>
            <p:ph type="ctrTitle"/>
          </p:nvPr>
        </p:nvSpPr>
        <p:spPr/>
        <p:txBody>
          <a:bodyPr/>
          <a:lstStyle/>
          <a:p>
            <a:r>
              <a:rPr lang="en-US" dirty="0"/>
              <a:t>Student Setup</a:t>
            </a:r>
          </a:p>
        </p:txBody>
      </p:sp>
      <p:pic>
        <p:nvPicPr>
          <p:cNvPr id="8" name="Picture 7" descr="Graphical user interface, text, application&#10;&#10;Description automatically generated">
            <a:extLst>
              <a:ext uri="{FF2B5EF4-FFF2-40B4-BE49-F238E27FC236}">
                <a16:creationId xmlns:a16="http://schemas.microsoft.com/office/drawing/2014/main" id="{46E6C844-49E1-4E22-AE03-EDFAAFCD8D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579" y="2030615"/>
            <a:ext cx="3886200" cy="2333767"/>
          </a:xfrm>
          <a:prstGeom prst="rect">
            <a:avLst/>
          </a:prstGeom>
        </p:spPr>
      </p:pic>
      <p:pic>
        <p:nvPicPr>
          <p:cNvPr id="9" name="Picture 8" descr="Graphical user interface&#10;&#10;Description automatically generated">
            <a:extLst>
              <a:ext uri="{FF2B5EF4-FFF2-40B4-BE49-F238E27FC236}">
                <a16:creationId xmlns:a16="http://schemas.microsoft.com/office/drawing/2014/main" id="{5E30F8ED-75E9-4B83-9A95-2DA3EBA767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600" y="5689732"/>
            <a:ext cx="3886200" cy="2235068"/>
          </a:xfrm>
          <a:prstGeom prst="rect">
            <a:avLst/>
          </a:prstGeom>
        </p:spPr>
      </p:pic>
    </p:spTree>
    <p:extLst>
      <p:ext uri="{BB962C8B-B14F-4D97-AF65-F5344CB8AC3E}">
        <p14:creationId xmlns:p14="http://schemas.microsoft.com/office/powerpoint/2010/main" val="2601997443"/>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Recurring transactions are memorized transactions that recur daily, weekly, monthly, etc.  Use this feature to record repetitive transactions such as bills, auto-debits, and invoices. </a:t>
            </a:r>
            <a:r>
              <a:rPr lang="en-US" dirty="0"/>
              <a:t>When properly maintained, </a:t>
            </a:r>
            <a:r>
              <a:rPr lang="en-US" dirty="0">
                <a:solidFill>
                  <a:schemeClr val="tx1"/>
                </a:solidFill>
              </a:rPr>
              <a:t>the use of Recurring transactions can save considerable time and effort. Work-flow efficiencies translate into higher profit margins.</a:t>
            </a:r>
          </a:p>
          <a:p>
            <a:pPr>
              <a:spcBef>
                <a:spcPct val="50000"/>
              </a:spcBef>
            </a:pPr>
            <a:endParaRPr lang="en-US" dirty="0">
              <a:solidFill>
                <a:schemeClr val="tx1"/>
              </a:solidFill>
            </a:endParaRPr>
          </a:p>
          <a:p>
            <a:pPr>
              <a:spcBef>
                <a:spcPct val="50000"/>
              </a:spcBef>
            </a:pPr>
            <a:r>
              <a:rPr lang="en-US" dirty="0">
                <a:solidFill>
                  <a:schemeClr val="tx1"/>
                </a:solidFill>
              </a:rPr>
              <a:t>Click the </a:t>
            </a:r>
            <a:r>
              <a:rPr lang="en-US" b="1" dirty="0">
                <a:solidFill>
                  <a:schemeClr val="tx1"/>
                </a:solidFill>
              </a:rPr>
              <a:t>Gear </a:t>
            </a:r>
            <a:r>
              <a:rPr lang="en-US" dirty="0">
                <a:solidFill>
                  <a:schemeClr val="tx1"/>
                </a:solidFill>
              </a:rPr>
              <a:t>icon.</a:t>
            </a:r>
            <a:r>
              <a:rPr lang="en-US" b="1" dirty="0">
                <a:solidFill>
                  <a:schemeClr val="tx1"/>
                </a:solidFill>
              </a:rPr>
              <a:t> </a:t>
            </a:r>
          </a:p>
          <a:p>
            <a:pPr>
              <a:spcBef>
                <a:spcPct val="50000"/>
              </a:spcBef>
            </a:pPr>
            <a:r>
              <a:rPr lang="en-US" dirty="0">
                <a:solidFill>
                  <a:schemeClr val="tx1"/>
                </a:solidFill>
              </a:rPr>
              <a:t>Click </a:t>
            </a:r>
            <a:r>
              <a:rPr lang="en-US" b="1" dirty="0">
                <a:solidFill>
                  <a:schemeClr val="tx1"/>
                </a:solidFill>
              </a:rPr>
              <a:t>Recurring Transactions</a:t>
            </a:r>
            <a:r>
              <a:rPr lang="en-US" b="1" dirty="0"/>
              <a:t> </a:t>
            </a:r>
            <a:r>
              <a:rPr lang="en-US" dirty="0"/>
              <a:t>under </a:t>
            </a:r>
            <a:r>
              <a:rPr lang="en-US" b="1" dirty="0"/>
              <a:t>Lists.</a:t>
            </a:r>
            <a:endParaRPr lang="en-US" dirty="0">
              <a:solidFill>
                <a:schemeClr val="tx1"/>
              </a:solidFill>
            </a:endParaRPr>
          </a:p>
          <a:p>
            <a:pPr>
              <a:spcBef>
                <a:spcPct val="50000"/>
              </a:spcBef>
            </a:pPr>
            <a:r>
              <a:rPr lang="en-US" dirty="0">
                <a:solidFill>
                  <a:schemeClr val="tx1"/>
                </a:solidFill>
              </a:rPr>
              <a:t>In the </a:t>
            </a:r>
            <a:r>
              <a:rPr lang="en-US" b="1" dirty="0">
                <a:solidFill>
                  <a:schemeClr val="tx1"/>
                </a:solidFill>
              </a:rPr>
              <a:t>Recurring Transactions </a:t>
            </a:r>
            <a:r>
              <a:rPr lang="en-US" dirty="0">
                <a:solidFill>
                  <a:schemeClr val="tx1"/>
                </a:solidFill>
              </a:rPr>
              <a:t>window you can filter by </a:t>
            </a:r>
            <a:r>
              <a:rPr lang="en-US" b="1" dirty="0">
                <a:solidFill>
                  <a:schemeClr val="tx1"/>
                </a:solidFill>
              </a:rPr>
              <a:t>Name, Template Type, </a:t>
            </a:r>
            <a:r>
              <a:rPr lang="en-US" dirty="0">
                <a:solidFill>
                  <a:schemeClr val="tx1"/>
                </a:solidFill>
              </a:rPr>
              <a:t>or </a:t>
            </a:r>
            <a:r>
              <a:rPr lang="en-US" b="1" dirty="0">
                <a:solidFill>
                  <a:schemeClr val="tx1"/>
                </a:solidFill>
              </a:rPr>
              <a:t>Transaction Type</a:t>
            </a:r>
            <a:r>
              <a:rPr lang="en-US" dirty="0">
                <a:solidFill>
                  <a:schemeClr val="tx1"/>
                </a:solidFill>
              </a:rPr>
              <a:t>.</a:t>
            </a:r>
          </a:p>
          <a:p>
            <a:pPr>
              <a:spcBef>
                <a:spcPct val="50000"/>
              </a:spcBef>
            </a:pPr>
            <a:r>
              <a:rPr lang="en-US" dirty="0">
                <a:solidFill>
                  <a:schemeClr val="tx1"/>
                </a:solidFill>
              </a:rPr>
              <a:t>Use the </a:t>
            </a:r>
            <a:r>
              <a:rPr lang="en-US" b="1" dirty="0">
                <a:solidFill>
                  <a:schemeClr val="tx1"/>
                </a:solidFill>
              </a:rPr>
              <a:t>Reminder List </a:t>
            </a:r>
            <a:r>
              <a:rPr lang="en-US" dirty="0">
                <a:solidFill>
                  <a:schemeClr val="tx1"/>
                </a:solidFill>
              </a:rPr>
              <a:t>to create or skip memorized transactions. Use the drop-down arrow to </a:t>
            </a:r>
            <a:r>
              <a:rPr lang="en-US" b="1" dirty="0">
                <a:solidFill>
                  <a:schemeClr val="tx1"/>
                </a:solidFill>
              </a:rPr>
              <a:t>Run a Report</a:t>
            </a:r>
            <a:r>
              <a:rPr lang="en-US" dirty="0">
                <a:solidFill>
                  <a:schemeClr val="tx1"/>
                </a:solidFill>
              </a:rPr>
              <a:t>.</a:t>
            </a:r>
          </a:p>
          <a:p>
            <a:pPr>
              <a:spcBef>
                <a:spcPct val="50000"/>
              </a:spcBef>
            </a:pPr>
            <a:r>
              <a:rPr lang="en-US" dirty="0">
                <a:solidFill>
                  <a:schemeClr val="tx1"/>
                </a:solidFill>
              </a:rPr>
              <a:t>Click </a:t>
            </a:r>
            <a:r>
              <a:rPr lang="en-US" b="1" dirty="0">
                <a:solidFill>
                  <a:schemeClr val="tx1"/>
                </a:solidFill>
              </a:rPr>
              <a:t>Edit</a:t>
            </a:r>
            <a:r>
              <a:rPr lang="en-US" dirty="0">
                <a:solidFill>
                  <a:schemeClr val="tx1"/>
                </a:solidFill>
              </a:rPr>
              <a:t> from the </a:t>
            </a:r>
            <a:r>
              <a:rPr lang="en-US" b="1" dirty="0">
                <a:solidFill>
                  <a:schemeClr val="tx1"/>
                </a:solidFill>
              </a:rPr>
              <a:t>Action</a:t>
            </a:r>
            <a:r>
              <a:rPr lang="en-US" dirty="0">
                <a:solidFill>
                  <a:schemeClr val="tx1"/>
                </a:solidFill>
              </a:rPr>
              <a:t> column to change default information for a recurring bill. </a:t>
            </a:r>
          </a:p>
          <a:p>
            <a:pPr>
              <a:spcBef>
                <a:spcPct val="50000"/>
              </a:spcBef>
            </a:pPr>
            <a:r>
              <a:rPr lang="en-US" dirty="0"/>
              <a:t>Click the drop-down arrow in the </a:t>
            </a:r>
            <a:r>
              <a:rPr lang="en-US" b="1" dirty="0"/>
              <a:t>Action </a:t>
            </a:r>
            <a:r>
              <a:rPr lang="en-US" dirty="0"/>
              <a:t>column to use, </a:t>
            </a:r>
            <a:r>
              <a:rPr lang="en-US" b="1" dirty="0"/>
              <a:t>duplicate, resume </a:t>
            </a:r>
            <a:r>
              <a:rPr lang="en-US" dirty="0"/>
              <a:t>or </a:t>
            </a:r>
            <a:r>
              <a:rPr lang="en-US" b="1" dirty="0"/>
              <a:t>delete</a:t>
            </a:r>
            <a:r>
              <a:rPr lang="en-US" dirty="0"/>
              <a:t> a recurring transaction.</a:t>
            </a:r>
            <a:r>
              <a:rPr lang="en-US" dirty="0">
                <a:solidFill>
                  <a:schemeClr val="tx1"/>
                </a:solidFill>
              </a:rPr>
              <a:t> </a:t>
            </a:r>
          </a:p>
          <a:p>
            <a:pPr>
              <a:spcBef>
                <a:spcPct val="50000"/>
              </a:spcBef>
            </a:pPr>
            <a:r>
              <a:rPr lang="en-US" dirty="0"/>
              <a:t>Click the </a:t>
            </a:r>
            <a:r>
              <a:rPr lang="en-US" b="1" dirty="0"/>
              <a:t>Gear </a:t>
            </a:r>
            <a:r>
              <a:rPr lang="en-US" dirty="0"/>
              <a:t>icon</a:t>
            </a:r>
            <a:r>
              <a:rPr lang="en-US" b="1" dirty="0"/>
              <a:t> </a:t>
            </a:r>
            <a:r>
              <a:rPr lang="en-US" dirty="0"/>
              <a:t>to change the number of </a:t>
            </a:r>
            <a:r>
              <a:rPr lang="en-US" b="1" dirty="0"/>
              <a:t>Rows</a:t>
            </a:r>
            <a:r>
              <a:rPr lang="en-US" dirty="0"/>
              <a:t> displayed.</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Recurring Transactions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240</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959215" y="2640527"/>
            <a:ext cx="1371600" cy="23047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800" y="6553200"/>
            <a:ext cx="5715000" cy="1028095"/>
          </a:xfrm>
          <a:prstGeom prst="rect">
            <a:avLst/>
          </a:prstGeom>
        </p:spPr>
      </p:pic>
    </p:spTree>
    <p:extLst>
      <p:ext uri="{BB962C8B-B14F-4D97-AF65-F5344CB8AC3E}">
        <p14:creationId xmlns:p14="http://schemas.microsoft.com/office/powerpoint/2010/main" val="767544698"/>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Click</a:t>
            </a:r>
            <a:r>
              <a:rPr lang="en-US" b="1" dirty="0">
                <a:solidFill>
                  <a:schemeClr val="tx1"/>
                </a:solidFill>
              </a:rPr>
              <a:t> New </a:t>
            </a:r>
            <a:r>
              <a:rPr lang="en-US" dirty="0">
                <a:solidFill>
                  <a:schemeClr val="tx1"/>
                </a:solidFill>
              </a:rPr>
              <a:t>and select the </a:t>
            </a:r>
            <a:r>
              <a:rPr lang="en-US" b="1" dirty="0">
                <a:solidFill>
                  <a:schemeClr val="tx1"/>
                </a:solidFill>
              </a:rPr>
              <a:t>Transaction Type </a:t>
            </a:r>
            <a:r>
              <a:rPr lang="en-US" dirty="0">
                <a:solidFill>
                  <a:schemeClr val="tx1"/>
                </a:solidFill>
              </a:rPr>
              <a:t>to create a Recurring </a:t>
            </a:r>
            <a:r>
              <a:rPr lang="en-US" dirty="0"/>
              <a:t>T</a:t>
            </a:r>
            <a:r>
              <a:rPr lang="en-US" dirty="0">
                <a:solidFill>
                  <a:schemeClr val="tx1"/>
                </a:solidFill>
              </a:rPr>
              <a:t>ransaction.</a:t>
            </a:r>
          </a:p>
          <a:p>
            <a:pPr>
              <a:spcBef>
                <a:spcPts val="0"/>
              </a:spcBef>
            </a:pPr>
            <a:r>
              <a:rPr lang="en-US" dirty="0">
                <a:solidFill>
                  <a:schemeClr val="tx1"/>
                </a:solidFill>
              </a:rPr>
              <a:t>Enter all details.</a:t>
            </a:r>
          </a:p>
          <a:p>
            <a:pPr>
              <a:spcBef>
                <a:spcPct val="50000"/>
              </a:spcBef>
            </a:pPr>
            <a:endParaRPr lang="en-US" sz="4800" dirty="0">
              <a:solidFill>
                <a:schemeClr val="tx1"/>
              </a:solidFill>
            </a:endParaRPr>
          </a:p>
          <a:p>
            <a:pPr>
              <a:spcBef>
                <a:spcPct val="50000"/>
              </a:spcBef>
            </a:pPr>
            <a:endParaRPr lang="en-US" sz="4800" dirty="0">
              <a:solidFill>
                <a:schemeClr val="tx1"/>
              </a:solidFill>
            </a:endParaRPr>
          </a:p>
          <a:p>
            <a:pPr>
              <a:spcBef>
                <a:spcPct val="50000"/>
              </a:spcBef>
            </a:pPr>
            <a:r>
              <a:rPr lang="en-US" sz="4800" dirty="0">
                <a:solidFill>
                  <a:schemeClr val="tx1"/>
                </a:solidFill>
              </a:rPr>
              <a:t>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Recurring Transactions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241</a:t>
            </a:fld>
            <a:endParaRPr lang="en-US" dirty="0"/>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85800" y="4272141"/>
            <a:ext cx="5715000" cy="35383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0C692EC5-DF1B-4801-92BC-7E9965E13EE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41332" y="2195821"/>
            <a:ext cx="2375333" cy="1698768"/>
          </a:xfrm>
          <a:prstGeom prst="rect">
            <a:avLst/>
          </a:prstGeom>
        </p:spPr>
      </p:pic>
    </p:spTree>
    <p:extLst>
      <p:ext uri="{BB962C8B-B14F-4D97-AF65-F5344CB8AC3E}">
        <p14:creationId xmlns:p14="http://schemas.microsoft.com/office/powerpoint/2010/main" val="2525623621"/>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4156" y="1257300"/>
            <a:ext cx="5867400" cy="7162800"/>
          </a:xfrm>
        </p:spPr>
        <p:txBody>
          <a:bodyPr>
            <a:normAutofit lnSpcReduction="10000"/>
          </a:bodyPr>
          <a:lstStyle/>
          <a:p>
            <a:pPr>
              <a:spcBef>
                <a:spcPct val="50000"/>
              </a:spcBef>
            </a:pPr>
            <a:r>
              <a:rPr lang="en-US" dirty="0"/>
              <a:t>This feature allows you to drag and drop files directly into the </a:t>
            </a:r>
            <a:r>
              <a:rPr lang="en-US" b="1" dirty="0"/>
              <a:t>Attachment Center, </a:t>
            </a:r>
            <a:r>
              <a:rPr lang="en-US" dirty="0"/>
              <a:t>where you can manage documents and create transactions.</a:t>
            </a:r>
          </a:p>
          <a:p>
            <a:pPr>
              <a:spcBef>
                <a:spcPct val="50000"/>
              </a:spcBef>
            </a:pPr>
            <a:r>
              <a:rPr lang="en-US" dirty="0"/>
              <a:t>Click the </a:t>
            </a:r>
            <a:r>
              <a:rPr lang="en-US" b="1" dirty="0"/>
              <a:t>Gear </a:t>
            </a:r>
            <a:r>
              <a:rPr lang="en-US" dirty="0"/>
              <a:t>icon.</a:t>
            </a:r>
            <a:r>
              <a:rPr lang="en-US" b="1" dirty="0"/>
              <a:t> </a:t>
            </a:r>
          </a:p>
          <a:p>
            <a:pPr>
              <a:spcBef>
                <a:spcPct val="50000"/>
              </a:spcBef>
            </a:pPr>
            <a:r>
              <a:rPr lang="en-US" dirty="0"/>
              <a:t>Click </a:t>
            </a:r>
            <a:r>
              <a:rPr lang="en-US" b="1" dirty="0"/>
              <a:t>Attachments </a:t>
            </a:r>
            <a:r>
              <a:rPr lang="en-US" dirty="0"/>
              <a:t>under </a:t>
            </a:r>
            <a:r>
              <a:rPr lang="en-US" b="1" dirty="0"/>
              <a:t>Lists.</a:t>
            </a:r>
          </a:p>
          <a:p>
            <a:pPr>
              <a:spcBef>
                <a:spcPct val="50000"/>
              </a:spcBef>
            </a:pPr>
            <a:r>
              <a:rPr lang="en-US" dirty="0"/>
              <a:t>Select the </a:t>
            </a:r>
            <a:r>
              <a:rPr lang="en-US" b="1" dirty="0"/>
              <a:t>Attachment paperclip </a:t>
            </a:r>
            <a:r>
              <a:rPr lang="en-US" dirty="0"/>
              <a:t>or use the drag and drop feature to import files.</a:t>
            </a:r>
          </a:p>
          <a:p>
            <a:pPr>
              <a:spcBef>
                <a:spcPct val="50000"/>
              </a:spcBef>
            </a:pPr>
            <a:r>
              <a:rPr lang="en-US" dirty="0"/>
              <a:t>Click </a:t>
            </a:r>
            <a:r>
              <a:rPr lang="en-US" b="1" dirty="0"/>
              <a:t>Go to My Accountant </a:t>
            </a:r>
            <a:r>
              <a:rPr lang="en-US" dirty="0"/>
              <a:t>to locate shared documents.</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Click the drop-down arrow for </a:t>
            </a:r>
            <a:r>
              <a:rPr lang="en-US" b="1" dirty="0">
                <a:solidFill>
                  <a:schemeClr val="tx1"/>
                </a:solidFill>
              </a:rPr>
              <a:t>Batch actions </a:t>
            </a:r>
            <a:r>
              <a:rPr lang="en-US" dirty="0">
                <a:solidFill>
                  <a:schemeClr val="tx1"/>
                </a:solidFill>
              </a:rPr>
              <a:t>to export documents or create a batch of  invoices or expenses. Click the drop-down arrow in the </a:t>
            </a:r>
            <a:r>
              <a:rPr lang="en-US" b="1" dirty="0">
                <a:solidFill>
                  <a:schemeClr val="tx1"/>
                </a:solidFill>
              </a:rPr>
              <a:t>Action </a:t>
            </a:r>
            <a:r>
              <a:rPr lang="en-US" dirty="0">
                <a:solidFill>
                  <a:schemeClr val="tx1"/>
                </a:solidFill>
              </a:rPr>
              <a:t>column to edit, delete, or create an invoice or expense for a single file. Click the </a:t>
            </a:r>
            <a:r>
              <a:rPr lang="en-US" b="1" dirty="0">
                <a:solidFill>
                  <a:schemeClr val="tx1"/>
                </a:solidFill>
              </a:rPr>
              <a:t>Gear </a:t>
            </a:r>
            <a:r>
              <a:rPr lang="en-US" dirty="0">
                <a:solidFill>
                  <a:schemeClr val="tx1"/>
                </a:solidFill>
              </a:rPr>
              <a:t>icon</a:t>
            </a:r>
            <a:r>
              <a:rPr lang="en-US" b="1" dirty="0">
                <a:solidFill>
                  <a:schemeClr val="tx1"/>
                </a:solidFill>
              </a:rPr>
              <a:t> </a:t>
            </a:r>
            <a:r>
              <a:rPr lang="en-US" dirty="0">
                <a:solidFill>
                  <a:schemeClr val="tx1"/>
                </a:solidFill>
              </a:rPr>
              <a:t>to change the way columns and rows are displayed.</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b="1" dirty="0">
              <a:solidFill>
                <a:schemeClr val="tx1"/>
              </a:solidFill>
            </a:endParaRPr>
          </a:p>
          <a:p>
            <a:pPr>
              <a:spcBef>
                <a:spcPct val="50000"/>
              </a:spcBef>
            </a:pPr>
            <a:endParaRPr lang="en-US" b="1" dirty="0">
              <a:solidFill>
                <a:schemeClr val="tx1"/>
              </a:solidFill>
            </a:endParaRPr>
          </a:p>
          <a:p>
            <a:pPr>
              <a:spcBef>
                <a:spcPct val="50000"/>
              </a:spcBef>
            </a:pPr>
            <a:r>
              <a:rPr lang="en-US" b="1" dirty="0">
                <a:solidFill>
                  <a:schemeClr val="tx1"/>
                </a:solidFill>
              </a:rPr>
              <a:t>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Attachments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242</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024494" y="1948383"/>
            <a:ext cx="1371600" cy="230473"/>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1499" y="3494032"/>
            <a:ext cx="5715000" cy="1516713"/>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3389" y="6325921"/>
            <a:ext cx="1040384" cy="1739392"/>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rcRect/>
          <a:stretch/>
        </p:blipFill>
        <p:spPr>
          <a:xfrm>
            <a:off x="1001772" y="6981744"/>
            <a:ext cx="1276528" cy="904956"/>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08862" y="6433116"/>
            <a:ext cx="1180853" cy="1671262"/>
          </a:xfrm>
          <a:prstGeom prst="rect">
            <a:avLst/>
          </a:prstGeom>
        </p:spPr>
      </p:pic>
    </p:spTree>
    <p:extLst>
      <p:ext uri="{BB962C8B-B14F-4D97-AF65-F5344CB8AC3E}">
        <p14:creationId xmlns:p14="http://schemas.microsoft.com/office/powerpoint/2010/main" val="362150028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6310AA0-6766-4AAC-BF16-0F0DC68B0F3F}"/>
              </a:ext>
            </a:extLst>
          </p:cNvPr>
          <p:cNvSpPr>
            <a:spLocks noGrp="1"/>
          </p:cNvSpPr>
          <p:nvPr>
            <p:ph type="subTitle" idx="1"/>
          </p:nvPr>
        </p:nvSpPr>
        <p:spPr/>
        <p:txBody>
          <a:bodyPr/>
          <a:lstStyle/>
          <a:p>
            <a:r>
              <a:rPr lang="en-US" dirty="0"/>
              <a:t>Tracking mileage is a necessary task for many business owners. You can manually track your mileage from within the company file or use the mobile app.</a:t>
            </a:r>
          </a:p>
          <a:p>
            <a:r>
              <a:rPr lang="en-US" b="1" dirty="0"/>
              <a:t>Within the company file:</a:t>
            </a:r>
          </a:p>
          <a:p>
            <a:r>
              <a:rPr lang="en-US" dirty="0"/>
              <a:t>Click </a:t>
            </a:r>
            <a:r>
              <a:rPr lang="en-US" b="1" dirty="0"/>
              <a:t>Mileage </a:t>
            </a:r>
            <a:r>
              <a:rPr lang="en-US" dirty="0"/>
              <a:t>from the </a:t>
            </a:r>
            <a:r>
              <a:rPr lang="en-US" b="1" dirty="0"/>
              <a:t>Left Navigation Bar.</a:t>
            </a:r>
          </a:p>
          <a:p>
            <a:r>
              <a:rPr lang="en-US" dirty="0"/>
              <a:t>Mileage can be tracked for business or personal, and the history will be kept for years. </a:t>
            </a:r>
          </a:p>
          <a:p>
            <a:r>
              <a:rPr lang="en-US" dirty="0"/>
              <a:t>Click the </a:t>
            </a:r>
            <a:r>
              <a:rPr lang="en-US" b="1" dirty="0"/>
              <a:t>Add Trip </a:t>
            </a:r>
            <a:r>
              <a:rPr lang="en-US" dirty="0"/>
              <a:t>button to manually add a vehicle and record a recent trip. </a:t>
            </a:r>
          </a:p>
          <a:p>
            <a:endParaRPr lang="en-US" dirty="0"/>
          </a:p>
          <a:p>
            <a:endParaRPr lang="en-US" dirty="0"/>
          </a:p>
        </p:txBody>
      </p:sp>
      <p:sp>
        <p:nvSpPr>
          <p:cNvPr id="3" name="Slide Number Placeholder 2">
            <a:extLst>
              <a:ext uri="{FF2B5EF4-FFF2-40B4-BE49-F238E27FC236}">
                <a16:creationId xmlns:a16="http://schemas.microsoft.com/office/drawing/2014/main" id="{9EA29935-F69E-452A-BA13-119FD3C9912E}"/>
              </a:ext>
            </a:extLst>
          </p:cNvPr>
          <p:cNvSpPr>
            <a:spLocks noGrp="1"/>
          </p:cNvSpPr>
          <p:nvPr>
            <p:ph type="sldNum" sz="quarter" idx="12"/>
          </p:nvPr>
        </p:nvSpPr>
        <p:spPr/>
        <p:txBody>
          <a:bodyPr/>
          <a:lstStyle/>
          <a:p>
            <a:fld id="{492D2D2F-A490-4C0D-96A3-87DCC3196164}" type="slidenum">
              <a:rPr lang="en-US" smtClean="0"/>
              <a:pPr/>
              <a:t>243</a:t>
            </a:fld>
            <a:endParaRPr lang="en-US" dirty="0"/>
          </a:p>
        </p:txBody>
      </p:sp>
      <p:sp>
        <p:nvSpPr>
          <p:cNvPr id="4" name="Title 3">
            <a:extLst>
              <a:ext uri="{FF2B5EF4-FFF2-40B4-BE49-F238E27FC236}">
                <a16:creationId xmlns:a16="http://schemas.microsoft.com/office/drawing/2014/main" id="{E155072E-45D9-4D6A-85C2-C2E6B70494FC}"/>
              </a:ext>
            </a:extLst>
          </p:cNvPr>
          <p:cNvSpPr>
            <a:spLocks noGrp="1"/>
          </p:cNvSpPr>
          <p:nvPr>
            <p:ph type="ctrTitle"/>
          </p:nvPr>
        </p:nvSpPr>
        <p:spPr/>
        <p:txBody>
          <a:bodyPr/>
          <a:lstStyle/>
          <a:p>
            <a:r>
              <a:rPr lang="en-US" dirty="0"/>
              <a:t>Mileage</a:t>
            </a:r>
          </a:p>
        </p:txBody>
      </p:sp>
      <p:pic>
        <p:nvPicPr>
          <p:cNvPr id="5" name="Picture 4">
            <a:extLst>
              <a:ext uri="{FF2B5EF4-FFF2-40B4-BE49-F238E27FC236}">
                <a16:creationId xmlns:a16="http://schemas.microsoft.com/office/drawing/2014/main" id="{1F95DE19-3FE5-4152-8A4E-3817B54142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2525" y="3431381"/>
            <a:ext cx="2697480" cy="1820466"/>
          </a:xfrm>
          <a:prstGeom prst="rect">
            <a:avLst/>
          </a:prstGeom>
        </p:spPr>
      </p:pic>
      <p:pic>
        <p:nvPicPr>
          <p:cNvPr id="6" name="Picture 5">
            <a:extLst>
              <a:ext uri="{FF2B5EF4-FFF2-40B4-BE49-F238E27FC236}">
                <a16:creationId xmlns:a16="http://schemas.microsoft.com/office/drawing/2014/main" id="{7839F65C-298C-4EA6-AB11-7242EB9301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49130" y="3598665"/>
            <a:ext cx="2057400" cy="1485899"/>
          </a:xfrm>
          <a:prstGeom prst="rect">
            <a:avLst/>
          </a:prstGeom>
        </p:spPr>
      </p:pic>
      <p:pic>
        <p:nvPicPr>
          <p:cNvPr id="7" name="Picture 6">
            <a:extLst>
              <a:ext uri="{FF2B5EF4-FFF2-40B4-BE49-F238E27FC236}">
                <a16:creationId xmlns:a16="http://schemas.microsoft.com/office/drawing/2014/main" id="{A2C528F2-6A52-40D5-A19F-D3F197DF01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5504909"/>
            <a:ext cx="2971800" cy="2720822"/>
          </a:xfrm>
          <a:prstGeom prst="rect">
            <a:avLst/>
          </a:prstGeom>
        </p:spPr>
      </p:pic>
    </p:spTree>
    <p:extLst>
      <p:ext uri="{BB962C8B-B14F-4D97-AF65-F5344CB8AC3E}">
        <p14:creationId xmlns:p14="http://schemas.microsoft.com/office/powerpoint/2010/main" val="65915446"/>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chemeClr val="tx1"/>
                </a:solidFill>
                <a:latin typeface="Arial" charset="0"/>
              </a:rPr>
              <a:t>Appendix B</a:t>
            </a:r>
            <a:br>
              <a:rPr lang="en-US" sz="2800" dirty="0">
                <a:solidFill>
                  <a:schemeClr val="tx1"/>
                </a:solidFill>
                <a:latin typeface="Arial" charset="0"/>
              </a:rPr>
            </a:br>
            <a:r>
              <a:rPr lang="en-US" sz="2800" dirty="0">
                <a:solidFill>
                  <a:schemeClr val="tx1"/>
                </a:solidFill>
                <a:latin typeface="Arial" charset="0"/>
              </a:rPr>
              <a:t>Glossary of Terms</a:t>
            </a:r>
            <a:br>
              <a:rPr lang="en-US" sz="2800" dirty="0">
                <a:solidFill>
                  <a:schemeClr val="tx1"/>
                </a:solidFill>
                <a:latin typeface="Arial" charset="0"/>
              </a:rPr>
            </a:br>
            <a:r>
              <a:rPr lang="en-US" sz="2800" dirty="0">
                <a:solidFill>
                  <a:schemeClr val="tx1"/>
                </a:solidFill>
                <a:latin typeface="Arial" charset="0"/>
              </a:rPr>
              <a:t>Keyboard shortcuts</a:t>
            </a:r>
            <a:endParaRPr lang="en-US" sz="2800" dirty="0">
              <a:solidFill>
                <a:schemeClr val="tx1"/>
              </a:solidFill>
            </a:endParaRPr>
          </a:p>
        </p:txBody>
      </p:sp>
      <p:sp>
        <p:nvSpPr>
          <p:cNvPr id="3" name="Text Placeholder 2"/>
          <p:cNvSpPr>
            <a:spLocks noGrp="1"/>
          </p:cNvSpPr>
          <p:nvPr>
            <p:ph type="body" idx="1"/>
          </p:nvPr>
        </p:nvSpPr>
        <p:spPr/>
        <p:txBody>
          <a:bodyPr/>
          <a:lstStyle/>
          <a:p>
            <a:pPr>
              <a:spcBef>
                <a:spcPct val="50000"/>
              </a:spcBef>
            </a:pPr>
            <a:endParaRPr lang="en-US" sz="1400" dirty="0">
              <a:solidFill>
                <a:schemeClr val="tx1"/>
              </a:solidFill>
              <a:latin typeface="+mj-lt"/>
            </a:endParaRPr>
          </a:p>
          <a:p>
            <a:endParaRPr lang="en-US"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0" y="8613775"/>
            <a:ext cx="4572000" cy="487363"/>
          </a:xfrm>
          <a:prstGeom prst="rect">
            <a:avLst/>
          </a:prstGeom>
        </p:spPr>
        <p:txBody>
          <a:bodyPr/>
          <a:lstStyle/>
          <a:p>
            <a:r>
              <a:rPr lang="en-US" dirty="0"/>
              <a:t>    </a:t>
            </a:r>
          </a:p>
        </p:txBody>
      </p:sp>
    </p:spTree>
    <p:extLst>
      <p:ext uri="{BB962C8B-B14F-4D97-AF65-F5344CB8AC3E}">
        <p14:creationId xmlns:p14="http://schemas.microsoft.com/office/powerpoint/2010/main" val="130805958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spcBef>
                <a:spcPct val="50000"/>
              </a:spcBef>
            </a:pPr>
            <a:r>
              <a:rPr lang="en-US" b="1" dirty="0"/>
              <a:t>Accounts Receivable</a:t>
            </a:r>
            <a:r>
              <a:rPr lang="en-US" dirty="0"/>
              <a:t> - Accounts receivable (AR) is the balance of money owed to you for goods received or services delivered but not yet paid by customers. </a:t>
            </a:r>
          </a:p>
          <a:p>
            <a:r>
              <a:rPr lang="en-US" b="1" dirty="0"/>
              <a:t>Accounts Payable</a:t>
            </a:r>
            <a:r>
              <a:rPr lang="en-US" dirty="0"/>
              <a:t> - Accounts payable are amounts due to vendors or suppliers for goods or services received that you have not yet paid for.</a:t>
            </a:r>
          </a:p>
          <a:p>
            <a:r>
              <a:rPr lang="en-US" b="1" dirty="0"/>
              <a:t>Assets</a:t>
            </a:r>
            <a:r>
              <a:rPr lang="en-US" dirty="0"/>
              <a:t> - An </a:t>
            </a:r>
            <a:r>
              <a:rPr lang="en-US" dirty="0">
                <a:hlinkClick r:id="rId3"/>
              </a:rPr>
              <a:t>asset</a:t>
            </a:r>
            <a:r>
              <a:rPr lang="en-US" dirty="0"/>
              <a:t> is anything of value that can be converted into cash. </a:t>
            </a:r>
          </a:p>
          <a:p>
            <a:r>
              <a:rPr lang="en-US" b="1" dirty="0"/>
              <a:t>Fixed Asset</a:t>
            </a:r>
            <a:r>
              <a:rPr lang="en-US" dirty="0"/>
              <a:t> - A fixed asset is a long-term tangible piece of property or equipment that a firm owns and uses in its operations to generate income. Fixed assets are not expected to be consumed or converted into cash within a year.</a:t>
            </a:r>
          </a:p>
          <a:p>
            <a:r>
              <a:rPr lang="en-US" b="1" dirty="0"/>
              <a:t>Liabilities</a:t>
            </a:r>
            <a:r>
              <a:rPr lang="en-US" dirty="0"/>
              <a:t> – Your company debt. What you owe.</a:t>
            </a:r>
          </a:p>
          <a:p>
            <a:r>
              <a:rPr lang="en-US" b="1" dirty="0"/>
              <a:t>Equity</a:t>
            </a:r>
            <a:r>
              <a:rPr lang="en-US" dirty="0"/>
              <a:t> - The net worth of a company. This is the difference between what you owe (liabilities) and what you own (assets).</a:t>
            </a:r>
          </a:p>
          <a:p>
            <a:r>
              <a:rPr lang="en-US" b="1" dirty="0"/>
              <a:t>Balance Sheet</a:t>
            </a:r>
            <a:r>
              <a:rPr lang="en-US" dirty="0"/>
              <a:t> - A financial statement of assets, liabilities, and capital; the report details the balance of income and expenditure over a specified period of time.</a:t>
            </a:r>
          </a:p>
          <a:p>
            <a:r>
              <a:rPr lang="en-US" b="1" dirty="0"/>
              <a:t>Profit &amp; Loss</a:t>
            </a:r>
            <a:r>
              <a:rPr lang="en-US" dirty="0"/>
              <a:t> - A financial statement that summarizes the revenues, costs, and expenses incurred during a specified period, usually a fiscal quarter or year.</a:t>
            </a:r>
          </a:p>
          <a:p>
            <a:r>
              <a:rPr lang="en-US" b="1" dirty="0"/>
              <a:t>Statement of Cash Flow</a:t>
            </a:r>
            <a:r>
              <a:rPr lang="en-US" dirty="0"/>
              <a:t> - A </a:t>
            </a:r>
            <a:r>
              <a:rPr lang="en-US" dirty="0">
                <a:hlinkClick r:id="rId4"/>
              </a:rPr>
              <a:t>financial statement</a:t>
            </a:r>
            <a:r>
              <a:rPr lang="en-US" dirty="0"/>
              <a:t> that provides aggregate data regarding all cash inflows a company receives from its ongoing operations and external investment sources.</a:t>
            </a:r>
          </a:p>
          <a:p>
            <a:r>
              <a:rPr lang="en-US" b="1" dirty="0"/>
              <a:t>Cash Flow Projection</a:t>
            </a:r>
            <a:r>
              <a:rPr lang="en-US" dirty="0"/>
              <a:t> - A cash flow projection shows the amount of money expected to come into a business minus money expected to go out over a determined amount of time.</a:t>
            </a:r>
          </a:p>
          <a:p>
            <a:r>
              <a:rPr lang="en-US" b="1" dirty="0"/>
              <a:t>Cash flow</a:t>
            </a:r>
            <a:r>
              <a:rPr lang="en-US" dirty="0"/>
              <a:t> - Cash flow is the net amount of cash and cash-equivalents being transferred into and out of a business.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245</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4266319982"/>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Cost Analysis</a:t>
            </a:r>
            <a:r>
              <a:rPr lang="en-US" dirty="0"/>
              <a:t> – The goal of Cost Analysis is to determine the true cost of the products or services you are offering.</a:t>
            </a:r>
          </a:p>
          <a:p>
            <a:r>
              <a:rPr lang="en-US" b="1" dirty="0"/>
              <a:t>Expenses</a:t>
            </a:r>
            <a:r>
              <a:rPr lang="en-US" dirty="0"/>
              <a:t> – A resource or service you spend money on in order to generate revenue (wages, computers, etc.).</a:t>
            </a:r>
          </a:p>
          <a:p>
            <a:r>
              <a:rPr lang="en-US" b="1" dirty="0"/>
              <a:t>Direct</a:t>
            </a:r>
            <a:r>
              <a:rPr lang="en-US" dirty="0"/>
              <a:t> </a:t>
            </a:r>
            <a:r>
              <a:rPr lang="en-US" b="1" dirty="0"/>
              <a:t>Cost</a:t>
            </a:r>
            <a:r>
              <a:rPr lang="en-US" dirty="0"/>
              <a:t> – A cost that can be directly tied to the production of specific goods or services.</a:t>
            </a:r>
          </a:p>
          <a:p>
            <a:r>
              <a:rPr lang="en-US" b="1" dirty="0"/>
              <a:t>Indirect Cost</a:t>
            </a:r>
            <a:r>
              <a:rPr lang="en-US" dirty="0"/>
              <a:t> – A cost that is not directly related to a cost object (such as a specific project, facility, function or product).</a:t>
            </a:r>
          </a:p>
          <a:p>
            <a:r>
              <a:rPr lang="en-US" b="1" dirty="0"/>
              <a:t>Overhead</a:t>
            </a:r>
            <a:r>
              <a:rPr lang="en-US" dirty="0"/>
              <a:t> - Ongoing </a:t>
            </a:r>
            <a:r>
              <a:rPr lang="en-US" dirty="0">
                <a:hlinkClick r:id="rId3"/>
              </a:rPr>
              <a:t>business expenses</a:t>
            </a:r>
            <a:r>
              <a:rPr lang="en-US" dirty="0"/>
              <a:t> not directly attributed to creating a product or service.</a:t>
            </a:r>
          </a:p>
          <a:p>
            <a:r>
              <a:rPr lang="en-US" b="1" dirty="0"/>
              <a:t>Breakeven - </a:t>
            </a:r>
            <a:r>
              <a:rPr lang="en-US" dirty="0"/>
              <a:t>The level of production at which the costs of production equal the revenues for a product or service.</a:t>
            </a:r>
          </a:p>
          <a:p>
            <a:r>
              <a:rPr lang="en-US" b="1" dirty="0"/>
              <a:t>Variable Costs - </a:t>
            </a:r>
            <a:r>
              <a:rPr lang="en-US" dirty="0"/>
              <a:t>A variable cost is an expense that changes in proportion with production output.</a:t>
            </a:r>
          </a:p>
          <a:p>
            <a:r>
              <a:rPr lang="en-US" b="1" dirty="0"/>
              <a:t>Fixed Costs – </a:t>
            </a:r>
            <a:r>
              <a:rPr lang="en-US" dirty="0"/>
              <a:t>A cost that does not change with an increase or decrease in the amount of goods or services produced or sold.</a:t>
            </a:r>
          </a:p>
          <a:p>
            <a:r>
              <a:rPr lang="en-US" b="1" dirty="0"/>
              <a:t>Inventory – </a:t>
            </a:r>
            <a:r>
              <a:rPr lang="en-US" dirty="0"/>
              <a:t>Products you purchase and currently stock to resell or products in stock you produce from raw goods to sell.</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246</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158771768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Revenue, Sales, Income - Revenue </a:t>
            </a:r>
            <a:r>
              <a:rPr lang="en-US" dirty="0"/>
              <a:t>is the income a company generates before any expenses are subtracted from the calculation. </a:t>
            </a:r>
            <a:r>
              <a:rPr lang="en-US" b="1" dirty="0"/>
              <a:t>Sales </a:t>
            </a:r>
            <a:r>
              <a:rPr lang="en-US" dirty="0"/>
              <a:t>are the proceeds a company generates from selling goods or services to its customers. </a:t>
            </a:r>
            <a:r>
              <a:rPr lang="en-US" b="1" dirty="0"/>
              <a:t>Income </a:t>
            </a:r>
            <a:r>
              <a:rPr lang="en-US" dirty="0"/>
              <a:t>is a company's total earnings or profit.</a:t>
            </a:r>
          </a:p>
          <a:p>
            <a:r>
              <a:rPr lang="en-US" b="1" dirty="0"/>
              <a:t>Cost of Goods Sold</a:t>
            </a:r>
            <a:r>
              <a:rPr lang="en-US" dirty="0"/>
              <a:t> - An account for costs directly related to producing a service or product for sale.</a:t>
            </a:r>
          </a:p>
          <a:p>
            <a:r>
              <a:rPr lang="en-US" b="1" dirty="0"/>
              <a:t>Chart of Accounts </a:t>
            </a:r>
            <a:r>
              <a:rPr lang="en-US" dirty="0"/>
              <a:t>-</a:t>
            </a:r>
            <a:r>
              <a:rPr lang="en-US" b="1" dirty="0"/>
              <a:t> </a:t>
            </a:r>
            <a:r>
              <a:rPr lang="en-US" dirty="0"/>
              <a:t>An organizational tool that provides a digestible breakdown of all the financial </a:t>
            </a:r>
            <a:r>
              <a:rPr lang="en-US" dirty="0">
                <a:hlinkClick r:id="rId3"/>
              </a:rPr>
              <a:t>transactions</a:t>
            </a:r>
            <a:r>
              <a:rPr lang="en-US" dirty="0"/>
              <a:t> that a company conducted during a specific </a:t>
            </a:r>
            <a:r>
              <a:rPr lang="en-US" dirty="0">
                <a:hlinkClick r:id="rId4"/>
              </a:rPr>
              <a:t>accounting period</a:t>
            </a:r>
            <a:r>
              <a:rPr lang="en-US" dirty="0"/>
              <a:t>, broken down into subcategories.</a:t>
            </a:r>
          </a:p>
          <a:p>
            <a:r>
              <a:rPr lang="en-US" b="1" dirty="0"/>
              <a:t>Gross Payroll vs Net Payroll - Gross payroll </a:t>
            </a:r>
            <a:r>
              <a:rPr lang="en-US" dirty="0"/>
              <a:t>refers to the total amount of money the company pays out for its employees during a pay period. N</a:t>
            </a:r>
            <a:r>
              <a:rPr lang="en-US" b="1" dirty="0"/>
              <a:t>et payroll </a:t>
            </a:r>
            <a:r>
              <a:rPr lang="en-US" dirty="0"/>
              <a:t>refers to the money that employees receive from the company after it deducts the required withholdings.</a:t>
            </a:r>
          </a:p>
          <a:p>
            <a:r>
              <a:rPr lang="en-US" b="1" dirty="0"/>
              <a:t>Gross Profit Margin</a:t>
            </a:r>
            <a:r>
              <a:rPr lang="en-US" dirty="0"/>
              <a:t> - </a:t>
            </a:r>
            <a:r>
              <a:rPr lang="en-US" dirty="0">
                <a:hlinkClick r:id="rId5"/>
              </a:rPr>
              <a:t>Gross profit margin</a:t>
            </a:r>
            <a:r>
              <a:rPr lang="en-US" dirty="0"/>
              <a:t> is the proportion of money left over from revenues after accounting for the cost of goods sold (COGS).</a:t>
            </a:r>
          </a:p>
          <a:p>
            <a:r>
              <a:rPr lang="en-US" b="1" dirty="0"/>
              <a:t>Net Profit Margin</a:t>
            </a:r>
            <a:r>
              <a:rPr lang="en-US" dirty="0"/>
              <a:t> - Net profit margin is the percentage of profit generated from revenue after accounting for all expenses, costs, and </a:t>
            </a:r>
            <a:r>
              <a:rPr lang="en-US" dirty="0">
                <a:hlinkClick r:id="rId6"/>
              </a:rPr>
              <a:t>cash flow</a:t>
            </a:r>
            <a:r>
              <a:rPr lang="en-US" dirty="0"/>
              <a:t> items.</a:t>
            </a:r>
          </a:p>
          <a:p>
            <a:r>
              <a:rPr lang="en-US" b="1" dirty="0"/>
              <a:t>Contribution Margin</a:t>
            </a:r>
            <a:r>
              <a:rPr lang="en-US" dirty="0"/>
              <a:t> – Determines how much revenue can be used to contribute to fixed costs and profit.</a:t>
            </a:r>
            <a:r>
              <a:rPr lang="en-US" b="1" dirty="0"/>
              <a:t> </a:t>
            </a:r>
            <a:endParaRPr lang="en-US" dirty="0"/>
          </a:p>
          <a:p>
            <a:r>
              <a:rPr lang="en-US" b="1" dirty="0"/>
              <a:t>Cash vs Accrual Basis</a:t>
            </a:r>
            <a:r>
              <a:rPr lang="en-US" dirty="0"/>
              <a:t> – </a:t>
            </a:r>
            <a:r>
              <a:rPr lang="en-US" b="1" dirty="0"/>
              <a:t>Cash basis</a:t>
            </a:r>
            <a:r>
              <a:rPr lang="en-US" dirty="0"/>
              <a:t> accounts for the costs and sales where payments have already changed hands. </a:t>
            </a:r>
            <a:r>
              <a:rPr lang="en-US" b="1" dirty="0"/>
              <a:t>Accrual </a:t>
            </a:r>
            <a:r>
              <a:rPr lang="en-US" dirty="0"/>
              <a:t>includes AP, and AR where services and goods have been provided, but have not yet been paid for.</a:t>
            </a:r>
          </a:p>
          <a:p>
            <a:r>
              <a:rPr lang="en-US" dirty="0"/>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247</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153971779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77500" lnSpcReduction="20000"/>
          </a:bodyPr>
          <a:lstStyle/>
          <a:p>
            <a:pPr>
              <a:spcBef>
                <a:spcPct val="50000"/>
              </a:spcBef>
            </a:pPr>
            <a:r>
              <a:rPr lang="en-US" sz="1800" b="1" dirty="0"/>
              <a:t>From the Dashboard use [Ctrl]+[Alt]+[?] </a:t>
            </a:r>
            <a:r>
              <a:rPr lang="en-US" sz="1800" dirty="0"/>
              <a:t>to</a:t>
            </a:r>
            <a:r>
              <a:rPr lang="en-US" sz="1800" b="1" dirty="0"/>
              <a:t> </a:t>
            </a:r>
            <a:r>
              <a:rPr lang="en-US" sz="1800" dirty="0"/>
              <a:t>show </a:t>
            </a:r>
            <a:r>
              <a:rPr lang="en-US" sz="1800" b="1" dirty="0"/>
              <a:t>Keyboard Reference </a:t>
            </a:r>
            <a:r>
              <a:rPr lang="en-US" sz="1800" dirty="0"/>
              <a:t>while logged into QuickBooks®</a:t>
            </a:r>
          </a:p>
          <a:p>
            <a:pPr>
              <a:spcBef>
                <a:spcPct val="50000"/>
              </a:spcBef>
            </a:pPr>
            <a:r>
              <a:rPr lang="en-US" sz="1800" b="1" dirty="0"/>
              <a:t>Regular Pages</a:t>
            </a:r>
          </a:p>
          <a:p>
            <a:pPr>
              <a:spcBef>
                <a:spcPct val="50000"/>
              </a:spcBef>
            </a:pPr>
            <a:r>
              <a:rPr lang="en-US" sz="1600" b="1" dirty="0"/>
              <a:t>Ctrl + Alt + </a:t>
            </a:r>
            <a:r>
              <a:rPr lang="en-US" sz="1600" b="1" dirty="0" err="1"/>
              <a:t>i</a:t>
            </a:r>
            <a:r>
              <a:rPr lang="en-US" sz="1600" b="1" dirty="0"/>
              <a:t> </a:t>
            </a:r>
            <a:r>
              <a:rPr lang="en-US" sz="1600" dirty="0"/>
              <a:t>		Invoice </a:t>
            </a:r>
          </a:p>
          <a:p>
            <a:pPr>
              <a:spcBef>
                <a:spcPct val="50000"/>
              </a:spcBef>
            </a:pPr>
            <a:r>
              <a:rPr lang="en-US" sz="1600" b="1" dirty="0"/>
              <a:t>Ctrl + Alt + w </a:t>
            </a:r>
            <a:r>
              <a:rPr lang="en-US" sz="1600" dirty="0"/>
              <a:t>		Check</a:t>
            </a:r>
          </a:p>
          <a:p>
            <a:pPr>
              <a:spcBef>
                <a:spcPct val="50000"/>
              </a:spcBef>
            </a:pPr>
            <a:r>
              <a:rPr lang="en-US" sz="1600" b="1" dirty="0"/>
              <a:t>Ctrl + Alt + e </a:t>
            </a:r>
            <a:r>
              <a:rPr lang="en-US" sz="1600" dirty="0"/>
              <a:t>		Estimate </a:t>
            </a:r>
          </a:p>
          <a:p>
            <a:pPr>
              <a:spcBef>
                <a:spcPct val="50000"/>
              </a:spcBef>
            </a:pPr>
            <a:r>
              <a:rPr lang="en-US" sz="1600" b="1" dirty="0"/>
              <a:t>Ctrl + Alt + x </a:t>
            </a:r>
            <a:r>
              <a:rPr lang="en-US" sz="1600" dirty="0"/>
              <a:t>		Expense </a:t>
            </a:r>
          </a:p>
          <a:p>
            <a:pPr>
              <a:spcBef>
                <a:spcPct val="50000"/>
              </a:spcBef>
            </a:pPr>
            <a:r>
              <a:rPr lang="en-US" sz="1600" b="1" dirty="0"/>
              <a:t>Ctrl + Alt + r </a:t>
            </a:r>
            <a:r>
              <a:rPr lang="en-US" sz="1600" dirty="0"/>
              <a:t>		Receive payment </a:t>
            </a:r>
          </a:p>
          <a:p>
            <a:pPr>
              <a:spcBef>
                <a:spcPct val="50000"/>
              </a:spcBef>
            </a:pPr>
            <a:r>
              <a:rPr lang="en-US" sz="1600" b="1" dirty="0"/>
              <a:t>Ctrl + Alt + c </a:t>
            </a:r>
            <a:r>
              <a:rPr lang="en-US" sz="1600" dirty="0"/>
              <a:t>		Customers</a:t>
            </a:r>
          </a:p>
          <a:p>
            <a:pPr>
              <a:spcBef>
                <a:spcPct val="50000"/>
              </a:spcBef>
            </a:pPr>
            <a:r>
              <a:rPr lang="en-US" sz="1600" b="1" dirty="0"/>
              <a:t>Ctrl + Alt + v </a:t>
            </a:r>
            <a:r>
              <a:rPr lang="en-US" sz="1600" dirty="0"/>
              <a:t>		Vendors </a:t>
            </a:r>
          </a:p>
          <a:p>
            <a:pPr>
              <a:spcBef>
                <a:spcPct val="50000"/>
              </a:spcBef>
            </a:pPr>
            <a:r>
              <a:rPr lang="en-US" sz="1600" b="1" dirty="0"/>
              <a:t>Ctrl + Alt + </a:t>
            </a:r>
            <a:r>
              <a:rPr lang="en-US" sz="1600" dirty="0"/>
              <a:t>a		Chart of accounts </a:t>
            </a:r>
          </a:p>
          <a:p>
            <a:pPr>
              <a:spcBef>
                <a:spcPct val="50000"/>
              </a:spcBef>
            </a:pPr>
            <a:r>
              <a:rPr lang="en-US" sz="1600" b="1" dirty="0"/>
              <a:t>Ctrl + Alt + l </a:t>
            </a:r>
            <a:r>
              <a:rPr lang="en-US" sz="1600" dirty="0"/>
              <a:t>		Lists </a:t>
            </a:r>
          </a:p>
          <a:p>
            <a:pPr>
              <a:spcBef>
                <a:spcPct val="50000"/>
              </a:spcBef>
            </a:pPr>
            <a:r>
              <a:rPr lang="en-US" sz="1600" b="1" dirty="0"/>
              <a:t>Ctrl + Alt + </a:t>
            </a:r>
            <a:r>
              <a:rPr lang="en-US" sz="1600" dirty="0"/>
              <a:t>h		Help </a:t>
            </a:r>
          </a:p>
          <a:p>
            <a:pPr>
              <a:spcBef>
                <a:spcPct val="50000"/>
              </a:spcBef>
            </a:pPr>
            <a:r>
              <a:rPr lang="en-US" sz="1600" b="1" dirty="0"/>
              <a:t>Ctrl + Alt + f </a:t>
            </a:r>
            <a:r>
              <a:rPr lang="en-US" sz="1600" dirty="0"/>
              <a:t>		Search transactions </a:t>
            </a:r>
          </a:p>
          <a:p>
            <a:pPr>
              <a:spcBef>
                <a:spcPct val="50000"/>
              </a:spcBef>
            </a:pPr>
            <a:r>
              <a:rPr lang="en-US" sz="1800" b="1" dirty="0"/>
              <a:t>Transaction Pages</a:t>
            </a:r>
          </a:p>
          <a:p>
            <a:pPr>
              <a:spcBef>
                <a:spcPct val="50000"/>
              </a:spcBef>
            </a:pPr>
            <a:r>
              <a:rPr lang="en-US" sz="1600" b="1" dirty="0"/>
              <a:t>Ctrl + Alt + x </a:t>
            </a:r>
            <a:r>
              <a:rPr lang="en-US" sz="1600" dirty="0"/>
              <a:t>	Exit transaction view 	</a:t>
            </a:r>
            <a:r>
              <a:rPr lang="en-US" sz="1600" b="1" dirty="0"/>
              <a:t>Ctrl + Alt + c </a:t>
            </a:r>
            <a:r>
              <a:rPr lang="en-US" sz="1600" dirty="0"/>
              <a:t>	Cancel </a:t>
            </a:r>
          </a:p>
          <a:p>
            <a:pPr>
              <a:spcBef>
                <a:spcPct val="50000"/>
              </a:spcBef>
            </a:pPr>
            <a:r>
              <a:rPr lang="en-US" sz="1600" b="1" dirty="0"/>
              <a:t>Ctrl + Alt + </a:t>
            </a:r>
            <a:r>
              <a:rPr lang="en-US" sz="1600" dirty="0"/>
              <a:t>s	Save and new		</a:t>
            </a:r>
            <a:r>
              <a:rPr lang="en-US" sz="1600" b="1" dirty="0"/>
              <a:t>Ctrl + Alt + d	</a:t>
            </a:r>
            <a:r>
              <a:rPr lang="en-US" sz="1600" dirty="0"/>
              <a:t>Save and close</a:t>
            </a:r>
          </a:p>
          <a:p>
            <a:pPr>
              <a:spcBef>
                <a:spcPct val="50000"/>
              </a:spcBef>
            </a:pPr>
            <a:r>
              <a:rPr lang="en-US" sz="1600" b="1" dirty="0"/>
              <a:t>Ctrl + Alt + m </a:t>
            </a:r>
            <a:r>
              <a:rPr lang="en-US" sz="1600" dirty="0"/>
              <a:t>	Save and send (think of it as “send as message”) </a:t>
            </a:r>
          </a:p>
          <a:p>
            <a:pPr>
              <a:spcBef>
                <a:spcPct val="50000"/>
              </a:spcBef>
            </a:pPr>
            <a:r>
              <a:rPr lang="en-US" sz="1600" b="1" dirty="0"/>
              <a:t>Ctrl + p	</a:t>
            </a:r>
            <a:r>
              <a:rPr lang="en-US" sz="1600" dirty="0"/>
              <a:t>Print</a:t>
            </a:r>
            <a:endParaRPr lang="en-US" sz="1400" dirty="0"/>
          </a:p>
        </p:txBody>
      </p:sp>
      <p:sp>
        <p:nvSpPr>
          <p:cNvPr id="5" name="Slide Number Placeholder 4"/>
          <p:cNvSpPr>
            <a:spLocks noGrp="1"/>
          </p:cNvSpPr>
          <p:nvPr>
            <p:ph type="sldNum" sz="quarter" idx="12"/>
          </p:nvPr>
        </p:nvSpPr>
        <p:spPr/>
        <p:txBody>
          <a:bodyPr/>
          <a:lstStyle/>
          <a:p>
            <a:fld id="{492D2D2F-A490-4C0D-96A3-87DCC3196164}" type="slidenum">
              <a:rPr lang="en-US" smtClean="0"/>
              <a:pPr/>
              <a:t>248</a:t>
            </a:fld>
            <a:endParaRPr lang="en-US" dirty="0"/>
          </a:p>
        </p:txBody>
      </p:sp>
      <p:sp>
        <p:nvSpPr>
          <p:cNvPr id="2" name="Title 1"/>
          <p:cNvSpPr>
            <a:spLocks noGrp="1"/>
          </p:cNvSpPr>
          <p:nvPr>
            <p:ph type="ctrTitle"/>
          </p:nvPr>
        </p:nvSpPr>
        <p:spPr/>
        <p:txBody>
          <a:bodyPr/>
          <a:lstStyle/>
          <a:p>
            <a:r>
              <a:rPr lang="en-US" dirty="0"/>
              <a:t>Keyboard</a:t>
            </a:r>
            <a:r>
              <a:rPr lang="en-US" dirty="0">
                <a:solidFill>
                  <a:schemeClr val="tx1"/>
                </a:solidFill>
              </a:rPr>
              <a:t> </a:t>
            </a:r>
            <a:r>
              <a:rPr lang="en-US" dirty="0"/>
              <a:t>Shortcuts</a:t>
            </a:r>
          </a:p>
        </p:txBody>
      </p:sp>
    </p:spTree>
    <p:extLst>
      <p:ext uri="{BB962C8B-B14F-4D97-AF65-F5344CB8AC3E}">
        <p14:creationId xmlns:p14="http://schemas.microsoft.com/office/powerpoint/2010/main" val="1555787354"/>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9AF27-DA7E-42CE-AA30-CED20D2BD74E}"/>
              </a:ext>
            </a:extLst>
          </p:cNvPr>
          <p:cNvSpPr>
            <a:spLocks noGrp="1"/>
          </p:cNvSpPr>
          <p:nvPr>
            <p:ph type="title"/>
          </p:nvPr>
        </p:nvSpPr>
        <p:spPr/>
        <p:txBody>
          <a:bodyPr/>
          <a:lstStyle/>
          <a:p>
            <a:r>
              <a:rPr lang="en-US" dirty="0"/>
              <a:t>Appendix C</a:t>
            </a:r>
            <a:br>
              <a:rPr lang="en-US" dirty="0"/>
            </a:br>
            <a:r>
              <a:rPr lang="en-US" dirty="0"/>
              <a:t>Resources</a:t>
            </a:r>
          </a:p>
        </p:txBody>
      </p:sp>
      <p:sp>
        <p:nvSpPr>
          <p:cNvPr id="3" name="Text Placeholder 2">
            <a:extLst>
              <a:ext uri="{FF2B5EF4-FFF2-40B4-BE49-F238E27FC236}">
                <a16:creationId xmlns:a16="http://schemas.microsoft.com/office/drawing/2014/main" id="{C8DB004A-FC7E-4360-A965-86CA7BEF5189}"/>
              </a:ext>
            </a:extLst>
          </p:cNvPr>
          <p:cNvSpPr>
            <a:spLocks noGrp="1"/>
          </p:cNvSpPr>
          <p:nvPr>
            <p:ph type="body" idx="1"/>
          </p:nvPr>
        </p:nvSpPr>
        <p:spPr/>
        <p:txBody>
          <a:bodyPr/>
          <a:lstStyle/>
          <a:p>
            <a:endParaRPr lang="en-US" dirty="0"/>
          </a:p>
          <a:p>
            <a:pPr>
              <a:lnSpc>
                <a:spcPct val="100000"/>
              </a:lnSpc>
            </a:pPr>
            <a:r>
              <a:rPr lang="en-US" dirty="0"/>
              <a:t> Debits &amp; Credits</a:t>
            </a:r>
          </a:p>
          <a:p>
            <a:pPr>
              <a:lnSpc>
                <a:spcPct val="100000"/>
              </a:lnSpc>
            </a:pPr>
            <a:r>
              <a:rPr lang="en-US" dirty="0"/>
              <a:t>Quick Accounting Review</a:t>
            </a:r>
          </a:p>
          <a:p>
            <a:pPr>
              <a:lnSpc>
                <a:spcPct val="100000"/>
              </a:lnSpc>
            </a:pPr>
            <a:r>
              <a:rPr lang="en-US" dirty="0"/>
              <a:t> </a:t>
            </a:r>
          </a:p>
        </p:txBody>
      </p:sp>
      <p:sp>
        <p:nvSpPr>
          <p:cNvPr id="4" name="Text Placeholder 3">
            <a:extLst>
              <a:ext uri="{FF2B5EF4-FFF2-40B4-BE49-F238E27FC236}">
                <a16:creationId xmlns:a16="http://schemas.microsoft.com/office/drawing/2014/main" id="{4165220C-5635-45C4-BAF3-6F0FD48591AA}"/>
              </a:ext>
            </a:extLst>
          </p:cNvPr>
          <p:cNvSpPr>
            <a:spLocks noGrp="1"/>
          </p:cNvSpPr>
          <p:nvPr>
            <p:ph type="body" sz="quarter" idx="13"/>
          </p:nvPr>
        </p:nvSpPr>
        <p:spPr/>
        <p:txBody>
          <a:bodyPr/>
          <a:lstStyle/>
          <a:p>
            <a:r>
              <a:rPr lang="en-US" dirty="0"/>
              <a:t>Online Foundations Training</a:t>
            </a:r>
          </a:p>
        </p:txBody>
      </p:sp>
    </p:spTree>
    <p:extLst>
      <p:ext uri="{BB962C8B-B14F-4D97-AF65-F5344CB8AC3E}">
        <p14:creationId xmlns:p14="http://schemas.microsoft.com/office/powerpoint/2010/main" val="2177727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8D7B78F-20A1-4574-80E0-8CBB860BAC93}"/>
              </a:ext>
            </a:extLst>
          </p:cNvPr>
          <p:cNvSpPr>
            <a:spLocks noGrp="1"/>
          </p:cNvSpPr>
          <p:nvPr>
            <p:ph type="subTitle" idx="1"/>
          </p:nvPr>
        </p:nvSpPr>
        <p:spPr>
          <a:xfrm>
            <a:off x="914400" y="1295400"/>
            <a:ext cx="5029200" cy="6629400"/>
          </a:xfrm>
        </p:spPr>
        <p:txBody>
          <a:bodyPr>
            <a:normAutofit/>
          </a:bodyPr>
          <a:lstStyle/>
          <a:p>
            <a:r>
              <a:rPr lang="en-US" sz="1400" b="1" dirty="0"/>
              <a:t>About TAD Gaming Services, LLC</a:t>
            </a:r>
          </a:p>
          <a:p>
            <a:endParaRPr lang="en-US" dirty="0"/>
          </a:p>
          <a:p>
            <a:r>
              <a:rPr lang="en-US" dirty="0"/>
              <a:t>Ryan, Emily and King are friends from college who have been working in the Video Game industry for several years. Ryan is a beta tester, Emily a graphic artist and King a programmer. The three have decided to start their own video game company,  with each of the 3 fulfilling a major role. </a:t>
            </a:r>
          </a:p>
          <a:p>
            <a:endParaRPr lang="en-US" dirty="0"/>
          </a:p>
          <a:p>
            <a:r>
              <a:rPr lang="en-US" dirty="0"/>
              <a:t>The niche they intend to fill is this. Video game creators will come to them with ideas for a new game and the new company will program/code the video game, create the graphics, then test the new game for customers.</a:t>
            </a:r>
          </a:p>
          <a:p>
            <a:r>
              <a:rPr lang="en-US" dirty="0"/>
              <a:t> </a:t>
            </a:r>
          </a:p>
          <a:p>
            <a:r>
              <a:rPr lang="en-US" dirty="0"/>
              <a:t>To make their dream a reality, they understand that a solid financial foundation and the use of the right tools is paramount to their success. There is only one problem. While each partner understands their role, not one of them has knowledge or experience regarding how to set up or run a company.</a:t>
            </a:r>
          </a:p>
          <a:p>
            <a:endParaRPr lang="en-US" dirty="0"/>
          </a:p>
          <a:p>
            <a:r>
              <a:rPr lang="en-US" dirty="0"/>
              <a:t>After extensive research, they find training that will walk them through how to create and operate a profitable business using QuickBooks Online business management software.</a:t>
            </a:r>
          </a:p>
          <a:p>
            <a:r>
              <a:rPr lang="en-US" dirty="0"/>
              <a:t> </a:t>
            </a:r>
          </a:p>
          <a:p>
            <a:r>
              <a:rPr lang="en-US" dirty="0"/>
              <a:t>Today we will embark on the journey with them and learn how to successfully set up a new business. Let the adventure begin!</a:t>
            </a:r>
          </a:p>
        </p:txBody>
      </p:sp>
      <p:sp>
        <p:nvSpPr>
          <p:cNvPr id="3" name="Slide Number Placeholder 2">
            <a:extLst>
              <a:ext uri="{FF2B5EF4-FFF2-40B4-BE49-F238E27FC236}">
                <a16:creationId xmlns:a16="http://schemas.microsoft.com/office/drawing/2014/main" id="{EB064B93-6B89-4265-8440-A0533E7D70E9}"/>
              </a:ext>
            </a:extLst>
          </p:cNvPr>
          <p:cNvSpPr>
            <a:spLocks noGrp="1"/>
          </p:cNvSpPr>
          <p:nvPr>
            <p:ph type="sldNum" sz="quarter" idx="12"/>
          </p:nvPr>
        </p:nvSpPr>
        <p:spPr/>
        <p:txBody>
          <a:bodyPr/>
          <a:lstStyle/>
          <a:p>
            <a:fld id="{492D2D2F-A490-4C0D-96A3-87DCC3196164}" type="slidenum">
              <a:rPr lang="en-US" smtClean="0"/>
              <a:pPr/>
              <a:t>25</a:t>
            </a:fld>
            <a:endParaRPr lang="en-US" dirty="0"/>
          </a:p>
        </p:txBody>
      </p:sp>
      <p:sp>
        <p:nvSpPr>
          <p:cNvPr id="4" name="Title 3">
            <a:extLst>
              <a:ext uri="{FF2B5EF4-FFF2-40B4-BE49-F238E27FC236}">
                <a16:creationId xmlns:a16="http://schemas.microsoft.com/office/drawing/2014/main" id="{65165038-EA52-4374-83BF-0711DE5BDF1E}"/>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795656112"/>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271663-7FC7-42DB-A844-06F05D9DE6B8}"/>
              </a:ext>
            </a:extLst>
          </p:cNvPr>
          <p:cNvSpPr>
            <a:spLocks noGrp="1"/>
          </p:cNvSpPr>
          <p:nvPr>
            <p:ph type="sldNum" sz="quarter" idx="12"/>
          </p:nvPr>
        </p:nvSpPr>
        <p:spPr/>
        <p:txBody>
          <a:bodyPr/>
          <a:lstStyle/>
          <a:p>
            <a:fld id="{492D2D2F-A490-4C0D-96A3-87DCC3196164}" type="slidenum">
              <a:rPr lang="en-US" smtClean="0"/>
              <a:pPr/>
              <a:t>250</a:t>
            </a:fld>
            <a:endParaRPr lang="en-US" dirty="0"/>
          </a:p>
        </p:txBody>
      </p:sp>
      <p:sp>
        <p:nvSpPr>
          <p:cNvPr id="4" name="Title 3">
            <a:extLst>
              <a:ext uri="{FF2B5EF4-FFF2-40B4-BE49-F238E27FC236}">
                <a16:creationId xmlns:a16="http://schemas.microsoft.com/office/drawing/2014/main" id="{9BD3F8BE-0DD8-4757-B700-00860BC5AD5D}"/>
              </a:ext>
            </a:extLst>
          </p:cNvPr>
          <p:cNvSpPr>
            <a:spLocks noGrp="1"/>
          </p:cNvSpPr>
          <p:nvPr>
            <p:ph type="ctrTitle"/>
          </p:nvPr>
        </p:nvSpPr>
        <p:spPr/>
        <p:txBody>
          <a:bodyPr/>
          <a:lstStyle/>
          <a:p>
            <a:r>
              <a:rPr lang="en-US" dirty="0"/>
              <a:t>Debits &amp; Credits</a:t>
            </a:r>
          </a:p>
        </p:txBody>
      </p:sp>
      <p:pic>
        <p:nvPicPr>
          <p:cNvPr id="5" name="Picture 4" descr="A screenshot of a cell phone&#10;&#10;Description automatically generated">
            <a:extLst>
              <a:ext uri="{FF2B5EF4-FFF2-40B4-BE49-F238E27FC236}">
                <a16:creationId xmlns:a16="http://schemas.microsoft.com/office/drawing/2014/main" id="{7B8F4F89-73B2-458A-83B2-8966D81FD78C}"/>
              </a:ext>
            </a:extLst>
          </p:cNvPr>
          <p:cNvPicPr/>
          <p:nvPr/>
        </p:nvPicPr>
        <p:blipFill>
          <a:blip r:embed="rId3">
            <a:extLst>
              <a:ext uri="{28A0092B-C50C-407E-A947-70E740481C1C}">
                <a14:useLocalDpi xmlns:a14="http://schemas.microsoft.com/office/drawing/2010/main" val="0"/>
              </a:ext>
            </a:extLst>
          </a:blip>
          <a:stretch>
            <a:fillRect/>
          </a:stretch>
        </p:blipFill>
        <p:spPr>
          <a:xfrm>
            <a:off x="533400" y="1066800"/>
            <a:ext cx="5713322" cy="7620000"/>
          </a:xfrm>
          <a:prstGeom prst="rect">
            <a:avLst/>
          </a:prstGeom>
        </p:spPr>
      </p:pic>
    </p:spTree>
    <p:extLst>
      <p:ext uri="{BB962C8B-B14F-4D97-AF65-F5344CB8AC3E}">
        <p14:creationId xmlns:p14="http://schemas.microsoft.com/office/powerpoint/2010/main" val="141631974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6F5F15-B395-4032-87DA-F9E412AA993D}"/>
              </a:ext>
            </a:extLst>
          </p:cNvPr>
          <p:cNvSpPr>
            <a:spLocks noGrp="1"/>
          </p:cNvSpPr>
          <p:nvPr>
            <p:ph type="sldNum" sz="quarter" idx="12"/>
          </p:nvPr>
        </p:nvSpPr>
        <p:spPr/>
        <p:txBody>
          <a:bodyPr/>
          <a:lstStyle/>
          <a:p>
            <a:fld id="{492D2D2F-A490-4C0D-96A3-87DCC3196164}" type="slidenum">
              <a:rPr lang="en-US" smtClean="0"/>
              <a:pPr/>
              <a:t>251</a:t>
            </a:fld>
            <a:endParaRPr lang="en-US" dirty="0"/>
          </a:p>
        </p:txBody>
      </p:sp>
      <p:sp>
        <p:nvSpPr>
          <p:cNvPr id="4" name="Title 3">
            <a:extLst>
              <a:ext uri="{FF2B5EF4-FFF2-40B4-BE49-F238E27FC236}">
                <a16:creationId xmlns:a16="http://schemas.microsoft.com/office/drawing/2014/main" id="{61B90ECA-8A89-4536-B182-8BF6F048B1A1}"/>
              </a:ext>
            </a:extLst>
          </p:cNvPr>
          <p:cNvSpPr>
            <a:spLocks noGrp="1"/>
          </p:cNvSpPr>
          <p:nvPr>
            <p:ph type="ctrTitle"/>
          </p:nvPr>
        </p:nvSpPr>
        <p:spPr/>
        <p:txBody>
          <a:bodyPr/>
          <a:lstStyle/>
          <a:p>
            <a:r>
              <a:rPr lang="en-US" dirty="0"/>
              <a:t>Quick Accounting Review</a:t>
            </a:r>
          </a:p>
        </p:txBody>
      </p:sp>
      <p:graphicFrame>
        <p:nvGraphicFramePr>
          <p:cNvPr id="5" name="Table 4">
            <a:extLst>
              <a:ext uri="{FF2B5EF4-FFF2-40B4-BE49-F238E27FC236}">
                <a16:creationId xmlns:a16="http://schemas.microsoft.com/office/drawing/2014/main" id="{4247C880-5FB5-492B-8E2A-93FB67B6B14E}"/>
              </a:ext>
            </a:extLst>
          </p:cNvPr>
          <p:cNvGraphicFramePr>
            <a:graphicFrameLocks noGrp="1"/>
          </p:cNvGraphicFramePr>
          <p:nvPr>
            <p:extLst>
              <p:ext uri="{D42A27DB-BD31-4B8C-83A1-F6EECF244321}">
                <p14:modId xmlns:p14="http://schemas.microsoft.com/office/powerpoint/2010/main" val="752588762"/>
              </p:ext>
            </p:extLst>
          </p:nvPr>
        </p:nvGraphicFramePr>
        <p:xfrm>
          <a:off x="344487" y="1143000"/>
          <a:ext cx="6169025" cy="7315200"/>
        </p:xfrm>
        <a:graphic>
          <a:graphicData uri="http://schemas.openxmlformats.org/drawingml/2006/table">
            <a:tbl>
              <a:tblPr firstRow="1" firstCol="1" bandRow="1">
                <a:tableStyleId>{5C22544A-7EE6-4342-B048-85BDC9FD1C3A}</a:tableStyleId>
              </a:tblPr>
              <a:tblGrid>
                <a:gridCol w="1819275">
                  <a:extLst>
                    <a:ext uri="{9D8B030D-6E8A-4147-A177-3AD203B41FA5}">
                      <a16:colId xmlns:a16="http://schemas.microsoft.com/office/drawing/2014/main" val="1419950637"/>
                    </a:ext>
                  </a:extLst>
                </a:gridCol>
                <a:gridCol w="251460">
                  <a:extLst>
                    <a:ext uri="{9D8B030D-6E8A-4147-A177-3AD203B41FA5}">
                      <a16:colId xmlns:a16="http://schemas.microsoft.com/office/drawing/2014/main" val="2817423495"/>
                    </a:ext>
                  </a:extLst>
                </a:gridCol>
                <a:gridCol w="1640840">
                  <a:extLst>
                    <a:ext uri="{9D8B030D-6E8A-4147-A177-3AD203B41FA5}">
                      <a16:colId xmlns:a16="http://schemas.microsoft.com/office/drawing/2014/main" val="803006257"/>
                    </a:ext>
                  </a:extLst>
                </a:gridCol>
                <a:gridCol w="285750">
                  <a:extLst>
                    <a:ext uri="{9D8B030D-6E8A-4147-A177-3AD203B41FA5}">
                      <a16:colId xmlns:a16="http://schemas.microsoft.com/office/drawing/2014/main" val="2135368851"/>
                    </a:ext>
                  </a:extLst>
                </a:gridCol>
                <a:gridCol w="2171700">
                  <a:extLst>
                    <a:ext uri="{9D8B030D-6E8A-4147-A177-3AD203B41FA5}">
                      <a16:colId xmlns:a16="http://schemas.microsoft.com/office/drawing/2014/main" val="3295984227"/>
                    </a:ext>
                  </a:extLst>
                </a:gridCol>
              </a:tblGrid>
              <a:tr h="1041169">
                <a:tc>
                  <a:txBody>
                    <a:bodyPr/>
                    <a:lstStyle/>
                    <a:p>
                      <a:pPr marL="0" marR="0">
                        <a:lnSpc>
                          <a:spcPct val="107000"/>
                        </a:lnSpc>
                        <a:spcBef>
                          <a:spcPts val="0"/>
                        </a:spcBef>
                        <a:spcAft>
                          <a:spcPts val="0"/>
                        </a:spcAft>
                      </a:pPr>
                      <a:r>
                        <a:rPr lang="en-US" sz="1100">
                          <a:effectLst/>
                        </a:rPr>
                        <a:t>ASSETS</a:t>
                      </a:r>
                    </a:p>
                    <a:p>
                      <a:pPr marL="0" marR="0">
                        <a:lnSpc>
                          <a:spcPct val="107000"/>
                        </a:lnSpc>
                        <a:spcBef>
                          <a:spcPts val="0"/>
                        </a:spcBef>
                        <a:spcAft>
                          <a:spcPts val="0"/>
                        </a:spcAft>
                      </a:pPr>
                      <a:r>
                        <a:rPr lang="en-US" sz="1100">
                          <a:effectLst/>
                        </a:rPr>
                        <a:t>(what you own—things of commercial value)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dirty="0">
                          <a:effectLst/>
                        </a:rPr>
                        <a:t>Liabilities</a:t>
                      </a:r>
                    </a:p>
                    <a:p>
                      <a:pPr marL="0" marR="0">
                        <a:lnSpc>
                          <a:spcPct val="107000"/>
                        </a:lnSpc>
                        <a:spcBef>
                          <a:spcPts val="0"/>
                        </a:spcBef>
                        <a:spcAft>
                          <a:spcPts val="0"/>
                        </a:spcAft>
                      </a:pPr>
                      <a:r>
                        <a:rPr lang="en-US" sz="1100" dirty="0">
                          <a:effectLst/>
                        </a:rPr>
                        <a:t>(what you owe others)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Equity</a:t>
                      </a:r>
                    </a:p>
                    <a:p>
                      <a:pPr marL="0" marR="0">
                        <a:lnSpc>
                          <a:spcPct val="107000"/>
                        </a:lnSpc>
                        <a:spcBef>
                          <a:spcPts val="0"/>
                        </a:spcBef>
                        <a:spcAft>
                          <a:spcPts val="0"/>
                        </a:spcAft>
                      </a:pPr>
                      <a:r>
                        <a:rPr lang="en-US" sz="1100">
                          <a:effectLst/>
                        </a:rPr>
                        <a:t>(what your business is currently worth; in other words, your assets minus liabilities)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74291477"/>
                  </a:ext>
                </a:extLst>
              </a:tr>
              <a:tr h="514762">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Bank accounts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Accounts payable</a:t>
                      </a:r>
                    </a:p>
                    <a:p>
                      <a:pPr marL="457200" marR="0">
                        <a:lnSpc>
                          <a:spcPct val="107000"/>
                        </a:lnSpc>
                        <a:spcBef>
                          <a:spcPts val="0"/>
                        </a:spcBef>
                        <a:spcAft>
                          <a:spcPts val="0"/>
                        </a:spcAft>
                      </a:pPr>
                      <a:r>
                        <a:rPr lang="en-US" sz="1100">
                          <a:effectLst/>
                        </a:rPr>
                        <a:t>(unpaid bills)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Assets left over after paying all liabilities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4652075"/>
                  </a:ext>
                </a:extLst>
              </a:tr>
              <a:tr h="493798">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Petty cash</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Loans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Owner investment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49483843"/>
                  </a:ext>
                </a:extLst>
              </a:tr>
              <a:tr h="1041169">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Fixed assets</a:t>
                      </a:r>
                    </a:p>
                    <a:p>
                      <a:pPr marL="457200" marR="0">
                        <a:lnSpc>
                          <a:spcPct val="107000"/>
                        </a:lnSpc>
                        <a:spcBef>
                          <a:spcPts val="0"/>
                        </a:spcBef>
                        <a:spcAft>
                          <a:spcPts val="0"/>
                        </a:spcAft>
                      </a:pPr>
                      <a:r>
                        <a:rPr lang="en-US" sz="1100">
                          <a:effectLst/>
                        </a:rPr>
                        <a:t>(equipment, computers, trucks, etc.)</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Credit cards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Owner draws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13429627"/>
                  </a:ext>
                </a:extLst>
              </a:tr>
              <a:tr h="1304372">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Inventory</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Taxes</a:t>
                      </a:r>
                    </a:p>
                    <a:p>
                      <a:pPr marL="457200" marR="0">
                        <a:lnSpc>
                          <a:spcPct val="107000"/>
                        </a:lnSpc>
                        <a:spcBef>
                          <a:spcPts val="0"/>
                        </a:spcBef>
                        <a:spcAft>
                          <a:spcPts val="0"/>
                        </a:spcAft>
                      </a:pPr>
                      <a:r>
                        <a:rPr lang="en-US" sz="1100">
                          <a:effectLst/>
                        </a:rPr>
                        <a:t>(income tax, sales tax, payroll tax owed to the government, etc.)</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Stock</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44952874"/>
                  </a:ext>
                </a:extLst>
              </a:tr>
              <a:tr h="996913">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Cash &amp; checks on hand </a:t>
                      </a:r>
                    </a:p>
                    <a:p>
                      <a:pPr marL="457200" marR="0">
                        <a:lnSpc>
                          <a:spcPct val="107000"/>
                        </a:lnSpc>
                        <a:spcBef>
                          <a:spcPts val="0"/>
                        </a:spcBef>
                        <a:spcAft>
                          <a:spcPts val="0"/>
                        </a:spcAft>
                      </a:pPr>
                      <a:r>
                        <a:rPr lang="en-US" sz="1100">
                          <a:effectLst/>
                        </a:rPr>
                        <a:t>(not yet deposited in the bank)</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Line of credit balance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Retained earnings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38143522"/>
                  </a:ext>
                </a:extLst>
              </a:tr>
              <a:tr h="1923017">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Accounts receivable</a:t>
                      </a:r>
                    </a:p>
                    <a:p>
                      <a:pPr marL="457200" marR="0">
                        <a:lnSpc>
                          <a:spcPct val="107000"/>
                        </a:lnSpc>
                        <a:spcBef>
                          <a:spcPts val="0"/>
                        </a:spcBef>
                        <a:spcAft>
                          <a:spcPts val="0"/>
                        </a:spcAft>
                      </a:pPr>
                      <a:r>
                        <a:rPr lang="en-US" sz="1100">
                          <a:effectLst/>
                        </a:rPr>
                        <a:t>(what others owe you that you have not yet collected)</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Accrued wages</a:t>
                      </a:r>
                    </a:p>
                    <a:p>
                      <a:pPr marL="457200" marR="0">
                        <a:lnSpc>
                          <a:spcPct val="107000"/>
                        </a:lnSpc>
                        <a:spcBef>
                          <a:spcPts val="0"/>
                        </a:spcBef>
                        <a:spcAft>
                          <a:spcPts val="0"/>
                        </a:spcAft>
                      </a:pPr>
                      <a:r>
                        <a:rPr lang="en-US" sz="1100">
                          <a:effectLst/>
                        </a:rPr>
                        <a:t>(compensation earned but not yet paid to employees)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dirty="0">
                          <a:effectLst/>
                        </a:rPr>
                        <a:t>     As you can see, revenue increases equity and expenses      </a:t>
                      </a:r>
                    </a:p>
                    <a:p>
                      <a:pPr marL="0" marR="0">
                        <a:lnSpc>
                          <a:spcPct val="107000"/>
                        </a:lnSpc>
                        <a:spcBef>
                          <a:spcPts val="0"/>
                        </a:spcBef>
                        <a:spcAft>
                          <a:spcPts val="0"/>
                        </a:spcAft>
                      </a:pPr>
                      <a:r>
                        <a:rPr lang="en-US" sz="1100" dirty="0">
                          <a:effectLst/>
                        </a:rPr>
                        <a:t>      decrease equity.</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34041730"/>
                  </a:ext>
                </a:extLst>
              </a:tr>
            </a:tbl>
          </a:graphicData>
        </a:graphic>
      </p:graphicFrame>
    </p:spTree>
    <p:extLst>
      <p:ext uri="{BB962C8B-B14F-4D97-AF65-F5344CB8AC3E}">
        <p14:creationId xmlns:p14="http://schemas.microsoft.com/office/powerpoint/2010/main" val="66777626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389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F964C96-7B8D-4181-A7C4-9839F519BA08}"/>
              </a:ext>
            </a:extLst>
          </p:cNvPr>
          <p:cNvSpPr>
            <a:spLocks noGrp="1"/>
          </p:cNvSpPr>
          <p:nvPr>
            <p:ph type="subTitle" idx="1"/>
          </p:nvPr>
        </p:nvSpPr>
        <p:spPr>
          <a:xfrm>
            <a:off x="495299" y="1089138"/>
            <a:ext cx="5867400" cy="7162800"/>
          </a:xfrm>
        </p:spPr>
        <p:txBody>
          <a:bodyPr>
            <a:normAutofit/>
          </a:bodyPr>
          <a:lstStyle/>
          <a:p>
            <a:r>
              <a:rPr lang="en-US" sz="1400" dirty="0"/>
              <a:t>As required by law, the partners must decide on and set up a business entity, or business structure.  Examples include corporations, partnerships and limited liability companies. Their accountant recommended a:</a:t>
            </a:r>
            <a:endParaRPr lang="en-US" sz="1400" b="1" dirty="0"/>
          </a:p>
          <a:p>
            <a:r>
              <a:rPr lang="en-US" sz="1400" b="1" dirty="0"/>
              <a:t>Multiple Member LLC</a:t>
            </a:r>
            <a:endParaRPr lang="en-US" dirty="0"/>
          </a:p>
          <a:p>
            <a:r>
              <a:rPr lang="en-US" dirty="0"/>
              <a:t>Here is why. A partnership is the relationship existing between two or more persons who join to carry on a trade or business. Each person contributes money, property, labor or skill, and expects to share in the profits and losses of the business.</a:t>
            </a:r>
          </a:p>
          <a:p>
            <a:r>
              <a:rPr lang="en-US" dirty="0"/>
              <a:t>A partnership must file an annual information return to report the income, deductions, gains, losses, etc., from its operations, but it does not pay income tax. Instead, it "passes through" any profits or losses to its partners. Each partner includes his or her share of the partnership's income or loss on his or her tax return.</a:t>
            </a:r>
          </a:p>
          <a:p>
            <a:r>
              <a:rPr lang="en-US" dirty="0"/>
              <a:t>Partners are not employees and should not be issued a Form W-2. The partnership must furnish copies of Schedule K-1 (Form 1065) to the partners by the date Form 1065 is required to be filed, including extensions.</a:t>
            </a:r>
          </a:p>
          <a:p>
            <a:r>
              <a:rPr lang="en-US" dirty="0"/>
              <a:t>If you are a partnership or a partner (individual) in a partnership, use the information in the charts below to help you determine some of the forms that you may be required to file.</a:t>
            </a:r>
          </a:p>
          <a:p>
            <a:br>
              <a:rPr lang="en-US" dirty="0"/>
            </a:br>
            <a:r>
              <a:rPr lang="en-US" dirty="0">
                <a:solidFill>
                  <a:srgbClr val="0000FF"/>
                </a:solidFill>
                <a:hlinkClick r:id="rId3">
                  <a:extLst>
                    <a:ext uri="{A12FA001-AC4F-418D-AE19-62706E023703}">
                      <ahyp:hlinkClr xmlns:ahyp="http://schemas.microsoft.com/office/drawing/2018/hyperlinkcolor" val="tx"/>
                    </a:ext>
                  </a:extLst>
                </a:hlinkClick>
              </a:rPr>
              <a:t>https://www.irs.gov/businesses/small-businesses-self-employed/llc-filing-as-a-corporation-or-partnership</a:t>
            </a:r>
            <a:endParaRPr lang="en-US" dirty="0">
              <a:solidFill>
                <a:srgbClr val="0000FF"/>
              </a:solidFill>
            </a:endParaRPr>
          </a:p>
          <a:p>
            <a:r>
              <a:rPr lang="en-US" dirty="0">
                <a:solidFill>
                  <a:srgbClr val="0000FF"/>
                </a:solidFill>
                <a:hlinkClick r:id="rId4">
                  <a:extLst>
                    <a:ext uri="{A12FA001-AC4F-418D-AE19-62706E023703}">
                      <ahyp:hlinkClr xmlns:ahyp="http://schemas.microsoft.com/office/drawing/2018/hyperlinkcolor" val="tx"/>
                    </a:ext>
                  </a:extLst>
                </a:hlinkClick>
              </a:rPr>
              <a:t>https://www.irs.gov/businesses/small-businesses-self-employed/partnerships</a:t>
            </a:r>
            <a:endParaRPr lang="en-US" dirty="0">
              <a:solidFill>
                <a:srgbClr val="0000FF"/>
              </a:solidFill>
            </a:endParaRPr>
          </a:p>
        </p:txBody>
      </p:sp>
      <p:sp>
        <p:nvSpPr>
          <p:cNvPr id="3" name="Slide Number Placeholder 2">
            <a:extLst>
              <a:ext uri="{FF2B5EF4-FFF2-40B4-BE49-F238E27FC236}">
                <a16:creationId xmlns:a16="http://schemas.microsoft.com/office/drawing/2014/main" id="{65CCED8E-8541-4463-B4DF-0233303B0443}"/>
              </a:ext>
            </a:extLst>
          </p:cNvPr>
          <p:cNvSpPr>
            <a:spLocks noGrp="1"/>
          </p:cNvSpPr>
          <p:nvPr>
            <p:ph type="sldNum" sz="quarter" idx="12"/>
          </p:nvPr>
        </p:nvSpPr>
        <p:spPr/>
        <p:txBody>
          <a:bodyPr/>
          <a:lstStyle/>
          <a:p>
            <a:fld id="{492D2D2F-A490-4C0D-96A3-87DCC3196164}" type="slidenum">
              <a:rPr lang="en-US" smtClean="0"/>
              <a:pPr/>
              <a:t>26</a:t>
            </a:fld>
            <a:endParaRPr lang="en-US" dirty="0"/>
          </a:p>
        </p:txBody>
      </p:sp>
      <p:sp>
        <p:nvSpPr>
          <p:cNvPr id="4" name="Title 3">
            <a:extLst>
              <a:ext uri="{FF2B5EF4-FFF2-40B4-BE49-F238E27FC236}">
                <a16:creationId xmlns:a16="http://schemas.microsoft.com/office/drawing/2014/main" id="{66F7184F-0E34-4AF5-B1EC-9BC2C10BE7F8}"/>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366445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F964C96-7B8D-4181-A7C4-9839F519BA08}"/>
              </a:ext>
            </a:extLst>
          </p:cNvPr>
          <p:cNvSpPr>
            <a:spLocks noGrp="1"/>
          </p:cNvSpPr>
          <p:nvPr>
            <p:ph type="subTitle" idx="1"/>
          </p:nvPr>
        </p:nvSpPr>
        <p:spPr/>
        <p:txBody>
          <a:bodyPr>
            <a:normAutofit/>
          </a:bodyPr>
          <a:lstStyle/>
          <a:p>
            <a:pPr fontAlgn="base"/>
            <a:r>
              <a:rPr lang="en-US" sz="1400" b="1" dirty="0"/>
              <a:t>Distributive Payments</a:t>
            </a:r>
          </a:p>
          <a:p>
            <a:pPr fontAlgn="base"/>
            <a:r>
              <a:rPr lang="en-US" dirty="0"/>
              <a:t>LLCs transfer their profits to the members, who receive distributions equal to their ownership shares. For example, a member who owns a one-third ownership interest would receive one-third of the profits. Profits can only be distributed when the LLC actually makes money, so if there is no profit, there is no distribution. The LLC reports distribution income using Partners' Share of Income, Deductions, Credits, Etc. (</a:t>
            </a:r>
            <a:r>
              <a:rPr lang="en-US" dirty="0">
                <a:hlinkClick r:id="rId3"/>
              </a:rPr>
              <a:t>Schedule K-1</a:t>
            </a:r>
            <a:r>
              <a:rPr lang="en-US" dirty="0"/>
              <a:t>), which is given to each member. Members then report this income on their U.S. Individual Income Tax Return (</a:t>
            </a:r>
            <a:r>
              <a:rPr lang="en-US" dirty="0">
                <a:hlinkClick r:id="rId4"/>
              </a:rPr>
              <a:t>Form 1040</a:t>
            </a:r>
            <a:r>
              <a:rPr lang="en-US" dirty="0"/>
              <a:t>) with Supplemental Income and Loss (</a:t>
            </a:r>
            <a:r>
              <a:rPr lang="en-US" dirty="0">
                <a:hlinkClick r:id="rId5"/>
              </a:rPr>
              <a:t>Schedule E</a:t>
            </a:r>
            <a:r>
              <a:rPr lang="en-US" dirty="0"/>
              <a:t>) attached.</a:t>
            </a:r>
          </a:p>
          <a:p>
            <a:pPr fontAlgn="base"/>
            <a:r>
              <a:rPr lang="en-US" sz="1400" b="1" dirty="0"/>
              <a:t>Guaranteed Payments</a:t>
            </a:r>
          </a:p>
          <a:p>
            <a:pPr fontAlgn="base"/>
            <a:r>
              <a:rPr lang="en-US" dirty="0"/>
              <a:t>Members of an LLC may need an ongoing income, as profit-sharing does not happen weekly or monthly. In these situations, members can receive what are called guaranteed payments, which differ from a salary in that they do not subject the LLC to regular income and FICA taxes. Instead, a guaranteed payment is a tax-deductible expense by the LLC that reduces the business's net profit and is reported on U.S. Return of Partnership Income (</a:t>
            </a:r>
            <a:r>
              <a:rPr lang="en-US" dirty="0">
                <a:hlinkClick r:id="rId6"/>
              </a:rPr>
              <a:t>Form 1065</a:t>
            </a:r>
            <a:r>
              <a:rPr lang="en-US" dirty="0"/>
              <a:t>). For the member, guaranteed payments are treated as income subject to estimated income taxes and self-employment taxes. Guaranteed payments are made whether the LLC is turning a profit or not.</a:t>
            </a:r>
          </a:p>
          <a:p>
            <a:pPr fontAlgn="base"/>
            <a:r>
              <a:rPr lang="en-US" dirty="0"/>
              <a:t>The LLC's operating agreement should contain information about guaranteed payments, as it's common practice for managing members to receive them. Note that a member may receive both a salary, if he has a job within the LLC, and guaranteed payments for his role as an owner. These payments are treated differently when it comes to taxes.</a:t>
            </a:r>
          </a:p>
          <a:p>
            <a:r>
              <a:rPr lang="en-US" dirty="0">
                <a:hlinkClick r:id="rId7"/>
              </a:rPr>
              <a:t>https://www.legalzoom.com/articles/the-basics-of-llc-guaranteed-payments</a:t>
            </a:r>
            <a:endParaRPr lang="en-US" dirty="0"/>
          </a:p>
        </p:txBody>
      </p:sp>
      <p:sp>
        <p:nvSpPr>
          <p:cNvPr id="3" name="Slide Number Placeholder 2">
            <a:extLst>
              <a:ext uri="{FF2B5EF4-FFF2-40B4-BE49-F238E27FC236}">
                <a16:creationId xmlns:a16="http://schemas.microsoft.com/office/drawing/2014/main" id="{65CCED8E-8541-4463-B4DF-0233303B0443}"/>
              </a:ext>
            </a:extLst>
          </p:cNvPr>
          <p:cNvSpPr>
            <a:spLocks noGrp="1"/>
          </p:cNvSpPr>
          <p:nvPr>
            <p:ph type="sldNum" sz="quarter" idx="12"/>
          </p:nvPr>
        </p:nvSpPr>
        <p:spPr/>
        <p:txBody>
          <a:bodyPr/>
          <a:lstStyle/>
          <a:p>
            <a:fld id="{492D2D2F-A490-4C0D-96A3-87DCC3196164}" type="slidenum">
              <a:rPr lang="en-US" smtClean="0"/>
              <a:pPr/>
              <a:t>27</a:t>
            </a:fld>
            <a:endParaRPr lang="en-US" dirty="0"/>
          </a:p>
        </p:txBody>
      </p:sp>
      <p:sp>
        <p:nvSpPr>
          <p:cNvPr id="4" name="Title 3">
            <a:extLst>
              <a:ext uri="{FF2B5EF4-FFF2-40B4-BE49-F238E27FC236}">
                <a16:creationId xmlns:a16="http://schemas.microsoft.com/office/drawing/2014/main" id="{66F7184F-0E34-4AF5-B1EC-9BC2C10BE7F8}"/>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1233378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838200"/>
            <a:ext cx="5867400" cy="7620000"/>
          </a:xfrm>
        </p:spPr>
        <p:txBody>
          <a:bodyPr>
            <a:normAutofit/>
          </a:bodyPr>
          <a:lstStyle/>
          <a:p>
            <a:endParaRPr lang="en-US" dirty="0">
              <a:solidFill>
                <a:schemeClr val="tx1"/>
              </a:solidFill>
            </a:endParaRPr>
          </a:p>
          <a:p>
            <a:endParaRPr lang="en-US" dirty="0"/>
          </a:p>
          <a:p>
            <a:r>
              <a:rPr lang="en-US" sz="1400" b="1" dirty="0"/>
              <a:t>Informational Purposes Only. We will not actually import from Desktop for this training.</a:t>
            </a:r>
            <a:endParaRPr lang="en-US" sz="1400" b="1" dirty="0">
              <a:solidFill>
                <a:schemeClr val="tx1"/>
              </a:solidFill>
            </a:endParaRPr>
          </a:p>
          <a:p>
            <a:r>
              <a:rPr lang="en-US" dirty="0">
                <a:solidFill>
                  <a:schemeClr val="tx1"/>
                </a:solidFill>
              </a:rPr>
              <a:t>Because business owners are </a:t>
            </a:r>
            <a:r>
              <a:rPr lang="en-US" dirty="0"/>
              <a:t>transitioning from the desktop version to the online version of QuickBooks, </a:t>
            </a:r>
            <a:r>
              <a:rPr lang="en-US" dirty="0">
                <a:solidFill>
                  <a:schemeClr val="tx1"/>
                </a:solidFill>
              </a:rPr>
              <a:t>It is an important feature to know about. Let’s walk-through how-to setup a new company when converting from the Desktop version of QuickBooks. </a:t>
            </a:r>
          </a:p>
          <a:p>
            <a:endParaRPr lang="en-US" dirty="0">
              <a:solidFill>
                <a:schemeClr val="tx1"/>
              </a:solidFill>
            </a:endParaRPr>
          </a:p>
          <a:p>
            <a:r>
              <a:rPr lang="en-US" dirty="0">
                <a:solidFill>
                  <a:schemeClr val="tx1"/>
                </a:solidFill>
              </a:rPr>
              <a:t>To import data from Enterprise or QB Desktop: </a:t>
            </a:r>
          </a:p>
          <a:p>
            <a:r>
              <a:rPr lang="en-US" dirty="0">
                <a:solidFill>
                  <a:schemeClr val="tx1"/>
                </a:solidFill>
              </a:rPr>
              <a:t>Click the </a:t>
            </a:r>
            <a:r>
              <a:rPr lang="en-US" b="1" dirty="0">
                <a:solidFill>
                  <a:schemeClr val="tx1"/>
                </a:solidFill>
              </a:rPr>
              <a:t>Gear </a:t>
            </a:r>
            <a:r>
              <a:rPr lang="en-US" dirty="0">
                <a:solidFill>
                  <a:schemeClr val="tx1"/>
                </a:solidFill>
              </a:rPr>
              <a:t>icon.</a:t>
            </a:r>
            <a:endParaRPr lang="en-US" b="1" dirty="0">
              <a:solidFill>
                <a:schemeClr val="tx1"/>
              </a:solidFill>
            </a:endParaRPr>
          </a:p>
          <a:p>
            <a:endParaRPr lang="en-US" dirty="0">
              <a:solidFill>
                <a:schemeClr val="tx1"/>
              </a:solidFill>
            </a:endParaRPr>
          </a:p>
          <a:p>
            <a:r>
              <a:rPr lang="en-US" dirty="0">
                <a:solidFill>
                  <a:schemeClr val="tx1"/>
                </a:solidFill>
              </a:rPr>
              <a:t>Under the Tools options, click </a:t>
            </a:r>
            <a:r>
              <a:rPr lang="en-US" b="1" dirty="0">
                <a:solidFill>
                  <a:schemeClr val="tx1"/>
                </a:solidFill>
              </a:rPr>
              <a:t>“Import Desktop Data.”</a:t>
            </a:r>
          </a:p>
          <a:p>
            <a:r>
              <a:rPr lang="en-US" dirty="0">
                <a:solidFill>
                  <a:schemeClr val="tx1"/>
                </a:solidFill>
              </a:rPr>
              <a:t>You have the option to import </a:t>
            </a:r>
            <a:r>
              <a:rPr lang="en-US" b="1" dirty="0"/>
              <a:t>Bank Data, </a:t>
            </a:r>
            <a:r>
              <a:rPr lang="en-US" b="1" dirty="0">
                <a:solidFill>
                  <a:schemeClr val="tx1"/>
                </a:solidFill>
              </a:rPr>
              <a:t>Customers, Vendors, Accounts Categories,</a:t>
            </a:r>
            <a:r>
              <a:rPr lang="en-US" dirty="0">
                <a:solidFill>
                  <a:schemeClr val="tx1"/>
                </a:solidFill>
              </a:rPr>
              <a:t> </a:t>
            </a:r>
            <a:r>
              <a:rPr lang="en-US" b="1" dirty="0">
                <a:solidFill>
                  <a:schemeClr val="tx1"/>
                </a:solidFill>
              </a:rPr>
              <a:t>Products and Services or Invoices </a:t>
            </a:r>
            <a:r>
              <a:rPr lang="en-US" dirty="0">
                <a:solidFill>
                  <a:schemeClr val="tx1"/>
                </a:solidFill>
              </a:rPr>
              <a:t>using a </a:t>
            </a:r>
            <a:r>
              <a:rPr lang="en-US" b="1" dirty="0">
                <a:solidFill>
                  <a:schemeClr val="tx1"/>
                </a:solidFill>
              </a:rPr>
              <a:t>.csv </a:t>
            </a:r>
            <a:r>
              <a:rPr lang="en-US" dirty="0">
                <a:solidFill>
                  <a:schemeClr val="tx1"/>
                </a:solidFill>
              </a:rPr>
              <a:t>or </a:t>
            </a:r>
            <a:r>
              <a:rPr lang="en-US" b="1" dirty="0">
                <a:solidFill>
                  <a:schemeClr val="tx1"/>
                </a:solidFill>
              </a:rPr>
              <a:t>Excel</a:t>
            </a:r>
            <a:r>
              <a:rPr lang="en-US" dirty="0">
                <a:solidFill>
                  <a:schemeClr val="tx1"/>
                </a:solidFill>
              </a:rPr>
              <a:t> file.  Click the option and follow the step-by-step instructions.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28</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2118649" y="3733800"/>
            <a:ext cx="1371600" cy="23047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799" y="6019800"/>
            <a:ext cx="5486400" cy="1930853"/>
          </a:xfrm>
          <a:prstGeom prst="rect">
            <a:avLst/>
          </a:prstGeom>
        </p:spPr>
      </p:pic>
      <p:pic>
        <p:nvPicPr>
          <p:cNvPr id="7" name="Picture 6" descr="A close up of a sign&#10;&#10;Description automatically generated">
            <a:extLst>
              <a:ext uri="{FF2B5EF4-FFF2-40B4-BE49-F238E27FC236}">
                <a16:creationId xmlns:a16="http://schemas.microsoft.com/office/drawing/2014/main" id="{8A6F5886-24A4-46E0-8145-93533242DD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577" y="921846"/>
            <a:ext cx="1028844" cy="543001"/>
          </a:xfrm>
          <a:prstGeom prst="rect">
            <a:avLst/>
          </a:prstGeom>
        </p:spPr>
      </p:pic>
    </p:spTree>
    <p:extLst>
      <p:ext uri="{BB962C8B-B14F-4D97-AF65-F5344CB8AC3E}">
        <p14:creationId xmlns:p14="http://schemas.microsoft.com/office/powerpoint/2010/main" val="19352548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Choose to import a </a:t>
            </a:r>
            <a:r>
              <a:rPr lang="en-US" b="1" dirty="0">
                <a:solidFill>
                  <a:schemeClr val="tx1"/>
                </a:solidFill>
              </a:rPr>
              <a:t>QB Desktop, Mac, </a:t>
            </a:r>
            <a:r>
              <a:rPr lang="en-US" dirty="0">
                <a:solidFill>
                  <a:schemeClr val="tx1"/>
                </a:solidFill>
              </a:rPr>
              <a:t>or </a:t>
            </a:r>
            <a:r>
              <a:rPr lang="en-US" b="1" dirty="0">
                <a:solidFill>
                  <a:schemeClr val="tx1"/>
                </a:solidFill>
              </a:rPr>
              <a:t>Enterprise</a:t>
            </a:r>
            <a:r>
              <a:rPr lang="en-US" dirty="0">
                <a:solidFill>
                  <a:schemeClr val="tx1"/>
                </a:solidFill>
              </a:rPr>
              <a:t> data file. Watch the video entitled </a:t>
            </a:r>
            <a:r>
              <a:rPr lang="en-US" b="1" dirty="0">
                <a:solidFill>
                  <a:schemeClr val="tx1"/>
                </a:solidFill>
              </a:rPr>
              <a:t>“How to migrate your data.”</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Follow this 3-step process to import from</a:t>
            </a:r>
          </a:p>
          <a:p>
            <a:r>
              <a:rPr lang="en-US" dirty="0"/>
              <a:t>QuickBooks Desktop.</a:t>
            </a:r>
          </a:p>
          <a:p>
            <a:r>
              <a:rPr lang="en-US" dirty="0"/>
              <a:t>You can download a free trial of QuickBooks® </a:t>
            </a:r>
          </a:p>
          <a:p>
            <a:r>
              <a:rPr lang="en-US" dirty="0"/>
              <a:t>Desktop if necessary.</a:t>
            </a:r>
          </a:p>
          <a:p>
            <a:r>
              <a:rPr lang="en-US" sz="1400" b="1" dirty="0"/>
              <a:t>Step 1: </a:t>
            </a:r>
          </a:p>
          <a:p>
            <a:r>
              <a:rPr lang="en-US" dirty="0"/>
              <a:t>Open and update QuickBooks® Desktop -&gt; </a:t>
            </a:r>
          </a:p>
          <a:p>
            <a:r>
              <a:rPr lang="en-US" dirty="0"/>
              <a:t>switch to </a:t>
            </a:r>
            <a:r>
              <a:rPr lang="en-US" b="1" dirty="0"/>
              <a:t>Single-User Mode </a:t>
            </a:r>
            <a:r>
              <a:rPr lang="en-US" dirty="0"/>
              <a:t>-&gt; </a:t>
            </a:r>
            <a:r>
              <a:rPr lang="en-US" b="1" dirty="0"/>
              <a:t>File </a:t>
            </a:r>
            <a:r>
              <a:rPr lang="en-US" dirty="0"/>
              <a:t>-&gt; </a:t>
            </a:r>
            <a:r>
              <a:rPr lang="en-US" b="1" dirty="0"/>
              <a:t> Exit.</a:t>
            </a:r>
            <a:r>
              <a:rPr lang="en-US" dirty="0"/>
              <a:t> </a:t>
            </a:r>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29</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2400102"/>
            <a:ext cx="5715000" cy="154542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3931300" y="4245636"/>
            <a:ext cx="2019105" cy="3912452"/>
          </a:xfrm>
          <a:prstGeom prst="rect">
            <a:avLst/>
          </a:prstGeom>
        </p:spPr>
      </p:pic>
    </p:spTree>
    <p:extLst>
      <p:ext uri="{BB962C8B-B14F-4D97-AF65-F5344CB8AC3E}">
        <p14:creationId xmlns:p14="http://schemas.microsoft.com/office/powerpoint/2010/main" val="2472400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sz="2000" dirty="0">
                <a:latin typeface="+mj-lt"/>
              </a:rPr>
              <a:t>Standard Legal Notices</a:t>
            </a:r>
          </a:p>
        </p:txBody>
      </p:sp>
      <p:sp>
        <p:nvSpPr>
          <p:cNvPr id="19" name="Text Placeholder 9"/>
          <p:cNvSpPr>
            <a:spLocks noGrp="1"/>
          </p:cNvSpPr>
          <p:nvPr>
            <p:ph type="body" idx="1"/>
          </p:nvPr>
        </p:nvSpPr>
        <p:spPr>
          <a:xfrm>
            <a:off x="914400" y="3200401"/>
            <a:ext cx="5029200" cy="1371600"/>
          </a:xfrm>
        </p:spPr>
        <p:txBody>
          <a:bodyPr>
            <a:normAutofit/>
          </a:bodyPr>
          <a:lstStyle/>
          <a:p>
            <a:r>
              <a:rPr lang="en-US" dirty="0">
                <a:sym typeface="Symbol" pitchFamily="18" charset="2"/>
              </a:rPr>
              <a:t>2021 Intuit, Inc. All rights reserved. Intuit, the Intuit logo, Intuit ProLine, Lacerte, ProAdvisor, ProSeries and QuickBooks, among others, are trademark or registered trademarks of Intuit, Inc. in the United States and other countries. Other Parties’ marks are the property of their respective owners</a:t>
            </a:r>
          </a:p>
          <a:p>
            <a:endParaRPr lang="en-US" dirty="0"/>
          </a:p>
        </p:txBody>
      </p:sp>
      <p:sp>
        <p:nvSpPr>
          <p:cNvPr id="20" name="Text Placeholder 11"/>
          <p:cNvSpPr>
            <a:spLocks noGrp="1"/>
          </p:cNvSpPr>
          <p:nvPr>
            <p:ph type="body" sz="quarter" idx="14"/>
          </p:nvPr>
        </p:nvSpPr>
        <p:spPr>
          <a:xfrm>
            <a:off x="914400" y="1295400"/>
            <a:ext cx="2834640" cy="457200"/>
          </a:xfrm>
        </p:spPr>
        <p:txBody>
          <a:bodyPr/>
          <a:lstStyle/>
          <a:p>
            <a:r>
              <a:rPr lang="en-US" dirty="0"/>
              <a:t>Copyright</a:t>
            </a:r>
          </a:p>
        </p:txBody>
      </p:sp>
      <p:sp>
        <p:nvSpPr>
          <p:cNvPr id="21" name="Text Placeholder 12"/>
          <p:cNvSpPr>
            <a:spLocks noGrp="1"/>
          </p:cNvSpPr>
          <p:nvPr>
            <p:ph type="body" sz="quarter" idx="15"/>
          </p:nvPr>
        </p:nvSpPr>
        <p:spPr>
          <a:xfrm>
            <a:off x="4114800" y="1828800"/>
            <a:ext cx="2209800" cy="1371600"/>
          </a:xfrm>
        </p:spPr>
        <p:txBody>
          <a:bodyPr>
            <a:normAutofit/>
          </a:bodyPr>
          <a:lstStyle/>
          <a:p>
            <a:pPr>
              <a:spcBef>
                <a:spcPts val="0"/>
              </a:spcBef>
            </a:pPr>
            <a:r>
              <a:rPr lang="en-US" dirty="0"/>
              <a:t>Intuit, Inc.</a:t>
            </a:r>
          </a:p>
          <a:p>
            <a:pPr>
              <a:spcBef>
                <a:spcPts val="0"/>
              </a:spcBef>
            </a:pPr>
            <a:r>
              <a:rPr lang="en-US" dirty="0"/>
              <a:t>5601 Headquarters Drive</a:t>
            </a:r>
          </a:p>
          <a:p>
            <a:pPr>
              <a:spcBef>
                <a:spcPts val="0"/>
              </a:spcBef>
            </a:pPr>
            <a:r>
              <a:rPr lang="en-US" dirty="0"/>
              <a:t>Plano, TX 75024</a:t>
            </a:r>
          </a:p>
        </p:txBody>
      </p:sp>
      <p:sp>
        <p:nvSpPr>
          <p:cNvPr id="22" name="Text Placeholder 13"/>
          <p:cNvSpPr>
            <a:spLocks noGrp="1"/>
          </p:cNvSpPr>
          <p:nvPr>
            <p:ph type="body" sz="quarter" idx="16"/>
          </p:nvPr>
        </p:nvSpPr>
        <p:spPr>
          <a:xfrm>
            <a:off x="914400" y="4648200"/>
            <a:ext cx="3429000" cy="457200"/>
          </a:xfrm>
        </p:spPr>
        <p:txBody>
          <a:bodyPr/>
          <a:lstStyle/>
          <a:p>
            <a:r>
              <a:rPr lang="en-US" dirty="0"/>
              <a:t>Trademark Acknowledgments	</a:t>
            </a:r>
          </a:p>
        </p:txBody>
      </p:sp>
      <p:sp>
        <p:nvSpPr>
          <p:cNvPr id="23" name="Text Placeholder 14"/>
          <p:cNvSpPr>
            <a:spLocks noGrp="1"/>
          </p:cNvSpPr>
          <p:nvPr>
            <p:ph type="body" sz="quarter" idx="17"/>
          </p:nvPr>
        </p:nvSpPr>
        <p:spPr>
          <a:xfrm>
            <a:off x="914400" y="5105400"/>
            <a:ext cx="5029200" cy="2438400"/>
          </a:xfrm>
        </p:spPr>
        <p:txBody>
          <a:bodyPr>
            <a:noAutofit/>
          </a:bodyPr>
          <a:lstStyle/>
          <a:p>
            <a:pPr>
              <a:spcBef>
                <a:spcPct val="50000"/>
              </a:spcBef>
            </a:pPr>
            <a:r>
              <a:rPr lang="en-US" sz="1100" dirty="0">
                <a:ea typeface="Verdana" panose="020B0604030504040204" pitchFamily="34" charset="0"/>
                <a:cs typeface="Verdana" panose="020B0604030504040204" pitchFamily="34" charset="0"/>
              </a:rPr>
              <a:t>The publications distributed by Intuit, Inc. are intended to assist accounting professionals, educators and students by providing current and accurate information. However, no assurance is given that the information is comprehensive in its coverage or that it is suitable in dealing with a particular situation. Accordingly, the information provided should not be relied upon as a substitute for independent research. Intuit, Inc. does not render any accounting, legal or other professional advice, nor does it have any responsibility for updating or revising any information presented herein. Intuit, Inc. cannot warrant the material contained herein will continue to be accurate nor that it is completely free of errors when published. Readers should verify statements before relying on them 	</a:t>
            </a:r>
          </a:p>
        </p:txBody>
      </p:sp>
      <p:sp>
        <p:nvSpPr>
          <p:cNvPr id="24" name="Text Placeholder 12"/>
          <p:cNvSpPr txBox="1">
            <a:spLocks/>
          </p:cNvSpPr>
          <p:nvPr/>
        </p:nvSpPr>
        <p:spPr>
          <a:xfrm>
            <a:off x="914400" y="1828800"/>
            <a:ext cx="2209800" cy="1371600"/>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ct val="20000"/>
              </a:spcBef>
              <a:buFontTx/>
              <a:buNone/>
              <a:defRPr sz="1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pPr>
            <a:r>
              <a:rPr lang="en-US" dirty="0"/>
              <a:t>Copyright  2021 Intuit, Inc. </a:t>
            </a:r>
          </a:p>
          <a:p>
            <a:pPr>
              <a:spcBef>
                <a:spcPts val="0"/>
              </a:spcBef>
            </a:pPr>
            <a:r>
              <a:rPr lang="en-US" dirty="0"/>
              <a:t>All rights reserved </a:t>
            </a:r>
          </a:p>
        </p:txBody>
      </p:sp>
    </p:spTree>
    <p:extLst>
      <p:ext uri="{BB962C8B-B14F-4D97-AF65-F5344CB8AC3E}">
        <p14:creationId xmlns:p14="http://schemas.microsoft.com/office/powerpoint/2010/main" val="4079134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endParaRPr lang="en-US" dirty="0">
              <a:solidFill>
                <a:schemeClr val="tx1"/>
              </a:solidFill>
            </a:endParaRPr>
          </a:p>
          <a:p>
            <a:endParaRPr lang="en-US" b="1" dirty="0">
              <a:solidFill>
                <a:schemeClr val="tx1"/>
              </a:solidFill>
            </a:endParaRPr>
          </a:p>
          <a:p>
            <a:endParaRPr lang="en-US" b="1" dirty="0">
              <a:solidFill>
                <a:schemeClr val="tx1"/>
              </a:solidFill>
            </a:endParaRPr>
          </a:p>
          <a:p>
            <a:r>
              <a:rPr lang="en-US" sz="1400" b="1" dirty="0">
                <a:solidFill>
                  <a:schemeClr val="tx1"/>
                </a:solidFill>
              </a:rPr>
              <a:t>Step 2:</a:t>
            </a:r>
          </a:p>
          <a:p>
            <a:r>
              <a:rPr lang="en-US" dirty="0">
                <a:solidFill>
                  <a:schemeClr val="tx1"/>
                </a:solidFill>
              </a:rPr>
              <a:t>Export your company data as shown at right.</a:t>
            </a:r>
          </a:p>
          <a:p>
            <a:r>
              <a:rPr lang="en-US" dirty="0">
                <a:solidFill>
                  <a:schemeClr val="tx1"/>
                </a:solidFill>
              </a:rPr>
              <a:t>Then, click </a:t>
            </a:r>
            <a:r>
              <a:rPr lang="en-US" b="1" dirty="0">
                <a:solidFill>
                  <a:schemeClr val="tx1"/>
                </a:solidFill>
              </a:rPr>
              <a:t>“What’s not imported?” </a:t>
            </a:r>
            <a:r>
              <a:rPr lang="en-US" dirty="0">
                <a:solidFill>
                  <a:schemeClr val="tx1"/>
                </a:solidFill>
              </a:rPr>
              <a:t>to view</a:t>
            </a:r>
            <a:r>
              <a:rPr lang="en-US" b="1" dirty="0">
                <a:solidFill>
                  <a:schemeClr val="tx1"/>
                </a:solidFill>
              </a:rPr>
              <a:t> </a:t>
            </a:r>
          </a:p>
          <a:p>
            <a:r>
              <a:rPr lang="en-US" dirty="0">
                <a:solidFill>
                  <a:schemeClr val="tx1"/>
                </a:solidFill>
              </a:rPr>
              <a:t>all transactions that </a:t>
            </a:r>
            <a:r>
              <a:rPr lang="en-US" dirty="0"/>
              <a:t>will </a:t>
            </a:r>
            <a:r>
              <a:rPr lang="en-US" dirty="0">
                <a:solidFill>
                  <a:schemeClr val="tx1"/>
                </a:solidFill>
              </a:rPr>
              <a:t>not migrate.</a:t>
            </a:r>
            <a:endParaRPr lang="en-US" b="1" dirty="0">
              <a:solidFill>
                <a:schemeClr val="tx1"/>
              </a:solidFill>
            </a:endParaRPr>
          </a:p>
          <a:p>
            <a:r>
              <a:rPr lang="en-US" dirty="0">
                <a:solidFill>
                  <a:schemeClr val="tx1"/>
                </a:solidFill>
              </a:rPr>
              <a:t> </a:t>
            </a:r>
          </a:p>
          <a:p>
            <a:endParaRPr lang="en-US" dirty="0"/>
          </a:p>
          <a:p>
            <a:endParaRPr lang="en-US" dirty="0">
              <a:solidFill>
                <a:schemeClr val="tx1"/>
              </a:solidFill>
            </a:endParaRPr>
          </a:p>
          <a:p>
            <a:r>
              <a:rPr lang="en-US" dirty="0">
                <a:solidFill>
                  <a:schemeClr val="tx1"/>
                </a:solidFill>
              </a:rPr>
              <a:t> </a:t>
            </a:r>
            <a:endParaRPr lang="en-US" b="1" dirty="0">
              <a:solidFill>
                <a:schemeClr val="tx1"/>
              </a:solidFill>
            </a:endParaRPr>
          </a:p>
          <a:p>
            <a:r>
              <a:rPr lang="en-US" sz="1400" b="1" dirty="0">
                <a:solidFill>
                  <a:schemeClr val="tx1"/>
                </a:solidFill>
              </a:rPr>
              <a:t>Step 3:</a:t>
            </a:r>
          </a:p>
          <a:p>
            <a:r>
              <a:rPr lang="en-US" dirty="0">
                <a:solidFill>
                  <a:schemeClr val="tx1"/>
                </a:solidFill>
              </a:rPr>
              <a:t>Click </a:t>
            </a:r>
            <a:r>
              <a:rPr lang="en-US" b="1" dirty="0">
                <a:solidFill>
                  <a:schemeClr val="tx1"/>
                </a:solidFill>
              </a:rPr>
              <a:t>“Read how” </a:t>
            </a:r>
            <a:r>
              <a:rPr lang="en-US" dirty="0">
                <a:solidFill>
                  <a:schemeClr val="tx1"/>
                </a:solidFill>
              </a:rPr>
              <a:t>and </a:t>
            </a:r>
            <a:r>
              <a:rPr lang="en-US" b="1" dirty="0">
                <a:solidFill>
                  <a:schemeClr val="tx1"/>
                </a:solidFill>
              </a:rPr>
              <a:t>“Watch tutorials” </a:t>
            </a:r>
          </a:p>
          <a:p>
            <a:r>
              <a:rPr lang="en-US" dirty="0">
                <a:solidFill>
                  <a:schemeClr val="tx1"/>
                </a:solidFill>
              </a:rPr>
              <a:t>to learn more about the import process </a:t>
            </a:r>
          </a:p>
          <a:p>
            <a:r>
              <a:rPr lang="en-US" dirty="0">
                <a:solidFill>
                  <a:schemeClr val="tx1"/>
                </a:solidFill>
              </a:rPr>
              <a:t>and avoid costly mistakes.</a:t>
            </a: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r>
              <a:rPr lang="en-US" b="1" dirty="0"/>
              <a:t>Note: </a:t>
            </a:r>
            <a:r>
              <a:rPr lang="en-US" dirty="0"/>
              <a:t>This link will provide additional information:</a:t>
            </a:r>
            <a:endParaRPr lang="en-US" b="1" dirty="0"/>
          </a:p>
          <a:p>
            <a:r>
              <a:rPr lang="en-US" dirty="0">
                <a:solidFill>
                  <a:srgbClr val="0000FF"/>
                </a:solidFill>
                <a:hlinkClick r:id="rId3">
                  <a:extLst>
                    <a:ext uri="{A12FA001-AC4F-418D-AE19-62706E023703}">
                      <ahyp:hlinkClr xmlns:ahyp="http://schemas.microsoft.com/office/drawing/2018/hyperlinkcolor" val="tx"/>
                    </a:ext>
                  </a:extLst>
                </a:hlinkClick>
              </a:rPr>
              <a:t>https://community.intuit.com/articles/1145236-import-limitations-quickbooks-desktop-to-quickbooks-online/</a:t>
            </a:r>
            <a:endParaRPr lang="en-US" dirty="0">
              <a:solidFill>
                <a:srgbClr val="0000FF"/>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30</a:t>
            </a:fld>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973806" y="1429810"/>
            <a:ext cx="1941890" cy="253827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3973806" y="4419600"/>
            <a:ext cx="2273937" cy="2317948"/>
          </a:xfrm>
          <a:prstGeom prst="rect">
            <a:avLst/>
          </a:prstGeom>
        </p:spPr>
      </p:pic>
    </p:spTree>
    <p:extLst>
      <p:ext uri="{BB962C8B-B14F-4D97-AF65-F5344CB8AC3E}">
        <p14:creationId xmlns:p14="http://schemas.microsoft.com/office/powerpoint/2010/main" val="2489165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Navigation</a:t>
            </a:r>
          </a:p>
        </p:txBody>
      </p:sp>
      <p:sp>
        <p:nvSpPr>
          <p:cNvPr id="3" name="Slide Number Placeholder 2"/>
          <p:cNvSpPr>
            <a:spLocks noGrp="1"/>
          </p:cNvSpPr>
          <p:nvPr>
            <p:ph type="sldNum" sz="quarter" idx="12"/>
          </p:nvPr>
        </p:nvSpPr>
        <p:spPr/>
        <p:txBody>
          <a:bodyPr/>
          <a:lstStyle/>
          <a:p>
            <a:fld id="{492D2D2F-A490-4C0D-96A3-87DCC3196164}" type="slidenum">
              <a:rPr lang="en-US" smtClean="0"/>
              <a:pPr/>
              <a:t>31</a:t>
            </a:fld>
            <a:endParaRPr lang="en-US" dirty="0"/>
          </a:p>
        </p:txBody>
      </p:sp>
      <p:sp>
        <p:nvSpPr>
          <p:cNvPr id="13" name="TextBox 12"/>
          <p:cNvSpPr txBox="1"/>
          <p:nvPr/>
        </p:nvSpPr>
        <p:spPr>
          <a:xfrm>
            <a:off x="530745" y="1456032"/>
            <a:ext cx="1752600" cy="382092"/>
          </a:xfrm>
          <a:prstGeom prst="rect">
            <a:avLst/>
          </a:prstGeom>
          <a:noFill/>
        </p:spPr>
        <p:txBody>
          <a:bodyPr wrap="square" rtlCol="0">
            <a:spAutoFit/>
          </a:bodyPr>
          <a:lstStyle/>
          <a:p>
            <a:pPr algn="ctr">
              <a:lnSpc>
                <a:spcPct val="150000"/>
              </a:lnSpc>
            </a:pPr>
            <a:r>
              <a:rPr lang="en-US" sz="1400" b="1" dirty="0"/>
              <a:t>Left Navigation Bar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753272" y="2571255"/>
            <a:ext cx="1307545" cy="4258265"/>
          </a:xfrm>
          <a:prstGeom prst="rect">
            <a:avLst/>
          </a:prstGeom>
        </p:spPr>
      </p:pic>
      <p:sp>
        <p:nvSpPr>
          <p:cNvPr id="9" name="Rectangle 8">
            <a:extLst>
              <a:ext uri="{FF2B5EF4-FFF2-40B4-BE49-F238E27FC236}">
                <a16:creationId xmlns:a16="http://schemas.microsoft.com/office/drawing/2014/main" id="{4797F1B0-FEBC-4CE6-A988-94EB53C10FA1}"/>
              </a:ext>
            </a:extLst>
          </p:cNvPr>
          <p:cNvSpPr/>
          <p:nvPr/>
        </p:nvSpPr>
        <p:spPr>
          <a:xfrm>
            <a:off x="2358767" y="2161232"/>
            <a:ext cx="3855720" cy="5078313"/>
          </a:xfrm>
          <a:prstGeom prst="rect">
            <a:avLst/>
          </a:prstGeom>
        </p:spPr>
        <p:txBody>
          <a:bodyPr wrap="square">
            <a:spAutoFit/>
          </a:bodyPr>
          <a:lstStyle/>
          <a:p>
            <a:pPr>
              <a:tabLst>
                <a:tab pos="228600" algn="l"/>
              </a:tabLst>
            </a:pPr>
            <a:r>
              <a:rPr lang="en-US" sz="1200" dirty="0"/>
              <a:t>The links on the left side act as your menu bar and will take you to frequently used areas in QuickBooks® Online.</a:t>
            </a:r>
          </a:p>
          <a:p>
            <a:pPr>
              <a:tabLst>
                <a:tab pos="228600" algn="l"/>
              </a:tabLst>
            </a:pPr>
            <a:endParaRPr lang="en-US" sz="1200" dirty="0"/>
          </a:p>
          <a:p>
            <a:pPr>
              <a:tabLst>
                <a:tab pos="228600" algn="l"/>
              </a:tabLst>
            </a:pPr>
            <a:r>
              <a:rPr lang="en-US" sz="1200" dirty="0"/>
              <a:t>Use the + New icon to manually input data for Customers, Vendors, Employees and other.</a:t>
            </a:r>
          </a:p>
          <a:p>
            <a:pPr>
              <a:tabLst>
                <a:tab pos="228600" algn="l"/>
              </a:tabLst>
            </a:pPr>
            <a:endParaRPr lang="en-US" sz="1200" dirty="0"/>
          </a:p>
          <a:p>
            <a:pPr>
              <a:tabLst>
                <a:tab pos="228600" algn="l"/>
              </a:tabLst>
            </a:pPr>
            <a:r>
              <a:rPr lang="en-US" sz="1200" dirty="0"/>
              <a:t>Post bank and credit card transactions in the Banking Center.</a:t>
            </a:r>
          </a:p>
          <a:p>
            <a:pPr>
              <a:tabLst>
                <a:tab pos="228600" algn="l"/>
              </a:tabLst>
            </a:pPr>
            <a:endParaRPr lang="en-US" sz="1200" dirty="0"/>
          </a:p>
          <a:p>
            <a:pPr>
              <a:tabLst>
                <a:tab pos="228600" algn="l"/>
              </a:tabLst>
            </a:pPr>
            <a:r>
              <a:rPr lang="en-US" sz="1200" dirty="0"/>
              <a:t>View expense history and vendor information.</a:t>
            </a:r>
          </a:p>
          <a:p>
            <a:pPr>
              <a:tabLst>
                <a:tab pos="228600" algn="l"/>
              </a:tabLst>
            </a:pPr>
            <a:endParaRPr lang="en-US" sz="1200" dirty="0"/>
          </a:p>
          <a:p>
            <a:pPr>
              <a:tabLst>
                <a:tab pos="228600" algn="l"/>
              </a:tabLst>
            </a:pPr>
            <a:r>
              <a:rPr lang="en-US" sz="1200" dirty="0"/>
              <a:t>Access sales, customer and product from the Sales center.</a:t>
            </a:r>
          </a:p>
          <a:p>
            <a:pPr>
              <a:tabLst>
                <a:tab pos="228600" algn="l"/>
              </a:tabLst>
            </a:pPr>
            <a:endParaRPr lang="en-US" sz="1200" dirty="0"/>
          </a:p>
          <a:p>
            <a:pPr>
              <a:tabLst>
                <a:tab pos="228600" algn="l"/>
              </a:tabLst>
            </a:pPr>
            <a:r>
              <a:rPr lang="en-US" sz="1200" dirty="0"/>
              <a:t>Manage Employees and Contractors.</a:t>
            </a:r>
          </a:p>
          <a:p>
            <a:pPr>
              <a:tabLst>
                <a:tab pos="228600" algn="l"/>
              </a:tabLst>
            </a:pPr>
            <a:endParaRPr lang="en-US" sz="1200" dirty="0"/>
          </a:p>
          <a:p>
            <a:pPr>
              <a:tabLst>
                <a:tab pos="228600" algn="l"/>
              </a:tabLst>
            </a:pPr>
            <a:r>
              <a:rPr lang="en-US" sz="1200" dirty="0"/>
              <a:t>View and customize reports.</a:t>
            </a:r>
          </a:p>
          <a:p>
            <a:pPr>
              <a:tabLst>
                <a:tab pos="228600" algn="l"/>
              </a:tabLst>
            </a:pPr>
            <a:endParaRPr lang="en-US" sz="1200" dirty="0"/>
          </a:p>
          <a:p>
            <a:pPr>
              <a:tabLst>
                <a:tab pos="228600" algn="l"/>
              </a:tabLst>
            </a:pPr>
            <a:r>
              <a:rPr lang="en-US" sz="1200" dirty="0"/>
              <a:t>Review and maintain sales and payroll taxes.</a:t>
            </a:r>
          </a:p>
          <a:p>
            <a:pPr>
              <a:tabLst>
                <a:tab pos="228600" algn="l"/>
              </a:tabLst>
            </a:pPr>
            <a:endParaRPr lang="en-US" sz="1200" dirty="0"/>
          </a:p>
          <a:p>
            <a:pPr>
              <a:tabLst>
                <a:tab pos="228600" algn="l"/>
              </a:tabLst>
            </a:pPr>
            <a:r>
              <a:rPr lang="en-US" sz="1200" dirty="0"/>
              <a:t>Track your mileage.</a:t>
            </a:r>
          </a:p>
          <a:p>
            <a:pPr>
              <a:tabLst>
                <a:tab pos="228600" algn="l"/>
              </a:tabLst>
            </a:pPr>
            <a:endParaRPr lang="en-US" sz="1200" dirty="0"/>
          </a:p>
          <a:p>
            <a:pPr>
              <a:tabLst>
                <a:tab pos="228600" algn="l"/>
              </a:tabLst>
            </a:pPr>
            <a:r>
              <a:rPr lang="en-US" sz="1200" dirty="0"/>
              <a:t>Maintain your chart of accounts categories.</a:t>
            </a:r>
          </a:p>
          <a:p>
            <a:pPr>
              <a:tabLst>
                <a:tab pos="228600" algn="l"/>
              </a:tabLst>
            </a:pPr>
            <a:endParaRPr lang="en-US" sz="1200" dirty="0"/>
          </a:p>
          <a:p>
            <a:pPr>
              <a:tabLst>
                <a:tab pos="228600" algn="l"/>
              </a:tabLst>
            </a:pPr>
            <a:r>
              <a:rPr lang="en-US" sz="1200" dirty="0"/>
              <a:t>Reconcile bank and credit card accounts.</a:t>
            </a:r>
          </a:p>
          <a:p>
            <a:pPr>
              <a:tabLst>
                <a:tab pos="228600" algn="l"/>
              </a:tabLst>
            </a:pPr>
            <a:endParaRPr lang="en-US" sz="1200" dirty="0"/>
          </a:p>
          <a:p>
            <a:pPr>
              <a:tabLst>
                <a:tab pos="228600" algn="l"/>
              </a:tabLst>
            </a:pPr>
            <a:r>
              <a:rPr lang="en-US" sz="1200" dirty="0"/>
              <a:t>Explore additional applications that work with QuickBooks® Online.</a:t>
            </a:r>
          </a:p>
        </p:txBody>
      </p:sp>
      <p:sp>
        <p:nvSpPr>
          <p:cNvPr id="4" name="TextBox 3">
            <a:extLst>
              <a:ext uri="{FF2B5EF4-FFF2-40B4-BE49-F238E27FC236}">
                <a16:creationId xmlns:a16="http://schemas.microsoft.com/office/drawing/2014/main" id="{7CE06D14-9453-484E-80C2-03EF11F95026}"/>
              </a:ext>
            </a:extLst>
          </p:cNvPr>
          <p:cNvSpPr txBox="1"/>
          <p:nvPr/>
        </p:nvSpPr>
        <p:spPr>
          <a:xfrm>
            <a:off x="530745" y="1098394"/>
            <a:ext cx="4724400" cy="276999"/>
          </a:xfrm>
          <a:prstGeom prst="rect">
            <a:avLst/>
          </a:prstGeom>
          <a:noFill/>
        </p:spPr>
        <p:txBody>
          <a:bodyPr wrap="square" rtlCol="0">
            <a:spAutoFit/>
          </a:bodyPr>
          <a:lstStyle/>
          <a:p>
            <a:r>
              <a:rPr lang="en-US" sz="1200" dirty="0"/>
              <a:t>Now let’s explore the best way to get around in QuickBooks Online.</a:t>
            </a:r>
          </a:p>
        </p:txBody>
      </p:sp>
    </p:spTree>
    <p:extLst>
      <p:ext uri="{BB962C8B-B14F-4D97-AF65-F5344CB8AC3E}">
        <p14:creationId xmlns:p14="http://schemas.microsoft.com/office/powerpoint/2010/main" val="32011731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3970A3A-38D5-4FED-8C6C-E323B54486EC}"/>
              </a:ext>
            </a:extLst>
          </p:cNvPr>
          <p:cNvSpPr>
            <a:spLocks noGrp="1"/>
          </p:cNvSpPr>
          <p:nvPr>
            <p:ph type="subTitle" idx="1"/>
          </p:nvPr>
        </p:nvSpPr>
        <p:spPr/>
        <p:txBody>
          <a:bodyPr/>
          <a:lstStyle/>
          <a:p>
            <a:r>
              <a:rPr lang="en-US" sz="1400" b="1" dirty="0"/>
              <a:t>+ New </a:t>
            </a:r>
          </a:p>
          <a:p>
            <a:r>
              <a:rPr lang="en-US" dirty="0"/>
              <a:t>The</a:t>
            </a:r>
            <a:r>
              <a:rPr lang="en-US" b="1" dirty="0"/>
              <a:t> +New </a:t>
            </a:r>
            <a:r>
              <a:rPr lang="en-US" dirty="0"/>
              <a:t>icon in the Left Navigation Bar provides access to data input windows. This is where you go to create Invoices, Receive payments, enter Expenses, Checks, Bills and more.</a:t>
            </a:r>
          </a:p>
          <a:p>
            <a:endParaRPr lang="en-US" dirty="0"/>
          </a:p>
          <a:p>
            <a:r>
              <a:rPr lang="en-US" dirty="0"/>
              <a:t>Click the </a:t>
            </a:r>
            <a:r>
              <a:rPr lang="en-US" b="1" dirty="0"/>
              <a:t>(+ New) </a:t>
            </a:r>
            <a:r>
              <a:rPr lang="en-US" dirty="0"/>
              <a:t>icon to create manual transactions.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r>
              <a:rPr lang="en-US" b="1" dirty="0"/>
              <a:t>Tip: </a:t>
            </a:r>
            <a:r>
              <a:rPr lang="en-US" dirty="0"/>
              <a:t>Always enter data from “top to bottom, left to right’ to avoid missing fields that require information. </a:t>
            </a:r>
          </a:p>
          <a:p>
            <a:endParaRPr lang="en-US" dirty="0"/>
          </a:p>
          <a:p>
            <a:r>
              <a:rPr lang="en-US" dirty="0"/>
              <a:t>Additional icons include </a:t>
            </a:r>
            <a:r>
              <a:rPr lang="en-US" b="1" dirty="0"/>
              <a:t>Help, Search, Notifications </a:t>
            </a:r>
            <a:r>
              <a:rPr lang="en-US" dirty="0"/>
              <a:t>and </a:t>
            </a:r>
            <a:r>
              <a:rPr lang="en-US" b="1" dirty="0"/>
              <a:t>Settings Gear </a:t>
            </a:r>
            <a:r>
              <a:rPr lang="en-US" dirty="0"/>
              <a:t>and</a:t>
            </a:r>
            <a:r>
              <a:rPr lang="en-US" b="1" dirty="0"/>
              <a:t> Sign out</a:t>
            </a:r>
            <a:r>
              <a:rPr lang="en-US" dirty="0"/>
              <a:t>. Click the Help icon to address questions for specific areas of </a:t>
            </a:r>
            <a:r>
              <a:rPr lang="en-US" b="1" dirty="0"/>
              <a:t>QuickBooks®</a:t>
            </a:r>
            <a:r>
              <a:rPr lang="en-US" dirty="0"/>
              <a:t>. Click the </a:t>
            </a:r>
            <a:r>
              <a:rPr lang="en-US" b="1" dirty="0"/>
              <a:t>Bell</a:t>
            </a:r>
            <a:r>
              <a:rPr lang="en-US" dirty="0"/>
              <a:t> icon to view recent notifications.</a:t>
            </a:r>
          </a:p>
          <a:p>
            <a:endParaRPr lang="en-US" dirty="0"/>
          </a:p>
        </p:txBody>
      </p:sp>
      <p:sp>
        <p:nvSpPr>
          <p:cNvPr id="3" name="Slide Number Placeholder 2">
            <a:extLst>
              <a:ext uri="{FF2B5EF4-FFF2-40B4-BE49-F238E27FC236}">
                <a16:creationId xmlns:a16="http://schemas.microsoft.com/office/drawing/2014/main" id="{27280DFD-396B-4F77-836F-9CB92875ED2A}"/>
              </a:ext>
            </a:extLst>
          </p:cNvPr>
          <p:cNvSpPr>
            <a:spLocks noGrp="1"/>
          </p:cNvSpPr>
          <p:nvPr>
            <p:ph type="sldNum" sz="quarter" idx="12"/>
          </p:nvPr>
        </p:nvSpPr>
        <p:spPr/>
        <p:txBody>
          <a:bodyPr/>
          <a:lstStyle/>
          <a:p>
            <a:fld id="{492D2D2F-A490-4C0D-96A3-87DCC3196164}" type="slidenum">
              <a:rPr lang="en-US" smtClean="0"/>
              <a:pPr/>
              <a:t>32</a:t>
            </a:fld>
            <a:endParaRPr lang="en-US" dirty="0"/>
          </a:p>
        </p:txBody>
      </p:sp>
      <p:sp>
        <p:nvSpPr>
          <p:cNvPr id="4" name="Title 3">
            <a:extLst>
              <a:ext uri="{FF2B5EF4-FFF2-40B4-BE49-F238E27FC236}">
                <a16:creationId xmlns:a16="http://schemas.microsoft.com/office/drawing/2014/main" id="{E5E698F3-74E5-4E11-89F1-08B20EC9BEB7}"/>
              </a:ext>
            </a:extLst>
          </p:cNvPr>
          <p:cNvSpPr>
            <a:spLocks noGrp="1"/>
          </p:cNvSpPr>
          <p:nvPr>
            <p:ph type="ctrTitle"/>
          </p:nvPr>
        </p:nvSpPr>
        <p:spPr/>
        <p:txBody>
          <a:bodyPr/>
          <a:lstStyle/>
          <a:p>
            <a:r>
              <a:rPr lang="en-US" dirty="0"/>
              <a:t>Navigation</a:t>
            </a:r>
          </a:p>
        </p:txBody>
      </p:sp>
      <p:pic>
        <p:nvPicPr>
          <p:cNvPr id="7" name="Picture 6">
            <a:extLst>
              <a:ext uri="{FF2B5EF4-FFF2-40B4-BE49-F238E27FC236}">
                <a16:creationId xmlns:a16="http://schemas.microsoft.com/office/drawing/2014/main" id="{8646A9FD-39E2-4412-98C0-2C0D5B49CB5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126259"/>
            <a:ext cx="5715000" cy="2486967"/>
          </a:xfrm>
          <a:prstGeom prst="rect">
            <a:avLst/>
          </a:prstGeom>
        </p:spPr>
      </p:pic>
      <p:pic>
        <p:nvPicPr>
          <p:cNvPr id="8" name="Picture 7">
            <a:extLst>
              <a:ext uri="{FF2B5EF4-FFF2-40B4-BE49-F238E27FC236}">
                <a16:creationId xmlns:a16="http://schemas.microsoft.com/office/drawing/2014/main" id="{7C39A4EF-AAE8-4157-A512-42152F7AF5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85999" y="7848600"/>
            <a:ext cx="2286000" cy="295665"/>
          </a:xfrm>
          <a:prstGeom prst="rect">
            <a:avLst/>
          </a:prstGeom>
        </p:spPr>
      </p:pic>
    </p:spTree>
    <p:extLst>
      <p:ext uri="{BB962C8B-B14F-4D97-AF65-F5344CB8AC3E}">
        <p14:creationId xmlns:p14="http://schemas.microsoft.com/office/powerpoint/2010/main" val="6480277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26D035-C4A6-4135-9307-5243018C41B8}"/>
              </a:ext>
            </a:extLst>
          </p:cNvPr>
          <p:cNvSpPr>
            <a:spLocks noGrp="1"/>
          </p:cNvSpPr>
          <p:nvPr>
            <p:ph type="subTitle" idx="1"/>
          </p:nvPr>
        </p:nvSpPr>
        <p:spPr/>
        <p:txBody>
          <a:bodyPr/>
          <a:lstStyle/>
          <a:p>
            <a:r>
              <a:rPr lang="en-US" sz="1400" b="1" dirty="0"/>
              <a:t>Search</a:t>
            </a:r>
          </a:p>
          <a:p>
            <a:r>
              <a:rPr lang="en-US" dirty="0"/>
              <a:t>The</a:t>
            </a:r>
            <a:r>
              <a:rPr lang="en-US" b="1" dirty="0"/>
              <a:t> Search</a:t>
            </a:r>
            <a:r>
              <a:rPr lang="en-US" dirty="0"/>
              <a:t> (magnifying glass)</a:t>
            </a:r>
            <a:r>
              <a:rPr lang="en-US" b="1" dirty="0"/>
              <a:t> </a:t>
            </a:r>
            <a:r>
              <a:rPr lang="en-US" dirty="0"/>
              <a:t>icon at the top of the </a:t>
            </a:r>
            <a:r>
              <a:rPr lang="en-US" b="1" dirty="0"/>
              <a:t>Dashboard</a:t>
            </a:r>
            <a:r>
              <a:rPr lang="en-US" dirty="0"/>
              <a:t> will allow you to easily search recent and historical transactions.   </a:t>
            </a:r>
          </a:p>
          <a:p>
            <a:r>
              <a:rPr lang="en-US" dirty="0"/>
              <a:t>Click the </a:t>
            </a:r>
            <a:r>
              <a:rPr lang="en-US" b="1" dirty="0"/>
              <a:t>Search </a:t>
            </a:r>
            <a:r>
              <a:rPr lang="en-US" dirty="0"/>
              <a:t>icon.  </a:t>
            </a:r>
          </a:p>
          <a:p>
            <a:r>
              <a:rPr lang="en-US" dirty="0"/>
              <a:t>Enter a transaction number, date, amount, etc.</a:t>
            </a:r>
          </a:p>
          <a:p>
            <a:r>
              <a:rPr lang="en-US" dirty="0"/>
              <a:t>for a simple search.</a:t>
            </a:r>
          </a:p>
          <a:p>
            <a:endParaRPr lang="en-US" dirty="0"/>
          </a:p>
          <a:p>
            <a:endParaRPr lang="en-US" dirty="0"/>
          </a:p>
          <a:p>
            <a:endParaRPr lang="en-US" dirty="0"/>
          </a:p>
          <a:p>
            <a:endParaRPr lang="en-US" dirty="0"/>
          </a:p>
          <a:p>
            <a:endParaRPr lang="en-US" dirty="0"/>
          </a:p>
          <a:p>
            <a:endParaRPr lang="en-US" dirty="0"/>
          </a:p>
          <a:p>
            <a:r>
              <a:rPr lang="en-US" dirty="0"/>
              <a:t>Click </a:t>
            </a:r>
            <a:r>
              <a:rPr lang="en-US" b="1" dirty="0"/>
              <a:t>Advanced Search </a:t>
            </a:r>
            <a:r>
              <a:rPr lang="en-US" dirty="0"/>
              <a:t>to filter specific transaction types and more.</a:t>
            </a:r>
          </a:p>
          <a:p>
            <a:endParaRPr lang="en-US" dirty="0"/>
          </a:p>
          <a:p>
            <a:endParaRPr lang="en-US" dirty="0"/>
          </a:p>
        </p:txBody>
      </p:sp>
      <p:sp>
        <p:nvSpPr>
          <p:cNvPr id="3" name="Slide Number Placeholder 2">
            <a:extLst>
              <a:ext uri="{FF2B5EF4-FFF2-40B4-BE49-F238E27FC236}">
                <a16:creationId xmlns:a16="http://schemas.microsoft.com/office/drawing/2014/main" id="{40A035E2-FBE2-44C1-B1E8-5107B9D0C673}"/>
              </a:ext>
            </a:extLst>
          </p:cNvPr>
          <p:cNvSpPr>
            <a:spLocks noGrp="1"/>
          </p:cNvSpPr>
          <p:nvPr>
            <p:ph type="sldNum" sz="quarter" idx="12"/>
          </p:nvPr>
        </p:nvSpPr>
        <p:spPr/>
        <p:txBody>
          <a:bodyPr/>
          <a:lstStyle/>
          <a:p>
            <a:fld id="{492D2D2F-A490-4C0D-96A3-87DCC3196164}" type="slidenum">
              <a:rPr lang="en-US" smtClean="0"/>
              <a:pPr/>
              <a:t>33</a:t>
            </a:fld>
            <a:endParaRPr lang="en-US" dirty="0"/>
          </a:p>
        </p:txBody>
      </p:sp>
      <p:sp>
        <p:nvSpPr>
          <p:cNvPr id="4" name="Title 3">
            <a:extLst>
              <a:ext uri="{FF2B5EF4-FFF2-40B4-BE49-F238E27FC236}">
                <a16:creationId xmlns:a16="http://schemas.microsoft.com/office/drawing/2014/main" id="{30754138-26FC-46C3-B9DB-37F0741BEC04}"/>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5E2041D0-2925-45F4-A298-66E83CDFF5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7766" y="3353038"/>
            <a:ext cx="3693868" cy="1381760"/>
          </a:xfrm>
          <a:prstGeom prst="rect">
            <a:avLst/>
          </a:prstGeom>
        </p:spPr>
      </p:pic>
      <p:pic>
        <p:nvPicPr>
          <p:cNvPr id="6" name="Picture 5">
            <a:extLst>
              <a:ext uri="{FF2B5EF4-FFF2-40B4-BE49-F238E27FC236}">
                <a16:creationId xmlns:a16="http://schemas.microsoft.com/office/drawing/2014/main" id="{7283B947-A21E-4168-9FCF-0D32701DAB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194" y="5707315"/>
            <a:ext cx="3611880" cy="889183"/>
          </a:xfrm>
          <a:prstGeom prst="rect">
            <a:avLst/>
          </a:prstGeom>
        </p:spPr>
      </p:pic>
      <p:pic>
        <p:nvPicPr>
          <p:cNvPr id="7" name="Picture 6">
            <a:extLst>
              <a:ext uri="{FF2B5EF4-FFF2-40B4-BE49-F238E27FC236}">
                <a16:creationId xmlns:a16="http://schemas.microsoft.com/office/drawing/2014/main" id="{8D919F79-2B7A-4704-8DCB-DA369644BD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5219" y="5693052"/>
            <a:ext cx="1112829" cy="1600200"/>
          </a:xfrm>
          <a:prstGeom prst="rect">
            <a:avLst/>
          </a:prstGeom>
        </p:spPr>
      </p:pic>
      <p:pic>
        <p:nvPicPr>
          <p:cNvPr id="8" name="Picture 7">
            <a:extLst>
              <a:ext uri="{FF2B5EF4-FFF2-40B4-BE49-F238E27FC236}">
                <a16:creationId xmlns:a16="http://schemas.microsoft.com/office/drawing/2014/main" id="{E46E5551-C0B0-43F4-996A-8660A7AF6F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2538" y="2263658"/>
            <a:ext cx="1828800" cy="307299"/>
          </a:xfrm>
          <a:prstGeom prst="rect">
            <a:avLst/>
          </a:prstGeom>
        </p:spPr>
      </p:pic>
    </p:spTree>
    <p:extLst>
      <p:ext uri="{BB962C8B-B14F-4D97-AF65-F5344CB8AC3E}">
        <p14:creationId xmlns:p14="http://schemas.microsoft.com/office/powerpoint/2010/main" val="360038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4535E65-42FE-4447-AE9E-9477A5062654}"/>
              </a:ext>
            </a:extLst>
          </p:cNvPr>
          <p:cNvSpPr>
            <a:spLocks noGrp="1"/>
          </p:cNvSpPr>
          <p:nvPr>
            <p:ph type="subTitle" idx="1"/>
          </p:nvPr>
        </p:nvSpPr>
        <p:spPr/>
        <p:txBody>
          <a:bodyPr/>
          <a:lstStyle/>
          <a:p>
            <a:r>
              <a:rPr lang="en-US" sz="1400" b="1" dirty="0"/>
              <a:t>Gear</a:t>
            </a:r>
          </a:p>
          <a:p>
            <a:r>
              <a:rPr lang="en-US" dirty="0"/>
              <a:t>Click the </a:t>
            </a:r>
            <a:r>
              <a:rPr lang="en-US" b="1" dirty="0"/>
              <a:t>Gear </a:t>
            </a:r>
            <a:r>
              <a:rPr lang="en-US" dirty="0"/>
              <a:t>icon at the</a:t>
            </a:r>
            <a:r>
              <a:rPr lang="en-US" b="1" dirty="0"/>
              <a:t> </a:t>
            </a:r>
            <a:r>
              <a:rPr lang="en-US" dirty="0"/>
              <a:t>top right of your </a:t>
            </a:r>
            <a:r>
              <a:rPr lang="en-US" b="1" dirty="0"/>
              <a:t>Dashboard</a:t>
            </a:r>
            <a:r>
              <a:rPr lang="en-US" dirty="0"/>
              <a:t> to access company default settings, lists, and tools.</a:t>
            </a:r>
          </a:p>
          <a:p>
            <a:endParaRPr lang="en-US" dirty="0"/>
          </a:p>
          <a:p>
            <a:endParaRPr lang="en-US" dirty="0"/>
          </a:p>
          <a:p>
            <a:endParaRPr lang="en-US" dirty="0"/>
          </a:p>
          <a:p>
            <a:endParaRPr lang="en-US"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dirty="0"/>
          </a:p>
        </p:txBody>
      </p:sp>
      <p:sp>
        <p:nvSpPr>
          <p:cNvPr id="3" name="Slide Number Placeholder 2">
            <a:extLst>
              <a:ext uri="{FF2B5EF4-FFF2-40B4-BE49-F238E27FC236}">
                <a16:creationId xmlns:a16="http://schemas.microsoft.com/office/drawing/2014/main" id="{D34184F0-9F0E-4B3B-8211-5C357E5302F1}"/>
              </a:ext>
            </a:extLst>
          </p:cNvPr>
          <p:cNvSpPr>
            <a:spLocks noGrp="1"/>
          </p:cNvSpPr>
          <p:nvPr>
            <p:ph type="sldNum" sz="quarter" idx="12"/>
          </p:nvPr>
        </p:nvSpPr>
        <p:spPr/>
        <p:txBody>
          <a:bodyPr/>
          <a:lstStyle/>
          <a:p>
            <a:fld id="{492D2D2F-A490-4C0D-96A3-87DCC3196164}" type="slidenum">
              <a:rPr lang="en-US" smtClean="0"/>
              <a:pPr/>
              <a:t>34</a:t>
            </a:fld>
            <a:endParaRPr lang="en-US" dirty="0"/>
          </a:p>
        </p:txBody>
      </p:sp>
      <p:sp>
        <p:nvSpPr>
          <p:cNvPr id="4" name="Title 3">
            <a:extLst>
              <a:ext uri="{FF2B5EF4-FFF2-40B4-BE49-F238E27FC236}">
                <a16:creationId xmlns:a16="http://schemas.microsoft.com/office/drawing/2014/main" id="{5EB5E8E8-E3B2-43DB-A794-3CBFC750846D}"/>
              </a:ext>
            </a:extLst>
          </p:cNvPr>
          <p:cNvSpPr>
            <a:spLocks noGrp="1"/>
          </p:cNvSpPr>
          <p:nvPr>
            <p:ph type="ctrTitle"/>
          </p:nvPr>
        </p:nvSpPr>
        <p:spPr/>
        <p:txBody>
          <a:bodyPr/>
          <a:lstStyle/>
          <a:p>
            <a:r>
              <a:rPr lang="en-US" dirty="0"/>
              <a:t>Navigation</a:t>
            </a:r>
          </a:p>
        </p:txBody>
      </p:sp>
      <p:pic>
        <p:nvPicPr>
          <p:cNvPr id="6" name="Picture 5">
            <a:extLst>
              <a:ext uri="{FF2B5EF4-FFF2-40B4-BE49-F238E27FC236}">
                <a16:creationId xmlns:a16="http://schemas.microsoft.com/office/drawing/2014/main" id="{7E9B12A1-993C-4C67-A670-89C179F1F0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9110" y="2743200"/>
            <a:ext cx="5715000" cy="2847836"/>
          </a:xfrm>
          <a:prstGeom prst="rect">
            <a:avLst/>
          </a:prstGeom>
        </p:spPr>
      </p:pic>
    </p:spTree>
    <p:extLst>
      <p:ext uri="{BB962C8B-B14F-4D97-AF65-F5344CB8AC3E}">
        <p14:creationId xmlns:p14="http://schemas.microsoft.com/office/powerpoint/2010/main" val="853653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3B55903-E6BB-42E2-B038-C8251B1C1C31}"/>
              </a:ext>
            </a:extLst>
          </p:cNvPr>
          <p:cNvSpPr>
            <a:spLocks noGrp="1"/>
          </p:cNvSpPr>
          <p:nvPr>
            <p:ph type="subTitle" idx="1"/>
          </p:nvPr>
        </p:nvSpPr>
        <p:spPr/>
        <p:txBody>
          <a:bodyPr>
            <a:normAutofit/>
          </a:bodyPr>
          <a:lstStyle/>
          <a:p>
            <a:pPr algn="ctr">
              <a:tabLst>
                <a:tab pos="228600" algn="l"/>
              </a:tabLst>
            </a:pPr>
            <a:r>
              <a:rPr lang="en-US" sz="1400" b="1" dirty="0"/>
              <a:t>Dashboard</a:t>
            </a:r>
          </a:p>
          <a:p>
            <a:pPr algn="ctr">
              <a:tabLst>
                <a:tab pos="228600" algn="l"/>
              </a:tabLst>
            </a:pPr>
            <a:r>
              <a:rPr lang="en-US" dirty="0"/>
              <a:t>Welcome to the QuickBooks® Online Dashboard.   </a:t>
            </a:r>
          </a:p>
          <a:p>
            <a:pPr algn="ctr">
              <a:tabLst>
                <a:tab pos="228600" algn="l"/>
              </a:tabLst>
            </a:pPr>
            <a:r>
              <a:rPr lang="en-US" dirty="0"/>
              <a:t>Monitor the activity and status of your company. Access your data and drill down to detailed information with a simple click.</a:t>
            </a:r>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r>
              <a:rPr lang="en-US" dirty="0"/>
              <a:t>You can monitor </a:t>
            </a:r>
            <a:r>
              <a:rPr lang="en-US" b="1" dirty="0"/>
              <a:t>Money in </a:t>
            </a:r>
            <a:r>
              <a:rPr lang="en-US" dirty="0"/>
              <a:t>and </a:t>
            </a:r>
            <a:r>
              <a:rPr lang="en-US" b="1" dirty="0"/>
              <a:t>Money out</a:t>
            </a:r>
            <a:r>
              <a:rPr lang="en-US" dirty="0"/>
              <a:t>. You can access </a:t>
            </a:r>
            <a:r>
              <a:rPr lang="en-US" b="1" dirty="0"/>
              <a:t>Customers, Vendors, Transactions, and Reports. </a:t>
            </a:r>
            <a:r>
              <a:rPr lang="en-US" dirty="0"/>
              <a:t>You can also organize and monitor </a:t>
            </a:r>
            <a:r>
              <a:rPr lang="en-US" b="1" dirty="0"/>
              <a:t>Bank </a:t>
            </a:r>
            <a:r>
              <a:rPr lang="en-US" dirty="0"/>
              <a:t>and </a:t>
            </a:r>
            <a:r>
              <a:rPr lang="en-US" b="1" dirty="0"/>
              <a:t>Credit Card</a:t>
            </a:r>
            <a:r>
              <a:rPr lang="en-US" dirty="0"/>
              <a:t> accounts, review</a:t>
            </a:r>
            <a:r>
              <a:rPr lang="en-US" b="1" dirty="0"/>
              <a:t> Income </a:t>
            </a:r>
            <a:r>
              <a:rPr lang="en-US" dirty="0"/>
              <a:t>and </a:t>
            </a:r>
            <a:r>
              <a:rPr lang="en-US" b="1" dirty="0"/>
              <a:t>Expenses</a:t>
            </a:r>
            <a:r>
              <a:rPr lang="en-US" dirty="0"/>
              <a:t>, and watch </a:t>
            </a:r>
            <a:r>
              <a:rPr lang="en-US" b="1" dirty="0"/>
              <a:t>Sales</a:t>
            </a:r>
            <a:r>
              <a:rPr lang="en-US" dirty="0"/>
              <a:t> trends.</a:t>
            </a:r>
          </a:p>
          <a:p>
            <a:endParaRPr lang="en-US" dirty="0"/>
          </a:p>
          <a:p>
            <a:pPr algn="ctr"/>
            <a:r>
              <a:rPr lang="en-US" b="1" dirty="0"/>
              <a:t>Tip:  </a:t>
            </a:r>
            <a:r>
              <a:rPr lang="en-US" dirty="0"/>
              <a:t>Click anywhere there is a word in bolded color, an icon, a drop-down arrow, etc.       	</a:t>
            </a:r>
          </a:p>
          <a:p>
            <a:pPr algn="ctr"/>
            <a:r>
              <a:rPr lang="en-US" dirty="0"/>
              <a:t>Feel free to explore without worry!</a:t>
            </a:r>
          </a:p>
          <a:p>
            <a:pPr algn="ctr"/>
            <a:r>
              <a:rPr lang="en-US" b="1" dirty="0"/>
              <a:t>Let’s begin!</a:t>
            </a:r>
          </a:p>
          <a:p>
            <a:pPr algn="ctr">
              <a:tabLst>
                <a:tab pos="228600" algn="l"/>
              </a:tabLst>
            </a:pPr>
            <a:endParaRPr lang="en-US" dirty="0"/>
          </a:p>
          <a:p>
            <a:endParaRPr lang="en-US" dirty="0"/>
          </a:p>
        </p:txBody>
      </p:sp>
      <p:sp>
        <p:nvSpPr>
          <p:cNvPr id="3" name="Slide Number Placeholder 2">
            <a:extLst>
              <a:ext uri="{FF2B5EF4-FFF2-40B4-BE49-F238E27FC236}">
                <a16:creationId xmlns:a16="http://schemas.microsoft.com/office/drawing/2014/main" id="{8A76FA3C-6FEF-4375-B00C-775CEE4CFE9F}"/>
              </a:ext>
            </a:extLst>
          </p:cNvPr>
          <p:cNvSpPr>
            <a:spLocks noGrp="1"/>
          </p:cNvSpPr>
          <p:nvPr>
            <p:ph type="sldNum" sz="quarter" idx="12"/>
          </p:nvPr>
        </p:nvSpPr>
        <p:spPr/>
        <p:txBody>
          <a:bodyPr/>
          <a:lstStyle/>
          <a:p>
            <a:fld id="{492D2D2F-A490-4C0D-96A3-87DCC3196164}" type="slidenum">
              <a:rPr lang="en-US" smtClean="0"/>
              <a:pPr/>
              <a:t>35</a:t>
            </a:fld>
            <a:endParaRPr lang="en-US" dirty="0"/>
          </a:p>
        </p:txBody>
      </p:sp>
      <p:sp>
        <p:nvSpPr>
          <p:cNvPr id="4" name="Title 3">
            <a:extLst>
              <a:ext uri="{FF2B5EF4-FFF2-40B4-BE49-F238E27FC236}">
                <a16:creationId xmlns:a16="http://schemas.microsoft.com/office/drawing/2014/main" id="{6833B2FE-0D0D-43EF-AD8F-BB887AFFFE2C}"/>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DFFFE82A-A384-42B2-81FC-98CCE637CF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980" y="2667000"/>
            <a:ext cx="5715000" cy="3436177"/>
          </a:xfrm>
          <a:prstGeom prst="rect">
            <a:avLst/>
          </a:prstGeom>
        </p:spPr>
      </p:pic>
    </p:spTree>
    <p:extLst>
      <p:ext uri="{BB962C8B-B14F-4D97-AF65-F5344CB8AC3E}">
        <p14:creationId xmlns:p14="http://schemas.microsoft.com/office/powerpoint/2010/main" val="1098095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8DE3E91-EDC9-430E-BFC4-DAE3243419A8}"/>
              </a:ext>
            </a:extLst>
          </p:cNvPr>
          <p:cNvSpPr>
            <a:spLocks noGrp="1"/>
          </p:cNvSpPr>
          <p:nvPr>
            <p:ph type="subTitle" idx="1"/>
          </p:nvPr>
        </p:nvSpPr>
        <p:spPr>
          <a:xfrm>
            <a:off x="533400" y="990600"/>
            <a:ext cx="5867400" cy="7543800"/>
          </a:xfrm>
        </p:spPr>
        <p:txBody>
          <a:bodyPr>
            <a:normAutofit fontScale="92500" lnSpcReduction="20000"/>
          </a:bodyPr>
          <a:lstStyle/>
          <a:p>
            <a:r>
              <a:rPr lang="en-US" sz="1600" b="1" dirty="0"/>
              <a:t>Logo</a:t>
            </a:r>
          </a:p>
          <a:p>
            <a:r>
              <a:rPr lang="en-US" sz="1300" dirty="0"/>
              <a:t>Click the </a:t>
            </a:r>
            <a:r>
              <a:rPr lang="en-US" sz="1300" b="1" dirty="0"/>
              <a:t>Logo </a:t>
            </a:r>
            <a:r>
              <a:rPr lang="en-US" sz="1300" dirty="0"/>
              <a:t>icon</a:t>
            </a:r>
            <a:r>
              <a:rPr lang="en-US" sz="1300" b="1" dirty="0"/>
              <a:t> </a:t>
            </a:r>
            <a:r>
              <a:rPr lang="en-US" sz="1300" dirty="0"/>
              <a:t>to add your custom company logo from your desktop or hard drive.</a:t>
            </a:r>
          </a:p>
          <a:p>
            <a:endParaRPr lang="en-US" sz="1300" dirty="0"/>
          </a:p>
          <a:p>
            <a:endParaRPr lang="en-US" sz="1300" dirty="0"/>
          </a:p>
          <a:p>
            <a:endParaRPr lang="en-US" sz="1300" dirty="0"/>
          </a:p>
          <a:p>
            <a:endParaRPr lang="en-US" sz="1300" dirty="0"/>
          </a:p>
          <a:p>
            <a:endParaRPr lang="en-US" sz="1300" dirty="0"/>
          </a:p>
          <a:p>
            <a:r>
              <a:rPr lang="en-US" sz="1300" dirty="0"/>
              <a:t>Access and manage bank accounts from the </a:t>
            </a:r>
            <a:r>
              <a:rPr lang="en-US" sz="1300" b="1" dirty="0"/>
              <a:t>Dashboard</a:t>
            </a:r>
            <a:r>
              <a:rPr lang="en-US" sz="1300" dirty="0"/>
              <a:t>. Change the order of how your accounts are displayed in the banking center and dashboard. You can access bank registers by clicking Go to Registers.  You can connect bank and credit cards accounts in the banking center.</a:t>
            </a:r>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r>
              <a:rPr lang="en-US" sz="1300" b="1" dirty="0"/>
              <a:t> Note: </a:t>
            </a:r>
            <a:r>
              <a:rPr lang="en-US" sz="1300" dirty="0"/>
              <a:t>The order displayed here will be the same in the bank center. </a:t>
            </a:r>
          </a:p>
          <a:p>
            <a:endParaRPr lang="en-US" dirty="0"/>
          </a:p>
        </p:txBody>
      </p:sp>
      <p:sp>
        <p:nvSpPr>
          <p:cNvPr id="3" name="Slide Number Placeholder 2">
            <a:extLst>
              <a:ext uri="{FF2B5EF4-FFF2-40B4-BE49-F238E27FC236}">
                <a16:creationId xmlns:a16="http://schemas.microsoft.com/office/drawing/2014/main" id="{F4A4FB1F-720C-483E-A2A7-0D5FE6495697}"/>
              </a:ext>
            </a:extLst>
          </p:cNvPr>
          <p:cNvSpPr>
            <a:spLocks noGrp="1"/>
          </p:cNvSpPr>
          <p:nvPr>
            <p:ph type="sldNum" sz="quarter" idx="12"/>
          </p:nvPr>
        </p:nvSpPr>
        <p:spPr/>
        <p:txBody>
          <a:bodyPr/>
          <a:lstStyle/>
          <a:p>
            <a:fld id="{492D2D2F-A490-4C0D-96A3-87DCC3196164}" type="slidenum">
              <a:rPr lang="en-US" smtClean="0"/>
              <a:pPr/>
              <a:t>36</a:t>
            </a:fld>
            <a:endParaRPr lang="en-US" dirty="0"/>
          </a:p>
        </p:txBody>
      </p:sp>
      <p:sp>
        <p:nvSpPr>
          <p:cNvPr id="4" name="Title 3">
            <a:extLst>
              <a:ext uri="{FF2B5EF4-FFF2-40B4-BE49-F238E27FC236}">
                <a16:creationId xmlns:a16="http://schemas.microsoft.com/office/drawing/2014/main" id="{FEE22E8A-D9CC-4D88-8AC0-BB688E0A6489}"/>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C26978DB-C1B4-4D07-BA15-7BA78496AE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5000" y="4447461"/>
            <a:ext cx="2971800" cy="2943939"/>
          </a:xfrm>
          <a:prstGeom prst="rect">
            <a:avLst/>
          </a:prstGeom>
        </p:spPr>
      </p:pic>
      <p:pic>
        <p:nvPicPr>
          <p:cNvPr id="7" name="Picture 6">
            <a:extLst>
              <a:ext uri="{FF2B5EF4-FFF2-40B4-BE49-F238E27FC236}">
                <a16:creationId xmlns:a16="http://schemas.microsoft.com/office/drawing/2014/main" id="{141952BB-99C4-44A7-84CE-E644A249006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95500" y="2184819"/>
            <a:ext cx="2286000" cy="456074"/>
          </a:xfrm>
          <a:prstGeom prst="rect">
            <a:avLst/>
          </a:prstGeom>
        </p:spPr>
      </p:pic>
    </p:spTree>
    <p:extLst>
      <p:ext uri="{BB962C8B-B14F-4D97-AF65-F5344CB8AC3E}">
        <p14:creationId xmlns:p14="http://schemas.microsoft.com/office/powerpoint/2010/main" val="4214355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1"/>
                </a:solidFill>
              </a:rPr>
              <a:t> </a:t>
            </a:r>
            <a:r>
              <a:rPr lang="en-US" dirty="0"/>
              <a:t>Navigation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37</a:t>
            </a:fld>
            <a:endParaRPr lang="en-US" dirty="0"/>
          </a:p>
        </p:txBody>
      </p:sp>
      <p:sp>
        <p:nvSpPr>
          <p:cNvPr id="3" name="Rectangle 2"/>
          <p:cNvSpPr/>
          <p:nvPr/>
        </p:nvSpPr>
        <p:spPr>
          <a:xfrm>
            <a:off x="685800" y="4408124"/>
            <a:ext cx="2048544" cy="3262432"/>
          </a:xfrm>
          <a:prstGeom prst="rect">
            <a:avLst/>
          </a:prstGeom>
        </p:spPr>
        <p:txBody>
          <a:bodyPr wrap="square">
            <a:spAutoFit/>
          </a:bodyPr>
          <a:lstStyle/>
          <a:p>
            <a:r>
              <a:rPr lang="en-US" sz="1400" b="1" dirty="0"/>
              <a:t>Expenses</a:t>
            </a:r>
          </a:p>
          <a:p>
            <a:pPr>
              <a:tabLst>
                <a:tab pos="228600" algn="l"/>
              </a:tabLst>
            </a:pPr>
            <a:r>
              <a:rPr lang="en-US" sz="1200" dirty="0"/>
              <a:t>The Expenses section of the Dashboard allows you to </a:t>
            </a:r>
          </a:p>
          <a:p>
            <a:pPr>
              <a:tabLst>
                <a:tab pos="228600" algn="l"/>
              </a:tabLst>
            </a:pPr>
            <a:r>
              <a:rPr lang="en-US" sz="1200" dirty="0"/>
              <a:t>view a graph of expenses broken down by amounts based on the last 30 days.  </a:t>
            </a:r>
          </a:p>
          <a:p>
            <a:pPr>
              <a:tabLst>
                <a:tab pos="228600" algn="l"/>
              </a:tabLst>
            </a:pPr>
            <a:endParaRPr lang="en-US" sz="1200" dirty="0"/>
          </a:p>
          <a:p>
            <a:pPr>
              <a:tabLst>
                <a:tab pos="228600" algn="l"/>
              </a:tabLst>
            </a:pPr>
            <a:r>
              <a:rPr lang="en-US" sz="1200" dirty="0"/>
              <a:t>Scroll your mouse over the graph to create a pop-up of expenses related to specific categories.   </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a:p>
            <a:pPr>
              <a:tabLst>
                <a:tab pos="228600" algn="l"/>
              </a:tabLst>
            </a:pPr>
            <a:endParaRPr lang="en-US" sz="12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3507520" y="4949358"/>
            <a:ext cx="2085632" cy="2072132"/>
          </a:xfrm>
          <a:prstGeom prst="rect">
            <a:avLst/>
          </a:prstGeom>
        </p:spPr>
      </p:pic>
      <p:sp>
        <p:nvSpPr>
          <p:cNvPr id="10" name="Rectangle 9">
            <a:extLst>
              <a:ext uri="{FF2B5EF4-FFF2-40B4-BE49-F238E27FC236}">
                <a16:creationId xmlns:a16="http://schemas.microsoft.com/office/drawing/2014/main" id="{C16C13B5-52DC-4E78-A4D1-801B9A2E6C62}"/>
              </a:ext>
            </a:extLst>
          </p:cNvPr>
          <p:cNvSpPr/>
          <p:nvPr/>
        </p:nvSpPr>
        <p:spPr>
          <a:xfrm>
            <a:off x="685800" y="1397794"/>
            <a:ext cx="1752600" cy="2523768"/>
          </a:xfrm>
          <a:prstGeom prst="rect">
            <a:avLst/>
          </a:prstGeom>
        </p:spPr>
        <p:txBody>
          <a:bodyPr wrap="square">
            <a:spAutoFit/>
          </a:bodyPr>
          <a:lstStyle/>
          <a:p>
            <a:r>
              <a:rPr lang="en-US" sz="1400" b="1" dirty="0"/>
              <a:t>Income</a:t>
            </a:r>
          </a:p>
          <a:p>
            <a:pPr>
              <a:tabLst>
                <a:tab pos="228600" algn="l"/>
              </a:tabLst>
            </a:pPr>
            <a:r>
              <a:rPr lang="en-US" sz="1200" dirty="0"/>
              <a:t>The income section of the Dashboard allows you to view invoices that are open, overdue, and paid in the last 30 days.  </a:t>
            </a:r>
          </a:p>
          <a:p>
            <a:pPr>
              <a:tabLst>
                <a:tab pos="228600" algn="l"/>
              </a:tabLst>
            </a:pPr>
            <a:endParaRPr lang="en-US" sz="1200" dirty="0"/>
          </a:p>
          <a:p>
            <a:pPr>
              <a:tabLst>
                <a:tab pos="228600" algn="l"/>
              </a:tabLst>
            </a:pPr>
            <a:r>
              <a:rPr lang="en-US" sz="1200" dirty="0"/>
              <a:t>Click the </a:t>
            </a:r>
            <a:r>
              <a:rPr lang="en-US" sz="1200" b="1" dirty="0"/>
              <a:t>Invoices </a:t>
            </a:r>
            <a:r>
              <a:rPr lang="en-US" sz="1200" dirty="0"/>
              <a:t>color bars</a:t>
            </a:r>
            <a:r>
              <a:rPr lang="en-US" sz="1200" b="1" dirty="0"/>
              <a:t> </a:t>
            </a:r>
            <a:r>
              <a:rPr lang="en-US" sz="1200" dirty="0"/>
              <a:t>to view and manage a detailed list of open invoices currently owed to you by your customers.</a:t>
            </a:r>
          </a:p>
        </p:txBody>
      </p:sp>
      <p:pic>
        <p:nvPicPr>
          <p:cNvPr id="11" name="Picture 10">
            <a:extLst>
              <a:ext uri="{FF2B5EF4-FFF2-40B4-BE49-F238E27FC236}">
                <a16:creationId xmlns:a16="http://schemas.microsoft.com/office/drawing/2014/main" id="{2D6C7D9B-A088-4914-913E-980AD114123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275" y="1675634"/>
            <a:ext cx="2264877" cy="2152754"/>
          </a:xfrm>
          <a:prstGeom prst="rect">
            <a:avLst/>
          </a:prstGeom>
        </p:spPr>
      </p:pic>
    </p:spTree>
    <p:extLst>
      <p:ext uri="{BB962C8B-B14F-4D97-AF65-F5344CB8AC3E}">
        <p14:creationId xmlns:p14="http://schemas.microsoft.com/office/powerpoint/2010/main" val="13571841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Navigation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38</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057016" y="4422494"/>
            <a:ext cx="2318328" cy="2356711"/>
          </a:xfrm>
          <a:prstGeom prst="rect">
            <a:avLst/>
          </a:prstGeom>
        </p:spPr>
      </p:pic>
      <p:sp>
        <p:nvSpPr>
          <p:cNvPr id="12" name="Rectangle 11"/>
          <p:cNvSpPr/>
          <p:nvPr/>
        </p:nvSpPr>
        <p:spPr>
          <a:xfrm>
            <a:off x="542256" y="4419600"/>
            <a:ext cx="1752600" cy="2154436"/>
          </a:xfrm>
          <a:prstGeom prst="rect">
            <a:avLst/>
          </a:prstGeom>
        </p:spPr>
        <p:txBody>
          <a:bodyPr wrap="square">
            <a:spAutoFit/>
          </a:bodyPr>
          <a:lstStyle/>
          <a:p>
            <a:r>
              <a:rPr lang="en-US" sz="1400" b="1" dirty="0"/>
              <a:t>Sales</a:t>
            </a:r>
          </a:p>
          <a:p>
            <a:pPr>
              <a:tabLst>
                <a:tab pos="228600" algn="l"/>
              </a:tabLst>
            </a:pPr>
            <a:r>
              <a:rPr lang="en-US" sz="1200" dirty="0"/>
              <a:t>The Sales section of the Dashboard displays a graphical view of sales for the prior month.</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p:txBody>
      </p:sp>
      <p:sp>
        <p:nvSpPr>
          <p:cNvPr id="9" name="Rectangle 8">
            <a:extLst>
              <a:ext uri="{FF2B5EF4-FFF2-40B4-BE49-F238E27FC236}">
                <a16:creationId xmlns:a16="http://schemas.microsoft.com/office/drawing/2014/main" id="{5A7AE97D-EC46-4372-9551-A3EE29A18F18}"/>
              </a:ext>
            </a:extLst>
          </p:cNvPr>
          <p:cNvSpPr/>
          <p:nvPr/>
        </p:nvSpPr>
        <p:spPr>
          <a:xfrm>
            <a:off x="551781" y="1447800"/>
            <a:ext cx="1905000" cy="2339102"/>
          </a:xfrm>
          <a:prstGeom prst="rect">
            <a:avLst/>
          </a:prstGeom>
        </p:spPr>
        <p:txBody>
          <a:bodyPr wrap="square">
            <a:spAutoFit/>
          </a:bodyPr>
          <a:lstStyle/>
          <a:p>
            <a:r>
              <a:rPr lang="en-US" sz="1400" b="1" dirty="0"/>
              <a:t>Profit and Loss</a:t>
            </a:r>
          </a:p>
          <a:p>
            <a:pPr>
              <a:tabLst>
                <a:tab pos="228600" algn="l"/>
              </a:tabLst>
            </a:pPr>
            <a:r>
              <a:rPr lang="en-US" sz="1200" dirty="0"/>
              <a:t>This section of the  Dashboard provides a graphical view of your net income, income, and expenses for the last 30 days. </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p:txBody>
      </p:sp>
      <p:pic>
        <p:nvPicPr>
          <p:cNvPr id="8" name="Picture 7">
            <a:extLst>
              <a:ext uri="{FF2B5EF4-FFF2-40B4-BE49-F238E27FC236}">
                <a16:creationId xmlns:a16="http://schemas.microsoft.com/office/drawing/2014/main" id="{4F0A48C1-5E61-4302-8017-10E4529E43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57016" y="1673630"/>
            <a:ext cx="2175630" cy="2113272"/>
          </a:xfrm>
          <a:prstGeom prst="rect">
            <a:avLst/>
          </a:prstGeom>
        </p:spPr>
      </p:pic>
    </p:spTree>
    <p:extLst>
      <p:ext uri="{BB962C8B-B14F-4D97-AF65-F5344CB8AC3E}">
        <p14:creationId xmlns:p14="http://schemas.microsoft.com/office/powerpoint/2010/main" val="536047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pPr marL="342900" indent="-342900">
              <a:lnSpc>
                <a:spcPct val="100000"/>
              </a:lnSpc>
              <a:buFont typeface="+mj-lt"/>
              <a:buAutoNum type="arabicPeriod"/>
            </a:pPr>
            <a:r>
              <a:rPr lang="en-US" b="1" dirty="0"/>
              <a:t>Which QuickBooks® Online subscription is most popular?</a:t>
            </a:r>
          </a:p>
          <a:p>
            <a:pPr marL="685800" lvl="1" indent="-228600" algn="l">
              <a:buFont typeface="+mj-lt"/>
              <a:buAutoNum type="alphaLcParenR"/>
            </a:pPr>
            <a:r>
              <a:rPr lang="en-US" sz="1200" dirty="0">
                <a:solidFill>
                  <a:schemeClr val="tx1"/>
                </a:solidFill>
              </a:rPr>
              <a:t>Self-Employed</a:t>
            </a:r>
          </a:p>
          <a:p>
            <a:pPr marL="685800" lvl="1" indent="-228600" algn="l">
              <a:buFont typeface="+mj-lt"/>
              <a:buAutoNum type="alphaLcParenR"/>
            </a:pPr>
            <a:r>
              <a:rPr lang="en-US" sz="1200" dirty="0">
                <a:solidFill>
                  <a:schemeClr val="tx1"/>
                </a:solidFill>
              </a:rPr>
              <a:t>Advanced</a:t>
            </a:r>
          </a:p>
          <a:p>
            <a:pPr marL="685800" lvl="1" indent="-228600" algn="l">
              <a:buFont typeface="+mj-lt"/>
              <a:buAutoNum type="alphaLcParenR"/>
            </a:pPr>
            <a:r>
              <a:rPr lang="en-US" sz="1200" dirty="0">
                <a:solidFill>
                  <a:schemeClr val="tx1"/>
                </a:solidFill>
              </a:rPr>
              <a:t>Essentials</a:t>
            </a:r>
          </a:p>
          <a:p>
            <a:pPr marL="685800" lvl="1" indent="-228600" algn="l">
              <a:buFont typeface="+mj-lt"/>
              <a:buAutoNum type="alphaLcParenR"/>
            </a:pPr>
            <a:r>
              <a:rPr lang="en-US" sz="1200" dirty="0">
                <a:solidFill>
                  <a:schemeClr val="tx1"/>
                </a:solidFill>
              </a:rPr>
              <a:t>Plus</a:t>
            </a:r>
          </a:p>
          <a:p>
            <a:pPr lvl="0">
              <a:lnSpc>
                <a:spcPct val="100000"/>
              </a:lnSpc>
            </a:pPr>
            <a:endParaRPr lang="en-US" dirty="0">
              <a:solidFill>
                <a:schemeClr val="tx1"/>
              </a:solidFill>
            </a:endParaRPr>
          </a:p>
          <a:p>
            <a:pPr marL="342900" indent="-342900">
              <a:lnSpc>
                <a:spcPct val="100000"/>
              </a:lnSpc>
              <a:buFont typeface="+mj-lt"/>
              <a:buAutoNum type="arabicPeriod" startAt="2"/>
            </a:pPr>
            <a:r>
              <a:rPr lang="en-US" b="1" dirty="0"/>
              <a:t>If you want to import your QuickBooks desktop data to QuickBooks Online, where would you find this option?</a:t>
            </a:r>
          </a:p>
          <a:p>
            <a:pPr marL="685800" lvl="1" indent="-228600" algn="l">
              <a:buFont typeface="+mj-lt"/>
              <a:buAutoNum type="alphaLcParenR"/>
            </a:pPr>
            <a:r>
              <a:rPr lang="en-US" sz="1200" dirty="0">
                <a:solidFill>
                  <a:schemeClr val="tx1"/>
                </a:solidFill>
              </a:rPr>
              <a:t>Left navigation bar</a:t>
            </a:r>
          </a:p>
          <a:p>
            <a:pPr marL="685800" lvl="1" indent="-228600" algn="l">
              <a:buFont typeface="+mj-lt"/>
              <a:buAutoNum type="alphaLcParenR"/>
            </a:pPr>
            <a:r>
              <a:rPr lang="en-US" sz="1200" dirty="0">
                <a:solidFill>
                  <a:schemeClr val="tx1"/>
                </a:solidFill>
              </a:rPr>
              <a:t>Gear icon</a:t>
            </a:r>
          </a:p>
          <a:p>
            <a:pPr marL="685800" lvl="1" indent="-228600" algn="l">
              <a:buFont typeface="+mj-lt"/>
              <a:buAutoNum type="alphaLcParenR"/>
            </a:pPr>
            <a:r>
              <a:rPr lang="en-US" sz="1200" dirty="0">
                <a:solidFill>
                  <a:schemeClr val="tx1"/>
                </a:solidFill>
              </a:rPr>
              <a:t>+ New icon</a:t>
            </a:r>
          </a:p>
          <a:p>
            <a:pPr marL="685800" lvl="1" indent="-228600" algn="l">
              <a:buFont typeface="+mj-lt"/>
              <a:buAutoNum type="alphaLcParenR"/>
            </a:pPr>
            <a:r>
              <a:rPr lang="en-US" sz="1200" dirty="0">
                <a:solidFill>
                  <a:schemeClr val="tx1"/>
                </a:solidFill>
              </a:rPr>
              <a:t>None of the above</a:t>
            </a:r>
          </a:p>
          <a:p>
            <a:pPr lvl="1" algn="l"/>
            <a:endParaRPr lang="en-US" sz="1200" dirty="0">
              <a:solidFill>
                <a:schemeClr val="tx1"/>
              </a:solidFill>
            </a:endParaRPr>
          </a:p>
          <a:p>
            <a:pPr marL="342900" indent="-342900">
              <a:lnSpc>
                <a:spcPct val="100000"/>
              </a:lnSpc>
              <a:buAutoNum type="arabicPeriod" startAt="2"/>
            </a:pPr>
            <a:r>
              <a:rPr lang="en-US" b="1" dirty="0"/>
              <a:t>What is the recommended browser for QuickBooks Online?</a:t>
            </a:r>
          </a:p>
          <a:p>
            <a:pPr marL="685800" indent="-228600">
              <a:lnSpc>
                <a:spcPct val="100000"/>
              </a:lnSpc>
              <a:buFont typeface="+mj-lt"/>
              <a:buAutoNum type="alphaLcParenR"/>
            </a:pPr>
            <a:r>
              <a:rPr lang="en-US" dirty="0"/>
              <a:t>Chrome</a:t>
            </a:r>
          </a:p>
          <a:p>
            <a:pPr marL="685800" indent="-228600">
              <a:lnSpc>
                <a:spcPct val="100000"/>
              </a:lnSpc>
              <a:buAutoNum type="alphaLcParenR"/>
            </a:pPr>
            <a:r>
              <a:rPr lang="en-US" dirty="0"/>
              <a:t>Firefox</a:t>
            </a:r>
          </a:p>
          <a:p>
            <a:pPr marL="685800" indent="-228600">
              <a:lnSpc>
                <a:spcPct val="100000"/>
              </a:lnSpc>
              <a:buAutoNum type="alphaLcParenR"/>
            </a:pPr>
            <a:r>
              <a:rPr lang="en-US" dirty="0"/>
              <a:t>Internet Explorer</a:t>
            </a:r>
          </a:p>
          <a:p>
            <a:pPr marL="685800" indent="-228600">
              <a:lnSpc>
                <a:spcPct val="100000"/>
              </a:lnSpc>
              <a:buFont typeface="+mj-lt"/>
              <a:buAutoNum type="alphaLcParenR"/>
            </a:pPr>
            <a:r>
              <a:rPr lang="en-US" dirty="0"/>
              <a:t>None of the above</a:t>
            </a:r>
          </a:p>
          <a:p>
            <a:pPr marL="228600" lvl="0" indent="-228600">
              <a:lnSpc>
                <a:spcPct val="100000"/>
              </a:lnSpc>
              <a:buAutoNum type="arabicPeriod" startAt="4"/>
            </a:pPr>
            <a:endParaRPr lang="en-US" dirty="0">
              <a:solidFill>
                <a:schemeClr val="tx1"/>
              </a:solidFill>
            </a:endParaRPr>
          </a:p>
          <a:p>
            <a:pPr marL="228600" indent="-228600">
              <a:lnSpc>
                <a:spcPct val="100000"/>
              </a:lnSpc>
              <a:buAutoNum type="arabicPeriod" startAt="4"/>
            </a:pPr>
            <a:r>
              <a:rPr lang="en-US" b="1" dirty="0"/>
              <a:t>When looking at the dashboard, which of these will you find?</a:t>
            </a:r>
          </a:p>
          <a:p>
            <a:pPr marL="685800" lvl="1" indent="-228600" algn="l">
              <a:buFont typeface="+mj-lt"/>
              <a:buAutoNum type="alphaLcParenR"/>
            </a:pPr>
            <a:r>
              <a:rPr lang="en-US" sz="1200" dirty="0">
                <a:solidFill>
                  <a:schemeClr val="tx1"/>
                </a:solidFill>
              </a:rPr>
              <a:t>Invoices</a:t>
            </a:r>
          </a:p>
          <a:p>
            <a:pPr marL="685800" lvl="1" indent="-228600" algn="l">
              <a:buFont typeface="+mj-lt"/>
              <a:buAutoNum type="alphaLcParenR"/>
            </a:pPr>
            <a:r>
              <a:rPr lang="en-US" sz="1200" dirty="0">
                <a:solidFill>
                  <a:schemeClr val="tx1"/>
                </a:solidFill>
              </a:rPr>
              <a:t>Expenses</a:t>
            </a:r>
          </a:p>
          <a:p>
            <a:pPr marL="685800" lvl="1" indent="-228600" algn="l">
              <a:buFont typeface="+mj-lt"/>
              <a:buAutoNum type="alphaLcParenR"/>
            </a:pPr>
            <a:r>
              <a:rPr lang="en-US" sz="1200" dirty="0">
                <a:solidFill>
                  <a:schemeClr val="tx1"/>
                </a:solidFill>
              </a:rPr>
              <a:t>Sales</a:t>
            </a:r>
          </a:p>
          <a:p>
            <a:pPr marL="685800" lvl="1" indent="-228600" algn="l">
              <a:buFont typeface="+mj-lt"/>
              <a:buAutoNum type="alphaLcParenR"/>
            </a:pPr>
            <a:r>
              <a:rPr lang="en-US" sz="1200" dirty="0">
                <a:solidFill>
                  <a:schemeClr val="tx1"/>
                </a:solidFill>
              </a:rPr>
              <a:t>All the above</a:t>
            </a:r>
          </a:p>
          <a:p>
            <a:pPr lvl="1" algn="l"/>
            <a:endParaRPr lang="en-US" sz="1300" dirty="0">
              <a:solidFill>
                <a:schemeClr val="tx1"/>
              </a:solidFill>
            </a:endParaRPr>
          </a:p>
          <a:p>
            <a:pPr marL="228600" indent="-228600">
              <a:lnSpc>
                <a:spcPct val="100000"/>
              </a:lnSpc>
              <a:buAutoNum type="arabicPeriod" startAt="4"/>
            </a:pPr>
            <a:r>
              <a:rPr lang="en-US" b="1" dirty="0"/>
              <a:t>You need to locate a transaction that was previously entered, where do you go?</a:t>
            </a:r>
          </a:p>
          <a:p>
            <a:pPr marL="685800" lvl="1" indent="-228600" algn="l">
              <a:buFont typeface="+mj-lt"/>
              <a:buAutoNum type="alphaLcParenR"/>
            </a:pPr>
            <a:r>
              <a:rPr lang="en-US" sz="1200" dirty="0">
                <a:solidFill>
                  <a:schemeClr val="tx1"/>
                </a:solidFill>
              </a:rPr>
              <a:t>+ New icon</a:t>
            </a:r>
          </a:p>
          <a:p>
            <a:pPr marL="685800" lvl="1" indent="-228600" algn="l">
              <a:buFont typeface="+mj-lt"/>
              <a:buAutoNum type="alphaLcParenR"/>
            </a:pPr>
            <a:r>
              <a:rPr lang="en-US" sz="1200" dirty="0">
                <a:solidFill>
                  <a:schemeClr val="tx1"/>
                </a:solidFill>
              </a:rPr>
              <a:t>Gear icon</a:t>
            </a:r>
          </a:p>
          <a:p>
            <a:pPr marL="685800" lvl="1" indent="-228600" algn="l">
              <a:buFont typeface="+mj-lt"/>
              <a:buAutoNum type="alphaLcParenR"/>
            </a:pPr>
            <a:r>
              <a:rPr lang="en-US" sz="1200" dirty="0">
                <a:solidFill>
                  <a:schemeClr val="tx1"/>
                </a:solidFill>
              </a:rPr>
              <a:t>Search icon</a:t>
            </a:r>
          </a:p>
          <a:p>
            <a:pPr marL="685800" lvl="1" indent="-228600" algn="l">
              <a:buFont typeface="+mj-lt"/>
              <a:buAutoNum type="alphaLcParenR"/>
            </a:pPr>
            <a:r>
              <a:rPr lang="en-US" sz="1200" dirty="0">
                <a:solidFill>
                  <a:schemeClr val="tx1"/>
                </a:solidFill>
              </a:rPr>
              <a:t>None of the above</a:t>
            </a:r>
          </a:p>
          <a:p>
            <a:pPr lvl="1" algn="l"/>
            <a:endParaRPr lang="en-US" sz="1300" dirty="0">
              <a:solidFill>
                <a:schemeClr val="tx1"/>
              </a:solidFill>
            </a:endParaRPr>
          </a:p>
          <a:p>
            <a:pPr algn="just">
              <a:spcBef>
                <a:spcPct val="50000"/>
              </a:spcBef>
            </a:pPr>
            <a:endParaRPr lang="en-US" sz="1400" b="1" i="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39</a:t>
            </a:fld>
            <a:endParaRPr lang="en-US"/>
          </a:p>
        </p:txBody>
      </p:sp>
      <p:sp>
        <p:nvSpPr>
          <p:cNvPr id="2" name="Title 1"/>
          <p:cNvSpPr>
            <a:spLocks noGrp="1"/>
          </p:cNvSpPr>
          <p:nvPr>
            <p:ph type="ctrTitle"/>
          </p:nvPr>
        </p:nvSpPr>
        <p:spPr/>
        <p:txBody>
          <a:bodyPr/>
          <a:lstStyle/>
          <a:p>
            <a:r>
              <a:rPr lang="en-US">
                <a:cs typeface="Arial" pitchFamily="34" charset="0"/>
              </a:rPr>
              <a:t>Section 1 Practice Test</a:t>
            </a:r>
          </a:p>
        </p:txBody>
      </p:sp>
    </p:spTree>
    <p:extLst>
      <p:ext uri="{BB962C8B-B14F-4D97-AF65-F5344CB8AC3E}">
        <p14:creationId xmlns:p14="http://schemas.microsoft.com/office/powerpoint/2010/main" val="2404519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533400" y="1143000"/>
            <a:ext cx="5867400" cy="7162800"/>
          </a:xfrm>
        </p:spPr>
        <p:txBody>
          <a:bodyPr>
            <a:normAutofit/>
          </a:bodyPr>
          <a:lstStyle/>
          <a:p>
            <a:pPr marL="361950" indent="-361950" defTabSz="966788">
              <a:lnSpc>
                <a:spcPct val="90000"/>
              </a:lnSpc>
            </a:pPr>
            <a:r>
              <a:rPr lang="en-US" sz="1400" b="1" dirty="0">
                <a:solidFill>
                  <a:schemeClr val="tx1"/>
                </a:solidFill>
              </a:rPr>
              <a:t>&lt;&lt;Your Name&gt;&gt;</a:t>
            </a:r>
          </a:p>
          <a:p>
            <a:pPr marL="361950" indent="-361950" defTabSz="966788">
              <a:lnSpc>
                <a:spcPct val="90000"/>
              </a:lnSpc>
            </a:pPr>
            <a:endParaRPr lang="en-US" sz="1400" b="1" dirty="0">
              <a:solidFill>
                <a:schemeClr val="tx1"/>
              </a:solidFill>
            </a:endParaRPr>
          </a:p>
          <a:p>
            <a:pPr defTabSz="966788">
              <a:lnSpc>
                <a:spcPct val="90000"/>
              </a:lnSpc>
            </a:pPr>
            <a:r>
              <a:rPr lang="en-US" sz="1400" b="1" dirty="0">
                <a:solidFill>
                  <a:schemeClr val="tx1"/>
                </a:solidFill>
              </a:rPr>
              <a:t>&lt;&lt;</a:t>
            </a:r>
            <a:r>
              <a:rPr lang="en-US" sz="1400" b="1">
                <a:solidFill>
                  <a:schemeClr val="tx1"/>
                </a:solidFill>
              </a:rPr>
              <a:t>Insert Instructor </a:t>
            </a:r>
            <a:r>
              <a:rPr lang="en-US" sz="1400" b="1" dirty="0">
                <a:solidFill>
                  <a:schemeClr val="tx1"/>
                </a:solidFill>
              </a:rPr>
              <a:t>Bio and Contact Info&gt;&gt;</a:t>
            </a:r>
          </a:p>
          <a:p>
            <a:pPr defTabSz="966788">
              <a:lnSpc>
                <a:spcPct val="90000"/>
              </a:lnSpc>
            </a:pPr>
            <a:endParaRPr lang="en-US" sz="1400" b="1" dirty="0">
              <a:solidFill>
                <a:schemeClr val="tx1"/>
              </a:solidFill>
            </a:endParaRPr>
          </a:p>
          <a:p>
            <a:pPr defTabSz="966788">
              <a:lnSpc>
                <a:spcPct val="90000"/>
              </a:lnSpc>
            </a:pPr>
            <a:endParaRPr lang="en-US" sz="1400" b="1" dirty="0">
              <a:solidFill>
                <a:schemeClr val="tx1"/>
              </a:solidFill>
            </a:endParaRPr>
          </a:p>
          <a:p>
            <a:pPr marL="361950" indent="-361950" defTabSz="966788">
              <a:lnSpc>
                <a:spcPct val="90000"/>
              </a:lnSpc>
            </a:pPr>
            <a:r>
              <a:rPr lang="en-US" sz="1400" b="1" dirty="0">
                <a:solidFill>
                  <a:schemeClr val="tx1"/>
                </a:solidFill>
              </a:rPr>
              <a:t>(Your Name)</a:t>
            </a:r>
          </a:p>
          <a:p>
            <a:pPr defTabSz="966788">
              <a:lnSpc>
                <a:spcPct val="90000"/>
              </a:lnSpc>
            </a:pPr>
            <a:r>
              <a:rPr lang="en-US" sz="1400" b="1" dirty="0">
                <a:solidFill>
                  <a:schemeClr val="tx1"/>
                </a:solidFill>
              </a:rPr>
              <a:t>(University/College)</a:t>
            </a:r>
          </a:p>
          <a:p>
            <a:pPr defTabSz="966788">
              <a:lnSpc>
                <a:spcPct val="90000"/>
              </a:lnSpc>
            </a:pPr>
            <a:r>
              <a:rPr lang="en-US" sz="1400" b="1" dirty="0">
                <a:solidFill>
                  <a:schemeClr val="tx1"/>
                </a:solidFill>
              </a:rPr>
              <a:t>(Email)</a:t>
            </a:r>
          </a:p>
          <a:p>
            <a:pPr defTabSz="966788">
              <a:lnSpc>
                <a:spcPct val="90000"/>
              </a:lnSpc>
            </a:pPr>
            <a:r>
              <a:rPr lang="en-US" sz="1400" b="1" dirty="0">
                <a:solidFill>
                  <a:schemeClr val="tx1"/>
                </a:solidFill>
              </a:rPr>
              <a:t>(URL)</a:t>
            </a:r>
          </a:p>
          <a:p>
            <a:pPr marL="361950" indent="-361950" defTabSz="966788">
              <a:lnSpc>
                <a:spcPct val="90000"/>
              </a:lnSpc>
            </a:pPr>
            <a:endParaRPr lang="en-US" sz="1400" b="1" dirty="0">
              <a:solidFill>
                <a:schemeClr val="tx1"/>
              </a:solidFill>
            </a:endParaRPr>
          </a:p>
        </p:txBody>
      </p:sp>
      <p:sp>
        <p:nvSpPr>
          <p:cNvPr id="6" name="Title 1"/>
          <p:cNvSpPr>
            <a:spLocks noGrp="1"/>
          </p:cNvSpPr>
          <p:nvPr>
            <p:ph type="ctrTitle"/>
          </p:nvPr>
        </p:nvSpPr>
        <p:spPr/>
        <p:txBody>
          <a:bodyPr/>
          <a:lstStyle/>
          <a:p>
            <a:r>
              <a:rPr lang="en-US" dirty="0"/>
              <a:t>About Your Instructor</a:t>
            </a:r>
          </a:p>
        </p:txBody>
      </p:sp>
      <p:sp>
        <p:nvSpPr>
          <p:cNvPr id="2" name="Slide Number Placeholder 1"/>
          <p:cNvSpPr>
            <a:spLocks noGrp="1"/>
          </p:cNvSpPr>
          <p:nvPr>
            <p:ph type="sldNum" sz="quarter" idx="12"/>
          </p:nvPr>
        </p:nvSpPr>
        <p:spPr/>
        <p:txBody>
          <a:bodyPr/>
          <a:lstStyle/>
          <a:p>
            <a:fld id="{492D2D2F-A490-4C0D-96A3-87DCC3196164}" type="slidenum">
              <a:rPr lang="en-US" smtClean="0"/>
              <a:pPr/>
              <a:t>4</a:t>
            </a:fld>
            <a:endParaRPr lang="en-US" dirty="0"/>
          </a:p>
        </p:txBody>
      </p:sp>
    </p:spTree>
    <p:extLst>
      <p:ext uri="{BB962C8B-B14F-4D97-AF65-F5344CB8AC3E}">
        <p14:creationId xmlns:p14="http://schemas.microsoft.com/office/powerpoint/2010/main" val="1186778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9171981-45BA-47F4-8A12-3D81DEA4BFD0}"/>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List the 5 QuickBooks subscriptions? </a:t>
            </a:r>
          </a:p>
          <a:p>
            <a:pPr marL="228600" indent="-228600">
              <a:buAutoNum type="arabicPeriod"/>
            </a:pPr>
            <a:endParaRPr lang="en-US" b="1" dirty="0"/>
          </a:p>
          <a:p>
            <a:pPr marL="228600" indent="-228600">
              <a:buFont typeface="Arial" panose="020B0604020202020204" pitchFamily="34" charset="0"/>
              <a:buAutoNum type="arabicPeriod"/>
            </a:pPr>
            <a:endParaRPr lang="en-US" b="1" dirty="0"/>
          </a:p>
          <a:p>
            <a:pPr marL="228600" indent="-228600">
              <a:buFont typeface="Arial" panose="020B0604020202020204" pitchFamily="34" charset="0"/>
              <a:buAutoNum type="arabicPeriod"/>
            </a:pPr>
            <a:endParaRPr lang="en-US" b="1" dirty="0"/>
          </a:p>
          <a:p>
            <a:pPr marL="228600" indent="-228600">
              <a:buFont typeface="+mj-lt"/>
              <a:buAutoNum type="arabicPeriod"/>
            </a:pPr>
            <a:r>
              <a:rPr lang="en-US" b="1" dirty="0"/>
              <a:t>Where do you click when you want to use the search feature?</a:t>
            </a:r>
          </a:p>
          <a:p>
            <a:pPr marL="228600" indent="-228600">
              <a:buAutoNum type="arabicPeriod"/>
            </a:pPr>
            <a:endParaRPr lang="en-US" b="1" dirty="0"/>
          </a:p>
          <a:p>
            <a:pPr marL="228600" indent="-228600">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Where can you go to find the import feature?</a:t>
            </a:r>
          </a:p>
          <a:p>
            <a:pPr marL="228600" indent="-228600">
              <a:buAutoNum type="arabicPeriod"/>
            </a:pPr>
            <a:endParaRPr lang="en-US" b="1" dirty="0"/>
          </a:p>
          <a:p>
            <a:pPr marL="228600" indent="-228600">
              <a:buFont typeface="AvenirNext forINTUIT Demi"/>
              <a:buAutoNum type="arabicPeriod"/>
            </a:pPr>
            <a:endParaRPr lang="en-US" b="1" dirty="0"/>
          </a:p>
          <a:p>
            <a:pPr marL="228600" indent="-228600">
              <a:buFont typeface="AvenirNext forINTUIT Demi"/>
              <a:buAutoNum type="arabicPeriod"/>
            </a:pPr>
            <a:endParaRPr lang="en-US" b="1" dirty="0"/>
          </a:p>
          <a:p>
            <a:pPr marL="228600" indent="-228600">
              <a:buAutoNum type="arabicPeriod"/>
            </a:pPr>
            <a:r>
              <a:rPr lang="en-US" b="1" dirty="0"/>
              <a:t>You want to duplicate windows, what do you do next?</a:t>
            </a:r>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pPr marL="228600" indent="-228600">
              <a:buAutoNum type="arabicPeriod"/>
            </a:pPr>
            <a:r>
              <a:rPr lang="en-US" b="1" dirty="0"/>
              <a:t>What term is used to describe money in and money out?</a:t>
            </a:r>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pPr marL="228600" indent="-228600">
              <a:buFont typeface="Arial" panose="020B0604020202020204" pitchFamily="34" charset="0"/>
              <a:buAutoNum type="arabicPeriod"/>
            </a:pPr>
            <a:r>
              <a:rPr lang="en-US" b="1" dirty="0">
                <a:ea typeface="+mn-lt"/>
                <a:cs typeface="+mn-lt"/>
              </a:rPr>
              <a:t>Where can you see an overview of your company?</a:t>
            </a:r>
            <a:endParaRPr lang="en-US" b="1" dirty="0"/>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endParaRPr lang="en-US" b="1" dirty="0"/>
          </a:p>
          <a:p>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AutoNum type="arabicPeriod"/>
            </a:pPr>
            <a:endParaRPr lang="en-US" b="1" dirty="0">
              <a:solidFill>
                <a:srgbClr val="FF0000"/>
              </a:solidFill>
            </a:endParaRPr>
          </a:p>
          <a:p>
            <a:pPr marL="228600" indent="-228600">
              <a:buFont typeface="AvenirNext forINTUIT Demi"/>
              <a:buAutoNum type="arabicPeriod"/>
            </a:pPr>
            <a:endParaRPr lang="en-US" b="1" dirty="0">
              <a:solidFill>
                <a:srgbClr val="FF0000"/>
              </a:solidFill>
            </a:endParaRPr>
          </a:p>
          <a:p>
            <a:pPr marL="228600" indent="-228600">
              <a:buAutoNum type="arabicPeriod"/>
            </a:pPr>
            <a:endParaRPr lang="en-US" b="1" dirty="0">
              <a:solidFill>
                <a:srgbClr val="FF0000"/>
              </a:solidFill>
            </a:endParaRPr>
          </a:p>
          <a:p>
            <a:pPr marL="228600" indent="-228600">
              <a:buFont typeface="AvenirNext forINTUIT Demi"/>
              <a:buAutoNum type="arabicPeriod"/>
            </a:pPr>
            <a:endParaRPr lang="en-US" b="1" dirty="0">
              <a:solidFill>
                <a:srgbClr val="FF0000"/>
              </a:solidFill>
              <a:ea typeface="+mn-lt"/>
              <a:cs typeface="+mn-lt"/>
            </a:endParaRPr>
          </a:p>
          <a:p>
            <a:pPr marL="228600" indent="-228600">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AutoNum type="arabicPeriod"/>
            </a:pPr>
            <a:endParaRPr lang="en-US" dirty="0"/>
          </a:p>
          <a:p>
            <a:pPr marL="228600" indent="-228600">
              <a:buAutoNum type="arabicPeriod"/>
            </a:pPr>
            <a:endParaRPr lang="en-US" dirty="0"/>
          </a:p>
        </p:txBody>
      </p:sp>
      <p:sp>
        <p:nvSpPr>
          <p:cNvPr id="3" name="Slide Number Placeholder 2">
            <a:extLst>
              <a:ext uri="{FF2B5EF4-FFF2-40B4-BE49-F238E27FC236}">
                <a16:creationId xmlns:a16="http://schemas.microsoft.com/office/drawing/2014/main" id="{566D9227-7555-4866-8A4A-3B850D3108E4}"/>
              </a:ext>
            </a:extLst>
          </p:cNvPr>
          <p:cNvSpPr>
            <a:spLocks noGrp="1"/>
          </p:cNvSpPr>
          <p:nvPr>
            <p:ph type="sldNum" sz="quarter" idx="12"/>
          </p:nvPr>
        </p:nvSpPr>
        <p:spPr/>
        <p:txBody>
          <a:bodyPr/>
          <a:lstStyle/>
          <a:p>
            <a:fld id="{492D2D2F-A490-4C0D-96A3-87DCC3196164}" type="slidenum">
              <a:rPr lang="en-US" smtClean="0"/>
              <a:pPr/>
              <a:t>40</a:t>
            </a:fld>
            <a:endParaRPr lang="en-US"/>
          </a:p>
        </p:txBody>
      </p:sp>
      <p:sp>
        <p:nvSpPr>
          <p:cNvPr id="4" name="Title 3">
            <a:extLst>
              <a:ext uri="{FF2B5EF4-FFF2-40B4-BE49-F238E27FC236}">
                <a16:creationId xmlns:a16="http://schemas.microsoft.com/office/drawing/2014/main" id="{F0272C5C-FB27-4C65-9C12-9873EA08817C}"/>
              </a:ext>
            </a:extLst>
          </p:cNvPr>
          <p:cNvSpPr>
            <a:spLocks noGrp="1"/>
          </p:cNvSpPr>
          <p:nvPr>
            <p:ph type="ctrTitle"/>
          </p:nvPr>
        </p:nvSpPr>
        <p:spPr/>
        <p:txBody>
          <a:bodyPr/>
          <a:lstStyle/>
          <a:p>
            <a:r>
              <a:rPr lang="en-US" dirty="0"/>
              <a:t>Section 1 Test Your Knowledge</a:t>
            </a:r>
          </a:p>
        </p:txBody>
      </p:sp>
    </p:spTree>
    <p:extLst>
      <p:ext uri="{BB962C8B-B14F-4D97-AF65-F5344CB8AC3E}">
        <p14:creationId xmlns:p14="http://schemas.microsoft.com/office/powerpoint/2010/main" val="150073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EC5EDF-3484-4571-BF49-66921C66FBFC}"/>
              </a:ext>
            </a:extLst>
          </p:cNvPr>
          <p:cNvSpPr>
            <a:spLocks noGrp="1"/>
          </p:cNvSpPr>
          <p:nvPr>
            <p:ph type="subTitle" idx="1"/>
          </p:nvPr>
        </p:nvSpPr>
        <p:spPr/>
        <p:txBody>
          <a:bodyPr>
            <a:normAutofit/>
          </a:bodyPr>
          <a:lstStyle/>
          <a:p>
            <a:pPr marL="228600" indent="-228600">
              <a:lnSpc>
                <a:spcPct val="100000"/>
              </a:lnSpc>
              <a:spcBef>
                <a:spcPts val="0"/>
              </a:spcBef>
              <a:buFont typeface="+mj-lt"/>
              <a:buAutoNum type="arabicPeriod"/>
            </a:pPr>
            <a:r>
              <a:rPr lang="en-US" b="1" dirty="0"/>
              <a:t>Review Video Link  </a:t>
            </a:r>
          </a:p>
          <a:p>
            <a:pPr marL="228600">
              <a:lnSpc>
                <a:spcPct val="100000"/>
              </a:lnSpc>
              <a:spcBef>
                <a:spcPts val="0"/>
              </a:spcBef>
            </a:pPr>
            <a:r>
              <a:rPr lang="en-US" b="1" dirty="0"/>
              <a:t>Navigate QuickBooks Online: Menus, Transactions, &amp; Set Up.</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https://quickbooks.intuit.com/learn-support/en-us/configure-products/navigate-quickbooks-online-menus-transactions-set-up/00/344783</a:t>
            </a:r>
            <a:endParaRPr lang="en-US" dirty="0">
              <a:solidFill>
                <a:srgbClr val="0000FF"/>
              </a:solidFill>
            </a:endParaRPr>
          </a:p>
          <a:p>
            <a:pPr marL="457200"/>
            <a:r>
              <a:rPr lang="en-US" dirty="0">
                <a:solidFill>
                  <a:srgbClr val="0000FF"/>
                </a:solidFill>
              </a:rPr>
              <a:t>	 </a:t>
            </a:r>
            <a:endParaRPr lang="en-US" dirty="0">
              <a:solidFill>
                <a:srgbClr val="0033CC"/>
              </a:solidFill>
            </a:endParaRPr>
          </a:p>
          <a:p>
            <a:pPr marL="228600" indent="-228600">
              <a:buFont typeface="+mj-lt"/>
              <a:buAutoNum type="arabicPeriod" startAt="2"/>
            </a:pPr>
            <a:r>
              <a:rPr lang="en-US" b="1" dirty="0"/>
              <a:t>Explore additional features:  </a:t>
            </a:r>
          </a:p>
          <a:p>
            <a:pPr marL="685800" indent="-228600">
              <a:spcBef>
                <a:spcPts val="0"/>
              </a:spcBef>
              <a:buFont typeface="+mj-lt"/>
              <a:buAutoNum type="alphaLcParenR"/>
            </a:pPr>
            <a:r>
              <a:rPr lang="en-US" dirty="0"/>
              <a:t>Chrome</a:t>
            </a:r>
          </a:p>
          <a:p>
            <a:pPr marL="685800" indent="-228600">
              <a:spcBef>
                <a:spcPts val="0"/>
              </a:spcBef>
              <a:buFont typeface="+mj-lt"/>
              <a:buAutoNum type="alphaLcParenR"/>
            </a:pPr>
            <a:r>
              <a:rPr lang="en-US" dirty="0"/>
              <a:t>Multiple Window</a:t>
            </a:r>
          </a:p>
          <a:p>
            <a:pPr marL="685800" indent="-228600">
              <a:spcBef>
                <a:spcPts val="0"/>
              </a:spcBef>
              <a:buFont typeface="+mj-lt"/>
              <a:buAutoNum type="alphaLcParenR"/>
            </a:pPr>
            <a:r>
              <a:rPr lang="en-US" dirty="0"/>
              <a:t>Mobile App </a:t>
            </a:r>
          </a:p>
          <a:p>
            <a:pPr marL="228600" indent="-228600">
              <a:spcBef>
                <a:spcPts val="0"/>
              </a:spcBef>
              <a:buFont typeface="+mj-lt"/>
              <a:buAutoNum type="arabicPeriod" startAt="3"/>
            </a:pPr>
            <a:endParaRPr lang="en-US" b="1" dirty="0"/>
          </a:p>
          <a:p>
            <a:pPr marL="228600" indent="-228600">
              <a:spcBef>
                <a:spcPts val="0"/>
              </a:spcBef>
              <a:buFont typeface="+mj-lt"/>
              <a:buAutoNum type="arabicPeriod" startAt="3"/>
            </a:pPr>
            <a:r>
              <a:rPr lang="en-US" b="1" dirty="0"/>
              <a:t>Your Subscription </a:t>
            </a:r>
          </a:p>
          <a:p>
            <a:pPr marL="228600">
              <a:lnSpc>
                <a:spcPct val="110000"/>
              </a:lnSpc>
              <a:spcBef>
                <a:spcPts val="0"/>
              </a:spcBef>
            </a:pPr>
            <a:r>
              <a:rPr lang="en-US" dirty="0"/>
              <a:t>Verify access to your free subscription of QuickBooks Online. This file does not contain data. You should have received an invite from your instructor and completed the signup process. Refer to Section One </a:t>
            </a:r>
            <a:r>
              <a:rPr lang="en-US" b="1" dirty="0"/>
              <a:t>Student Setup </a:t>
            </a:r>
            <a:r>
              <a:rPr lang="en-US" dirty="0"/>
              <a:t>if you need help.</a:t>
            </a:r>
          </a:p>
          <a:p>
            <a:pPr marL="228600">
              <a:spcBef>
                <a:spcPts val="0"/>
              </a:spcBef>
            </a:pPr>
            <a:r>
              <a:rPr lang="en-US" dirty="0"/>
              <a:t> </a:t>
            </a:r>
            <a:r>
              <a:rPr lang="en-US" dirty="0">
                <a:solidFill>
                  <a:srgbClr val="FF0000"/>
                </a:solidFill>
              </a:rPr>
              <a:t> </a:t>
            </a:r>
            <a:endParaRPr lang="en-US" dirty="0"/>
          </a:p>
          <a:p>
            <a:pPr marL="228600" indent="-228600">
              <a:buFont typeface="+mj-lt"/>
              <a:buAutoNum type="arabicPeriod" startAt="4"/>
            </a:pPr>
            <a:r>
              <a:rPr lang="en-US" b="1" dirty="0"/>
              <a:t>Student Setup - Use the following Information:</a:t>
            </a:r>
          </a:p>
          <a:p>
            <a:pPr marL="685800" indent="-171450">
              <a:lnSpc>
                <a:spcPct val="110000"/>
              </a:lnSpc>
              <a:spcBef>
                <a:spcPts val="0"/>
              </a:spcBef>
              <a:buFont typeface="Arial" panose="020B0604020202020204" pitchFamily="34" charset="0"/>
              <a:buChar char="•"/>
            </a:pPr>
            <a:r>
              <a:rPr lang="en-US" dirty="0"/>
              <a:t>Your First Initial Last Name (i.e., </a:t>
            </a:r>
            <a:r>
              <a:rPr lang="en-US" dirty="0" err="1"/>
              <a:t>JDoe</a:t>
            </a:r>
            <a:r>
              <a:rPr lang="en-US" dirty="0"/>
              <a:t> TAD Gaming Services LLC)</a:t>
            </a:r>
          </a:p>
          <a:p>
            <a:pPr marL="685800" indent="-171450">
              <a:lnSpc>
                <a:spcPct val="110000"/>
              </a:lnSpc>
              <a:spcBef>
                <a:spcPts val="0"/>
              </a:spcBef>
              <a:buFont typeface="Arial" panose="020B0604020202020204" pitchFamily="34" charset="0"/>
              <a:buChar char="•"/>
            </a:pPr>
            <a:r>
              <a:rPr lang="en-US" dirty="0"/>
              <a:t>Tax Federal Identification Number (FEIN) 12-3456789</a:t>
            </a:r>
          </a:p>
          <a:p>
            <a:pPr marL="685800" indent="-171450">
              <a:lnSpc>
                <a:spcPct val="110000"/>
              </a:lnSpc>
              <a:spcBef>
                <a:spcPts val="0"/>
              </a:spcBef>
              <a:buFont typeface="Arial" panose="020B0604020202020204" pitchFamily="34" charset="0"/>
              <a:buChar char="•"/>
            </a:pPr>
            <a:r>
              <a:rPr lang="en-US" dirty="0"/>
              <a:t>Tax Form: Small business corporation, two or more owners (Form 1065)</a:t>
            </a:r>
          </a:p>
          <a:p>
            <a:pPr marL="685800" indent="-171450">
              <a:lnSpc>
                <a:spcPct val="110000"/>
              </a:lnSpc>
              <a:spcBef>
                <a:spcPts val="0"/>
              </a:spcBef>
              <a:buFont typeface="Arial" panose="020B0604020202020204" pitchFamily="34" charset="0"/>
              <a:buChar char="•"/>
            </a:pPr>
            <a:r>
              <a:rPr lang="en-US" dirty="0"/>
              <a:t>Email: Intuiteducation@intuit.com</a:t>
            </a:r>
          </a:p>
          <a:p>
            <a:pPr marL="685800" indent="-171450">
              <a:lnSpc>
                <a:spcPct val="110000"/>
              </a:lnSpc>
              <a:spcBef>
                <a:spcPts val="0"/>
              </a:spcBef>
              <a:buFont typeface="Arial" panose="020B0604020202020204" pitchFamily="34" charset="0"/>
              <a:buChar char="•"/>
            </a:pPr>
            <a:r>
              <a:rPr lang="en-US" dirty="0"/>
              <a:t>Phone: +1 650-944-6000</a:t>
            </a:r>
          </a:p>
          <a:p>
            <a:pPr marL="685800" indent="-171450">
              <a:lnSpc>
                <a:spcPct val="110000"/>
              </a:lnSpc>
              <a:spcBef>
                <a:spcPts val="0"/>
              </a:spcBef>
              <a:buFont typeface="Arial" panose="020B0604020202020204" pitchFamily="34" charset="0"/>
              <a:buChar char="•"/>
            </a:pPr>
            <a:r>
              <a:rPr lang="en-US" dirty="0"/>
              <a:t>Website: intuit.com/partners/education-program</a:t>
            </a:r>
          </a:p>
          <a:p>
            <a:pPr marL="685800" indent="-171450">
              <a:lnSpc>
                <a:spcPct val="110000"/>
              </a:lnSpc>
              <a:spcBef>
                <a:spcPts val="0"/>
              </a:spcBef>
              <a:buFont typeface="Arial" panose="020B0604020202020204" pitchFamily="34" charset="0"/>
              <a:buChar char="•"/>
            </a:pPr>
            <a:r>
              <a:rPr lang="en-US" dirty="0"/>
              <a:t>Address 7535 Torrey Santa Fe Rd, San Diego, CA 92129</a:t>
            </a:r>
          </a:p>
          <a:p>
            <a:pPr marL="228600" indent="-228600">
              <a:buFont typeface="+mj-lt"/>
              <a:buAutoNum type="arabicPeriod" startAt="4"/>
            </a:pPr>
            <a:endParaRPr lang="en-US" b="1" dirty="0"/>
          </a:p>
          <a:p>
            <a:pPr marL="228600" indent="-228600">
              <a:buFont typeface="+mj-lt"/>
              <a:buAutoNum type="arabicPeriod" startAt="5"/>
            </a:pPr>
            <a:r>
              <a:rPr lang="en-US" b="1" dirty="0"/>
              <a:t>Dashboard - </a:t>
            </a:r>
            <a:r>
              <a:rPr lang="en-US" dirty="0"/>
              <a:t>Click anywhere there is a word in bolded color, an icon, a drop-down arrow, etc.       </a:t>
            </a:r>
          </a:p>
          <a:p>
            <a:pPr marL="914400" indent="-228600">
              <a:spcBef>
                <a:spcPts val="0"/>
              </a:spcBef>
              <a:buFont typeface="+mj-lt"/>
              <a:buAutoNum type="alphaLcParenR"/>
            </a:pPr>
            <a:endParaRPr lang="en-US" b="1" dirty="0"/>
          </a:p>
          <a:p>
            <a:pPr marL="228600" indent="-228600">
              <a:buFont typeface="+mj-lt"/>
              <a:buAutoNum type="arabicPeriod" startAt="4"/>
            </a:pPr>
            <a:endParaRPr lang="en-US" dirty="0"/>
          </a:p>
        </p:txBody>
      </p:sp>
      <p:sp>
        <p:nvSpPr>
          <p:cNvPr id="3" name="Slide Number Placeholder 2">
            <a:extLst>
              <a:ext uri="{FF2B5EF4-FFF2-40B4-BE49-F238E27FC236}">
                <a16:creationId xmlns:a16="http://schemas.microsoft.com/office/drawing/2014/main" id="{620F2414-F4CA-47CD-9CF7-4EFF11BBCEEF}"/>
              </a:ext>
            </a:extLst>
          </p:cNvPr>
          <p:cNvSpPr>
            <a:spLocks noGrp="1"/>
          </p:cNvSpPr>
          <p:nvPr>
            <p:ph type="sldNum" sz="quarter" idx="12"/>
          </p:nvPr>
        </p:nvSpPr>
        <p:spPr/>
        <p:txBody>
          <a:bodyPr/>
          <a:lstStyle/>
          <a:p>
            <a:fld id="{492D2D2F-A490-4C0D-96A3-87DCC3196164}" type="slidenum">
              <a:rPr lang="en-US" smtClean="0"/>
              <a:pPr/>
              <a:t>41</a:t>
            </a:fld>
            <a:endParaRPr lang="en-US" dirty="0"/>
          </a:p>
        </p:txBody>
      </p:sp>
      <p:sp>
        <p:nvSpPr>
          <p:cNvPr id="4" name="Title 3">
            <a:extLst>
              <a:ext uri="{FF2B5EF4-FFF2-40B4-BE49-F238E27FC236}">
                <a16:creationId xmlns:a16="http://schemas.microsoft.com/office/drawing/2014/main" id="{7F22503F-9505-4765-9B46-EE53DBFCAF65}"/>
              </a:ext>
            </a:extLst>
          </p:cNvPr>
          <p:cNvSpPr>
            <a:spLocks noGrp="1"/>
          </p:cNvSpPr>
          <p:nvPr>
            <p:ph type="ctrTitle"/>
          </p:nvPr>
        </p:nvSpPr>
        <p:spPr/>
        <p:txBody>
          <a:bodyPr/>
          <a:lstStyle/>
          <a:p>
            <a:r>
              <a:rPr lang="en-US" dirty="0"/>
              <a:t>Section 1 Case Study Activities</a:t>
            </a:r>
          </a:p>
        </p:txBody>
      </p:sp>
    </p:spTree>
    <p:extLst>
      <p:ext uri="{BB962C8B-B14F-4D97-AF65-F5344CB8AC3E}">
        <p14:creationId xmlns:p14="http://schemas.microsoft.com/office/powerpoint/2010/main" val="2981578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EC5EDF-3484-4571-BF49-66921C66FBFC}"/>
              </a:ext>
            </a:extLst>
          </p:cNvPr>
          <p:cNvSpPr>
            <a:spLocks noGrp="1"/>
          </p:cNvSpPr>
          <p:nvPr>
            <p:ph type="subTitle" idx="1"/>
          </p:nvPr>
        </p:nvSpPr>
        <p:spPr/>
        <p:txBody>
          <a:bodyPr>
            <a:normAutofit/>
          </a:bodyPr>
          <a:lstStyle/>
          <a:p>
            <a:pPr marL="228600" indent="-228600">
              <a:buFont typeface="+mj-lt"/>
              <a:buAutoNum type="arabicPeriod" startAt="6"/>
            </a:pPr>
            <a:r>
              <a:rPr lang="en-US" b="1" dirty="0"/>
              <a:t>Left Navigation Bar - </a:t>
            </a:r>
            <a:r>
              <a:rPr lang="en-US" dirty="0"/>
              <a:t>Click on the following centers and explore. Be familiar with moving around the centers:</a:t>
            </a:r>
          </a:p>
          <a:p>
            <a:pPr marL="685800" indent="-228600">
              <a:spcBef>
                <a:spcPts val="0"/>
              </a:spcBef>
              <a:buFont typeface="+mj-lt"/>
              <a:buAutoNum type="alphaLcParenR"/>
            </a:pPr>
            <a:r>
              <a:rPr lang="en-US" dirty="0"/>
              <a:t>Expenses -&gt; Vendors</a:t>
            </a:r>
          </a:p>
          <a:p>
            <a:pPr marL="685800" indent="-228600">
              <a:spcBef>
                <a:spcPts val="0"/>
              </a:spcBef>
              <a:buFont typeface="+mj-lt"/>
              <a:buAutoNum type="alphaLcParenR"/>
            </a:pPr>
            <a:r>
              <a:rPr lang="en-US" dirty="0"/>
              <a:t>Invoicing -&gt; Customers</a:t>
            </a:r>
          </a:p>
          <a:p>
            <a:pPr marL="457200">
              <a:spcBef>
                <a:spcPts val="0"/>
              </a:spcBef>
            </a:pPr>
            <a:endParaRPr lang="en-US" dirty="0"/>
          </a:p>
          <a:p>
            <a:pPr marL="228600" indent="-228600">
              <a:buFont typeface="+mj-lt"/>
              <a:buAutoNum type="arabicPeriod" startAt="7"/>
            </a:pPr>
            <a:r>
              <a:rPr lang="en-US" b="1" dirty="0"/>
              <a:t>Search - </a:t>
            </a:r>
            <a:r>
              <a:rPr lang="en-US" dirty="0"/>
              <a:t>Get familiar with search filters</a:t>
            </a:r>
          </a:p>
          <a:p>
            <a:pPr marL="228600" indent="-228600">
              <a:buFont typeface="+mj-lt"/>
              <a:buAutoNum type="arabicPeriod" startAt="8"/>
            </a:pPr>
            <a:endParaRPr lang="en-US" b="1" dirty="0"/>
          </a:p>
          <a:p>
            <a:pPr marL="228600" indent="-228600">
              <a:buFont typeface="+mj-lt"/>
              <a:buAutoNum type="arabicPeriod" startAt="8"/>
            </a:pPr>
            <a:r>
              <a:rPr lang="en-US" b="1" dirty="0"/>
              <a:t>Gear - </a:t>
            </a:r>
            <a:r>
              <a:rPr lang="en-US" dirty="0"/>
              <a:t>Go to Company and Settings in your company data file and change the settings to match the screen shots in this manual.	 </a:t>
            </a:r>
          </a:p>
          <a:p>
            <a:pPr marL="228600" indent="-228600">
              <a:buFont typeface="+mj-lt"/>
              <a:buAutoNum type="arabicPeriod" startAt="9"/>
            </a:pPr>
            <a:endParaRPr lang="en-US" b="1" dirty="0"/>
          </a:p>
          <a:p>
            <a:pPr marL="228600" indent="-228600">
              <a:buFont typeface="+mj-lt"/>
              <a:buAutoNum type="arabicPeriod" startAt="9"/>
            </a:pPr>
            <a:r>
              <a:rPr lang="en-US" b="1" dirty="0"/>
              <a:t>+ New - </a:t>
            </a:r>
            <a:r>
              <a:rPr lang="en-US" dirty="0"/>
              <a:t>Click the following menu options and become familiar with the different fields per window:</a:t>
            </a:r>
          </a:p>
          <a:p>
            <a:pPr marL="685800" indent="-228600">
              <a:spcBef>
                <a:spcPts val="0"/>
              </a:spcBef>
              <a:buFont typeface="+mj-lt"/>
              <a:buAutoNum type="alphaLcParenR"/>
            </a:pPr>
            <a:r>
              <a:rPr lang="en-US" dirty="0"/>
              <a:t>Invoice</a:t>
            </a:r>
          </a:p>
          <a:p>
            <a:pPr marL="685800" indent="-228600">
              <a:spcBef>
                <a:spcPts val="0"/>
              </a:spcBef>
              <a:buFont typeface="+mj-lt"/>
              <a:buAutoNum type="alphaLcParenR"/>
            </a:pPr>
            <a:r>
              <a:rPr lang="en-US" dirty="0"/>
              <a:t>Receive Payment</a:t>
            </a:r>
          </a:p>
          <a:p>
            <a:pPr marL="685800" indent="-228600">
              <a:spcBef>
                <a:spcPts val="0"/>
              </a:spcBef>
              <a:buFont typeface="+mj-lt"/>
              <a:buAutoNum type="alphaLcParenR"/>
            </a:pPr>
            <a:r>
              <a:rPr lang="en-US" dirty="0"/>
              <a:t>Expense</a:t>
            </a:r>
          </a:p>
          <a:p>
            <a:pPr marL="685800" indent="-228600">
              <a:spcBef>
                <a:spcPts val="0"/>
              </a:spcBef>
              <a:buFont typeface="+mj-lt"/>
              <a:buAutoNum type="alphaLcParenR"/>
            </a:pPr>
            <a:r>
              <a:rPr lang="en-US" dirty="0"/>
              <a:t>Check</a:t>
            </a:r>
          </a:p>
          <a:p>
            <a:pPr marL="685800" indent="-228600">
              <a:spcBef>
                <a:spcPts val="0"/>
              </a:spcBef>
              <a:buFont typeface="+mj-lt"/>
              <a:buAutoNum type="alphaLcParenR"/>
            </a:pPr>
            <a:r>
              <a:rPr lang="en-US" dirty="0"/>
              <a:t>Bill</a:t>
            </a:r>
          </a:p>
          <a:p>
            <a:pPr marL="685800" indent="-228600">
              <a:spcBef>
                <a:spcPts val="0"/>
              </a:spcBef>
              <a:buFont typeface="+mj-lt"/>
              <a:buAutoNum type="alphaLcParenR"/>
            </a:pPr>
            <a:r>
              <a:rPr lang="en-US" dirty="0"/>
              <a:t>Pay bills</a:t>
            </a:r>
          </a:p>
          <a:p>
            <a:pPr marL="685800" indent="-228600">
              <a:spcBef>
                <a:spcPts val="0"/>
              </a:spcBef>
              <a:buFont typeface="+mj-lt"/>
              <a:buAutoNum type="alphaLcParenR"/>
            </a:pPr>
            <a:r>
              <a:rPr lang="en-US" dirty="0"/>
              <a:t>Bank Deposit</a:t>
            </a:r>
          </a:p>
          <a:p>
            <a:pPr marL="685800" indent="-228600">
              <a:spcBef>
                <a:spcPts val="0"/>
              </a:spcBef>
              <a:buFont typeface="+mj-lt"/>
              <a:buAutoNum type="alphaLcParenR"/>
            </a:pPr>
            <a:r>
              <a:rPr lang="en-US" dirty="0"/>
              <a:t>Transfer</a:t>
            </a:r>
          </a:p>
          <a:p>
            <a:pPr marL="685800" indent="-228600">
              <a:spcBef>
                <a:spcPts val="0"/>
              </a:spcBef>
              <a:buFont typeface="+mj-lt"/>
              <a:buAutoNum type="alphaLcParenR"/>
            </a:pPr>
            <a:r>
              <a:rPr lang="en-US" dirty="0"/>
              <a:t>Journal Entry</a:t>
            </a:r>
          </a:p>
          <a:p>
            <a:endParaRPr lang="en-US" dirty="0"/>
          </a:p>
          <a:p>
            <a:endParaRPr lang="en-US" dirty="0"/>
          </a:p>
        </p:txBody>
      </p:sp>
      <p:sp>
        <p:nvSpPr>
          <p:cNvPr id="3" name="Slide Number Placeholder 2">
            <a:extLst>
              <a:ext uri="{FF2B5EF4-FFF2-40B4-BE49-F238E27FC236}">
                <a16:creationId xmlns:a16="http://schemas.microsoft.com/office/drawing/2014/main" id="{620F2414-F4CA-47CD-9CF7-4EFF11BBCEEF}"/>
              </a:ext>
            </a:extLst>
          </p:cNvPr>
          <p:cNvSpPr>
            <a:spLocks noGrp="1"/>
          </p:cNvSpPr>
          <p:nvPr>
            <p:ph type="sldNum" sz="quarter" idx="12"/>
          </p:nvPr>
        </p:nvSpPr>
        <p:spPr/>
        <p:txBody>
          <a:bodyPr/>
          <a:lstStyle/>
          <a:p>
            <a:fld id="{492D2D2F-A490-4C0D-96A3-87DCC3196164}" type="slidenum">
              <a:rPr lang="en-US" smtClean="0"/>
              <a:pPr/>
              <a:t>42</a:t>
            </a:fld>
            <a:endParaRPr lang="en-US" dirty="0"/>
          </a:p>
        </p:txBody>
      </p:sp>
      <p:sp>
        <p:nvSpPr>
          <p:cNvPr id="4" name="Title 3">
            <a:extLst>
              <a:ext uri="{FF2B5EF4-FFF2-40B4-BE49-F238E27FC236}">
                <a16:creationId xmlns:a16="http://schemas.microsoft.com/office/drawing/2014/main" id="{7F22503F-9505-4765-9B46-EE53DBFCAF65}"/>
              </a:ext>
            </a:extLst>
          </p:cNvPr>
          <p:cNvSpPr>
            <a:spLocks noGrp="1"/>
          </p:cNvSpPr>
          <p:nvPr>
            <p:ph type="ctrTitle"/>
          </p:nvPr>
        </p:nvSpPr>
        <p:spPr/>
        <p:txBody>
          <a:bodyPr/>
          <a:lstStyle/>
          <a:p>
            <a:r>
              <a:rPr lang="en-US" dirty="0"/>
              <a:t>Section 1 Case Study Activities</a:t>
            </a:r>
          </a:p>
        </p:txBody>
      </p:sp>
    </p:spTree>
    <p:extLst>
      <p:ext uri="{BB962C8B-B14F-4D97-AF65-F5344CB8AC3E}">
        <p14:creationId xmlns:p14="http://schemas.microsoft.com/office/powerpoint/2010/main" val="29949833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31518"/>
            <a:ext cx="5829300" cy="1816100"/>
          </a:xfrm>
        </p:spPr>
        <p:txBody>
          <a:bodyPr>
            <a:noAutofit/>
          </a:bodyPr>
          <a:lstStyle/>
          <a:p>
            <a:br>
              <a:rPr lang="en-US" dirty="0">
                <a:solidFill>
                  <a:schemeClr val="tx1"/>
                </a:solidFill>
              </a:rPr>
            </a:br>
            <a:r>
              <a:rPr lang="en-US" sz="2800" dirty="0">
                <a:solidFill>
                  <a:schemeClr val="tx1"/>
                </a:solidFill>
              </a:rPr>
              <a:t>Section 2: </a:t>
            </a:r>
            <a:br>
              <a:rPr lang="en-US" sz="2800" dirty="0">
                <a:solidFill>
                  <a:schemeClr val="tx1"/>
                </a:solidFill>
              </a:rPr>
            </a:br>
            <a:r>
              <a:rPr lang="en-US" sz="2800" dirty="0">
                <a:solidFill>
                  <a:schemeClr val="tx1"/>
                </a:solidFill>
              </a:rPr>
              <a:t>Set Up Your New </a:t>
            </a:r>
            <a:br>
              <a:rPr lang="en-US" sz="2800" dirty="0">
                <a:solidFill>
                  <a:schemeClr val="tx1"/>
                </a:solidFill>
              </a:rPr>
            </a:br>
            <a:r>
              <a:rPr lang="en-US" sz="2800" dirty="0">
                <a:solidFill>
                  <a:schemeClr val="tx1"/>
                </a:solidFill>
              </a:rPr>
              <a:t>QuickBooks® Online  Company</a:t>
            </a:r>
            <a:br>
              <a:rPr lang="en-US" sz="2800" dirty="0">
                <a:solidFill>
                  <a:schemeClr val="tx1"/>
                </a:solidFill>
              </a:rPr>
            </a:br>
            <a:endParaRPr lang="en-US" sz="2800" dirty="0">
              <a:solidFill>
                <a:schemeClr val="tx1"/>
              </a:solidFill>
            </a:endParaRPr>
          </a:p>
        </p:txBody>
      </p:sp>
      <p:sp>
        <p:nvSpPr>
          <p:cNvPr id="3" name="Text Placeholder 2"/>
          <p:cNvSpPr>
            <a:spLocks noGrp="1"/>
          </p:cNvSpPr>
          <p:nvPr>
            <p:ph type="body" idx="1"/>
          </p:nvPr>
        </p:nvSpPr>
        <p:spPr>
          <a:xfrm>
            <a:off x="2819400" y="5028909"/>
            <a:ext cx="3505200" cy="3217863"/>
          </a:xfrm>
        </p:spPr>
        <p:txBody>
          <a:bodyPr>
            <a:noAutofit/>
          </a:bodyPr>
          <a:lstStyle/>
          <a:p>
            <a:pPr>
              <a:lnSpc>
                <a:spcPct val="100000"/>
              </a:lnSpc>
              <a:spcBef>
                <a:spcPts val="0"/>
              </a:spcBef>
            </a:pPr>
            <a:r>
              <a:rPr lang="en-US" sz="1400" dirty="0">
                <a:solidFill>
                  <a:schemeClr val="bg1">
                    <a:lumMod val="50000"/>
                  </a:schemeClr>
                </a:solidFill>
              </a:rPr>
              <a:t>Objectives</a:t>
            </a:r>
          </a:p>
          <a:p>
            <a:pPr>
              <a:lnSpc>
                <a:spcPct val="100000"/>
              </a:lnSpc>
              <a:spcBef>
                <a:spcPts val="0"/>
              </a:spcBef>
            </a:pPr>
            <a:r>
              <a:rPr lang="en-US" sz="1400" dirty="0">
                <a:solidFill>
                  <a:schemeClr val="bg1">
                    <a:lumMod val="50000"/>
                  </a:schemeClr>
                </a:solidFill>
              </a:rPr>
              <a:t>Account and Settings</a:t>
            </a:r>
          </a:p>
          <a:p>
            <a:pPr>
              <a:lnSpc>
                <a:spcPct val="100000"/>
              </a:lnSpc>
              <a:spcBef>
                <a:spcPts val="0"/>
              </a:spcBef>
            </a:pPr>
            <a:r>
              <a:rPr lang="en-US" sz="1400" dirty="0">
                <a:solidFill>
                  <a:schemeClr val="bg1">
                    <a:lumMod val="50000"/>
                  </a:schemeClr>
                </a:solidFill>
              </a:rPr>
              <a:t>Manage Users</a:t>
            </a:r>
          </a:p>
          <a:p>
            <a:pPr>
              <a:lnSpc>
                <a:spcPct val="100000"/>
              </a:lnSpc>
              <a:spcBef>
                <a:spcPts val="0"/>
              </a:spcBef>
            </a:pPr>
            <a:r>
              <a:rPr lang="en-US" sz="1400" dirty="0">
                <a:solidFill>
                  <a:schemeClr val="bg1">
                    <a:lumMod val="50000"/>
                  </a:schemeClr>
                </a:solidFill>
              </a:rPr>
              <a:t>                       	             Chart of Accounts 	Beginning Balances </a:t>
            </a:r>
            <a:endParaRPr lang="en-US" dirty="0">
              <a:solidFill>
                <a:schemeClr val="bg1">
                  <a:lumMod val="50000"/>
                </a:schemeClr>
              </a:solidFill>
            </a:endParaRPr>
          </a:p>
          <a:p>
            <a:pPr>
              <a:lnSpc>
                <a:spcPct val="100000"/>
              </a:lnSpc>
              <a:spcBef>
                <a:spcPts val="0"/>
              </a:spcBef>
            </a:pPr>
            <a:r>
              <a:rPr lang="en-US" sz="1400" dirty="0">
                <a:solidFill>
                  <a:schemeClr val="bg1">
                    <a:lumMod val="50000"/>
                  </a:schemeClr>
                </a:solidFill>
              </a:rPr>
              <a:t>Historical Transactions</a:t>
            </a:r>
          </a:p>
          <a:p>
            <a:pPr>
              <a:lnSpc>
                <a:spcPct val="100000"/>
              </a:lnSpc>
              <a:spcBef>
                <a:spcPts val="0"/>
              </a:spcBef>
            </a:pPr>
            <a:r>
              <a:rPr lang="en-US" dirty="0">
                <a:solidFill>
                  <a:schemeClr val="bg1">
                    <a:lumMod val="50000"/>
                  </a:schemeClr>
                </a:solidFill>
              </a:rPr>
              <a:t>Products and Services</a:t>
            </a: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Practice</a:t>
            </a:r>
            <a:r>
              <a:rPr lang="en-US" sz="1400" dirty="0">
                <a:solidFill>
                  <a:schemeClr val="bg1">
                    <a:lumMod val="50000"/>
                  </a:schemeClr>
                </a:solidFill>
              </a:rPr>
              <a:t> Test</a:t>
            </a:r>
          </a:p>
          <a:p>
            <a:pPr>
              <a:lnSpc>
                <a:spcPct val="100000"/>
              </a:lnSpc>
              <a:spcBef>
                <a:spcPts val="0"/>
              </a:spcBef>
            </a:pPr>
            <a:r>
              <a:rPr lang="en-US"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a:t>
            </a:r>
          </a:p>
          <a:p>
            <a:pPr marL="400050" lvl="1">
              <a:spcBef>
                <a:spcPts val="0"/>
              </a:spcBef>
            </a:pPr>
            <a:r>
              <a:rPr lang="en-US" sz="1400" dirty="0">
                <a:solidFill>
                  <a:schemeClr val="tx1"/>
                </a:solidFill>
              </a:rPr>
              <a:t> </a:t>
            </a: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2286000" y="8628063"/>
            <a:ext cx="4572000" cy="487362"/>
          </a:xfrm>
          <a:prstGeom prst="rect">
            <a:avLst/>
          </a:prstGeom>
        </p:spPr>
        <p:txBody>
          <a:bodyPr/>
          <a:lstStyle/>
          <a:p>
            <a:r>
              <a:rPr lang="en-US" dirty="0"/>
              <a:t>    </a:t>
            </a:r>
          </a:p>
        </p:txBody>
      </p:sp>
    </p:spTree>
    <p:extLst>
      <p:ext uri="{BB962C8B-B14F-4D97-AF65-F5344CB8AC3E}">
        <p14:creationId xmlns:p14="http://schemas.microsoft.com/office/powerpoint/2010/main" val="3481633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7E597DA-61E0-4CBE-96C6-F54FDAD1963C}"/>
              </a:ext>
            </a:extLst>
          </p:cNvPr>
          <p:cNvSpPr>
            <a:spLocks noGrp="1"/>
          </p:cNvSpPr>
          <p:nvPr>
            <p:ph type="subTitle" idx="1"/>
          </p:nvPr>
        </p:nvSpPr>
        <p:spPr/>
        <p:txBody>
          <a:bodyPr/>
          <a:lstStyle/>
          <a:p>
            <a:r>
              <a:rPr lang="en-US" sz="1400" b="1" dirty="0">
                <a:solidFill>
                  <a:schemeClr val="tx1"/>
                </a:solidFill>
              </a:rPr>
              <a:t>Upon completion of Section 2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How to manage account and settings default preferences.</a:t>
            </a:r>
          </a:p>
          <a:p>
            <a:pPr marL="628650" lvl="1" indent="-171450" algn="l">
              <a:lnSpc>
                <a:spcPct val="150000"/>
              </a:lnSpc>
              <a:buFont typeface="Arial" panose="020B0604020202020204" pitchFamily="34" charset="0"/>
              <a:buChar char="•"/>
            </a:pPr>
            <a:r>
              <a:rPr lang="en-US" sz="1200" dirty="0">
                <a:solidFill>
                  <a:schemeClr val="tx1"/>
                </a:solidFill>
              </a:rPr>
              <a:t>How to set up and manage users.</a:t>
            </a:r>
          </a:p>
          <a:p>
            <a:pPr marL="628650" lvl="1" indent="-171450" algn="l">
              <a:lnSpc>
                <a:spcPct val="150000"/>
              </a:lnSpc>
              <a:buFont typeface="Arial" panose="020B0604020202020204" pitchFamily="34" charset="0"/>
              <a:buChar char="•"/>
            </a:pPr>
            <a:r>
              <a:rPr lang="en-US" sz="1200" dirty="0">
                <a:solidFill>
                  <a:schemeClr val="tx1"/>
                </a:solidFill>
              </a:rPr>
              <a:t>How to set up and use the Chart of Accounts, and how it connects to all transactions.</a:t>
            </a:r>
          </a:p>
          <a:p>
            <a:pPr marL="628650" lvl="1" indent="-171450" algn="l">
              <a:lnSpc>
                <a:spcPct val="150000"/>
              </a:lnSpc>
              <a:buFont typeface="Arial" panose="020B0604020202020204" pitchFamily="34" charset="0"/>
              <a:buChar char="•"/>
            </a:pPr>
            <a:r>
              <a:rPr lang="en-US" sz="1200" dirty="0">
                <a:solidFill>
                  <a:schemeClr val="tx1"/>
                </a:solidFill>
              </a:rPr>
              <a:t>How to address beginning balances and historical data when setting up a new company file.</a:t>
            </a:r>
          </a:p>
          <a:p>
            <a:pPr marL="628650" lvl="1" indent="-171450" algn="l">
              <a:lnSpc>
                <a:spcPct val="150000"/>
              </a:lnSpc>
              <a:buFont typeface="Arial" panose="020B0604020202020204" pitchFamily="34" charset="0"/>
              <a:buChar char="•"/>
            </a:pPr>
            <a:r>
              <a:rPr lang="en-US" sz="1200" dirty="0">
                <a:solidFill>
                  <a:schemeClr val="tx1"/>
                </a:solidFill>
              </a:rPr>
              <a:t>How to set up and maintain Products and Services.</a:t>
            </a:r>
          </a:p>
          <a:p>
            <a:pPr lvl="1" algn="l">
              <a:lnSpc>
                <a:spcPct val="150000"/>
              </a:lnSpc>
            </a:pPr>
            <a:endParaRPr lang="en-US" sz="1200" dirty="0">
              <a:solidFill>
                <a:schemeClr val="tx1"/>
              </a:solidFill>
            </a:endParaRP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In the last section, we walked through the first steps of how-to successfully navigate the software, correctly setup a new company in QuickBooks Online, and how to import data.</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Our next step is to gain an understanding of Account Settings and how default and custom settings work. Once the settings are established, it is time to set-up products and services, as well as beginning balances. </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We will also focus on the Chart of Accounts, an organizational tool that provides the business owner with a breakdown of every financial transaction in the company. The Chart of Accounts is the basis upon which a financial foundation is built. This is a foreign concept to the partners, and they have requested further explanation and training in this area.</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Upon completion of this section, you will be excited to see how much of TAD’s bookkeeping process can be automated, saving the partners considerable time and money!</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Why is an accurate Chart of Accounts imperative to the overall operation of the business?</a:t>
            </a:r>
          </a:p>
          <a:p>
            <a:endParaRPr lang="en-US" dirty="0">
              <a:solidFill>
                <a:schemeClr val="tx1"/>
              </a:solidFill>
            </a:endParaRPr>
          </a:p>
        </p:txBody>
      </p:sp>
      <p:sp>
        <p:nvSpPr>
          <p:cNvPr id="5" name="Slide Number Placeholder 4">
            <a:extLst>
              <a:ext uri="{FF2B5EF4-FFF2-40B4-BE49-F238E27FC236}">
                <a16:creationId xmlns:a16="http://schemas.microsoft.com/office/drawing/2014/main" id="{31775ABD-9AA6-4128-9332-F0851F3D8273}"/>
              </a:ext>
            </a:extLst>
          </p:cNvPr>
          <p:cNvSpPr>
            <a:spLocks noGrp="1"/>
          </p:cNvSpPr>
          <p:nvPr>
            <p:ph type="sldNum" sz="quarter" idx="12"/>
          </p:nvPr>
        </p:nvSpPr>
        <p:spPr/>
        <p:txBody>
          <a:bodyPr/>
          <a:lstStyle/>
          <a:p>
            <a:fld id="{492D2D2F-A490-4C0D-96A3-87DCC3196164}" type="slidenum">
              <a:rPr lang="en-US" smtClean="0"/>
              <a:pPr/>
              <a:t>44</a:t>
            </a:fld>
            <a:endParaRPr lang="en-US" dirty="0"/>
          </a:p>
        </p:txBody>
      </p:sp>
      <p:sp>
        <p:nvSpPr>
          <p:cNvPr id="2" name="Title 1">
            <a:extLst>
              <a:ext uri="{FF2B5EF4-FFF2-40B4-BE49-F238E27FC236}">
                <a16:creationId xmlns:a16="http://schemas.microsoft.com/office/drawing/2014/main" id="{02B3C677-20F9-456A-9592-6D97764EF2E3}"/>
              </a:ext>
            </a:extLst>
          </p:cNvPr>
          <p:cNvSpPr>
            <a:spLocks noGrp="1"/>
          </p:cNvSpPr>
          <p:nvPr>
            <p:ph type="ctrTitle"/>
          </p:nvPr>
        </p:nvSpPr>
        <p:spPr/>
        <p:txBody>
          <a:bodyPr/>
          <a:lstStyle/>
          <a:p>
            <a:r>
              <a:rPr lang="en-US" dirty="0"/>
              <a:t>Section 2 Objectives</a:t>
            </a:r>
          </a:p>
        </p:txBody>
      </p:sp>
    </p:spTree>
    <p:extLst>
      <p:ext uri="{BB962C8B-B14F-4D97-AF65-F5344CB8AC3E}">
        <p14:creationId xmlns:p14="http://schemas.microsoft.com/office/powerpoint/2010/main" val="7651185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pPr>
              <a:tabLst>
                <a:tab pos="228600" algn="l"/>
              </a:tabLst>
            </a:pPr>
            <a:r>
              <a:rPr lang="en-US" dirty="0">
                <a:solidFill>
                  <a:schemeClr val="tx1"/>
                </a:solidFill>
              </a:rPr>
              <a:t>Use Account and Settings to turn on/off </a:t>
            </a:r>
            <a:r>
              <a:rPr lang="en-US" b="1" dirty="0">
                <a:solidFill>
                  <a:schemeClr val="tx1"/>
                </a:solidFill>
              </a:rPr>
              <a:t>QuickBooks® Online </a:t>
            </a:r>
            <a:r>
              <a:rPr lang="en-US" dirty="0">
                <a:solidFill>
                  <a:schemeClr val="tx1"/>
                </a:solidFill>
              </a:rPr>
              <a:t>features. Change default settings to create a more efficient and productive user experience.</a:t>
            </a:r>
            <a:endParaRPr lang="en-US" b="1" dirty="0">
              <a:solidFill>
                <a:schemeClr val="tx1"/>
              </a:solidFill>
            </a:endParaRPr>
          </a:p>
          <a:p>
            <a:pPr>
              <a:tabLst>
                <a:tab pos="228600" algn="l"/>
              </a:tabLst>
            </a:pPr>
            <a:r>
              <a:rPr lang="en-US" dirty="0"/>
              <a:t>Although it is simple to turn settings on and off,  accurate company settings are of critical importance. </a:t>
            </a:r>
            <a:r>
              <a:rPr lang="en-US" dirty="0">
                <a:solidFill>
                  <a:schemeClr val="tx1"/>
                </a:solidFill>
              </a:rPr>
              <a:t>Seek help from the instructor if you find you are “guessing.”</a:t>
            </a:r>
          </a:p>
          <a:p>
            <a:pPr>
              <a:tabLst>
                <a:tab pos="228600" algn="l"/>
              </a:tabLst>
            </a:pPr>
            <a:endParaRPr lang="en-US" dirty="0">
              <a:solidFill>
                <a:schemeClr val="tx1"/>
              </a:solidFill>
            </a:endParaRPr>
          </a:p>
          <a:p>
            <a:pPr>
              <a:tabLst>
                <a:tab pos="228600" algn="l"/>
              </a:tabLst>
            </a:pPr>
            <a:r>
              <a:rPr lang="en-US" dirty="0">
                <a:solidFill>
                  <a:schemeClr val="tx1"/>
                </a:solidFill>
              </a:rPr>
              <a:t>Click the </a:t>
            </a:r>
            <a:r>
              <a:rPr lang="en-US" b="1" dirty="0">
                <a:solidFill>
                  <a:schemeClr val="tx1"/>
                </a:solidFill>
              </a:rPr>
              <a:t>Gear</a:t>
            </a:r>
            <a:r>
              <a:rPr lang="en-US" dirty="0">
                <a:solidFill>
                  <a:schemeClr val="tx1"/>
                </a:solidFill>
              </a:rPr>
              <a:t> icon to review, edit, and turn on/off settings.  </a:t>
            </a:r>
            <a:endParaRPr lang="en-US" b="1" dirty="0">
              <a:solidFill>
                <a:schemeClr val="tx1"/>
              </a:solidFill>
            </a:endParaRPr>
          </a:p>
          <a:p>
            <a:pPr>
              <a:tabLst>
                <a:tab pos="228600" algn="l"/>
              </a:tabLst>
            </a:pPr>
            <a:endParaRPr lang="en-US" dirty="0">
              <a:solidFill>
                <a:schemeClr val="tx1"/>
              </a:solidFill>
            </a:endParaRPr>
          </a:p>
          <a:p>
            <a:pPr>
              <a:tabLst>
                <a:tab pos="228600" algn="l"/>
              </a:tabLst>
            </a:pPr>
            <a:r>
              <a:rPr lang="en-US" dirty="0">
                <a:solidFill>
                  <a:schemeClr val="tx1"/>
                </a:solidFill>
              </a:rPr>
              <a:t>Click </a:t>
            </a:r>
            <a:r>
              <a:rPr lang="en-US" b="1" dirty="0">
                <a:solidFill>
                  <a:schemeClr val="tx1"/>
                </a:solidFill>
              </a:rPr>
              <a:t>Account and Settings.</a:t>
            </a:r>
          </a:p>
          <a:p>
            <a:endParaRPr lang="en-US" dirty="0">
              <a:solidFill>
                <a:schemeClr val="tx1"/>
              </a:solidFill>
            </a:endParaRPr>
          </a:p>
          <a:p>
            <a:endParaRPr lang="en-US" dirty="0">
              <a:solidFill>
                <a:schemeClr val="tx1"/>
              </a:solidFill>
              <a:ea typeface="Verdana" panose="020B0604030504040204" pitchFamily="34" charset="0"/>
              <a:cs typeface="Verdana" panose="020B0604030504040204" pitchFamily="34" charset="0"/>
            </a:endParaRP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Company </a:t>
            </a:r>
            <a:r>
              <a:rPr lang="en-US" dirty="0">
                <a:solidFill>
                  <a:schemeClr val="tx1"/>
                </a:solidFill>
                <a:ea typeface="Verdana" panose="020B0604030504040204" pitchFamily="34" charset="0"/>
                <a:cs typeface="Verdana" panose="020B0604030504040204" pitchFamily="34" charset="0"/>
              </a:rPr>
              <a:t>tab in the left menu bar; </a:t>
            </a:r>
          </a:p>
          <a:p>
            <a:r>
              <a:rPr lang="en-US" dirty="0">
                <a:solidFill>
                  <a:schemeClr val="tx1"/>
                </a:solidFill>
                <a:ea typeface="Verdana" panose="020B0604030504040204" pitchFamily="34" charset="0"/>
                <a:cs typeface="Verdana" panose="020B0604030504040204" pitchFamily="34" charset="0"/>
              </a:rPr>
              <a:t>then click the setting you choose to edit or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pencil</a:t>
            </a:r>
            <a:r>
              <a:rPr lang="en-US" dirty="0">
                <a:solidFill>
                  <a:schemeClr val="tx1"/>
                </a:solidFill>
                <a:ea typeface="Verdana" panose="020B0604030504040204" pitchFamily="34" charset="0"/>
                <a:cs typeface="Verdana" panose="020B0604030504040204" pitchFamily="34" charset="0"/>
              </a:rPr>
              <a:t> on the right side of the screen.</a:t>
            </a:r>
          </a:p>
          <a:p>
            <a:pPr>
              <a:tabLst>
                <a:tab pos="228600" algn="l"/>
              </a:tabLst>
            </a:pPr>
            <a:endParaRPr lang="en-US" sz="1400" b="1" dirty="0">
              <a:solidFill>
                <a:schemeClr val="tx1"/>
              </a:solidFill>
            </a:endParaRPr>
          </a:p>
          <a:p>
            <a:pPr>
              <a:tabLst>
                <a:tab pos="228600" algn="l"/>
              </a:tabLst>
            </a:pPr>
            <a:r>
              <a:rPr lang="en-US" sz="1400" b="1" dirty="0">
                <a:solidFill>
                  <a:schemeClr val="tx1"/>
                </a:solidFill>
              </a:rPr>
              <a:t>Company Name</a:t>
            </a:r>
          </a:p>
          <a:p>
            <a:pPr>
              <a:tabLst>
                <a:tab pos="228600" algn="l"/>
              </a:tabLst>
            </a:pPr>
            <a:r>
              <a:rPr lang="en-US" dirty="0">
                <a:solidFill>
                  <a:schemeClr val="tx1"/>
                </a:solidFill>
              </a:rPr>
              <a:t>Add a </a:t>
            </a:r>
            <a:r>
              <a:rPr lang="en-US" b="1" dirty="0">
                <a:solidFill>
                  <a:schemeClr val="tx1"/>
                </a:solidFill>
              </a:rPr>
              <a:t>customized logo</a:t>
            </a:r>
            <a:r>
              <a:rPr lang="en-US" dirty="0">
                <a:solidFill>
                  <a:schemeClr val="tx1"/>
                </a:solidFill>
              </a:rPr>
              <a:t>, verify your </a:t>
            </a:r>
            <a:r>
              <a:rPr lang="en-US" b="1" dirty="0">
                <a:solidFill>
                  <a:schemeClr val="tx1"/>
                </a:solidFill>
              </a:rPr>
              <a:t>company name, </a:t>
            </a:r>
            <a:r>
              <a:rPr lang="en-US" dirty="0">
                <a:solidFill>
                  <a:schemeClr val="tx1"/>
                </a:solidFill>
              </a:rPr>
              <a:t>or</a:t>
            </a:r>
            <a:r>
              <a:rPr lang="en-US" b="1" dirty="0">
                <a:solidFill>
                  <a:schemeClr val="tx1"/>
                </a:solidFill>
              </a:rPr>
              <a:t> </a:t>
            </a:r>
            <a:r>
              <a:rPr lang="en-US" dirty="0">
                <a:solidFill>
                  <a:schemeClr val="tx1"/>
                </a:solidFill>
              </a:rPr>
              <a:t>add a </a:t>
            </a:r>
            <a:r>
              <a:rPr lang="en-US" b="1" dirty="0">
                <a:solidFill>
                  <a:schemeClr val="tx1"/>
                </a:solidFill>
              </a:rPr>
              <a:t>legal name </a:t>
            </a:r>
            <a:r>
              <a:rPr lang="en-US" dirty="0">
                <a:solidFill>
                  <a:schemeClr val="tx1"/>
                </a:solidFill>
              </a:rPr>
              <a:t>and</a:t>
            </a:r>
            <a:r>
              <a:rPr lang="en-US" b="1" dirty="0">
                <a:solidFill>
                  <a:schemeClr val="tx1"/>
                </a:solidFill>
              </a:rPr>
              <a:t> EIN </a:t>
            </a:r>
            <a:r>
              <a:rPr lang="en-US" dirty="0">
                <a:solidFill>
                  <a:schemeClr val="tx1"/>
                </a:solidFill>
              </a:rPr>
              <a:t>to match the information on the company tax return. Click</a:t>
            </a:r>
            <a:r>
              <a:rPr lang="en-US" b="1" dirty="0">
                <a:solidFill>
                  <a:schemeClr val="tx1"/>
                </a:solidFill>
              </a:rPr>
              <a:t> Save </a:t>
            </a:r>
            <a:r>
              <a:rPr lang="en-US" dirty="0">
                <a:solidFill>
                  <a:schemeClr val="tx1"/>
                </a:solidFill>
              </a:rPr>
              <a:t>anytime you change settings.</a:t>
            </a:r>
          </a:p>
          <a:p>
            <a:pPr>
              <a:tabLst>
                <a:tab pos="228600" algn="l"/>
              </a:tabLst>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45</a:t>
            </a:fld>
            <a:endParaRPr lang="en-US" dirty="0"/>
          </a:p>
        </p:txBody>
      </p:sp>
      <p:pic>
        <p:nvPicPr>
          <p:cNvPr id="9" name="Picture 8">
            <a:extLst>
              <a:ext uri="{FF2B5EF4-FFF2-40B4-BE49-F238E27FC236}">
                <a16:creationId xmlns:a16="http://schemas.microsoft.com/office/drawing/2014/main" id="{E782F0FF-C647-40A5-B49C-66748E613A2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90946" y="3230068"/>
            <a:ext cx="1131328" cy="777788"/>
          </a:xfrm>
          <a:prstGeom prst="rect">
            <a:avLst/>
          </a:prstGeom>
        </p:spPr>
      </p:pic>
      <p:pic>
        <p:nvPicPr>
          <p:cNvPr id="11" name="Picture 10">
            <a:extLst>
              <a:ext uri="{FF2B5EF4-FFF2-40B4-BE49-F238E27FC236}">
                <a16:creationId xmlns:a16="http://schemas.microsoft.com/office/drawing/2014/main" id="{4BF7FADD-C9D2-4303-913F-FC512A5125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72000" y="2830086"/>
            <a:ext cx="1371600" cy="230473"/>
          </a:xfrm>
          <a:prstGeom prst="rect">
            <a:avLst/>
          </a:prstGeom>
        </p:spPr>
      </p:pic>
      <p:pic>
        <p:nvPicPr>
          <p:cNvPr id="12" name="Picture 11">
            <a:extLst>
              <a:ext uri="{FF2B5EF4-FFF2-40B4-BE49-F238E27FC236}">
                <a16:creationId xmlns:a16="http://schemas.microsoft.com/office/drawing/2014/main" id="{9A89255A-06CD-42DA-AA5B-64A9CD5C871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156129" y="3962400"/>
            <a:ext cx="831742" cy="1828800"/>
          </a:xfrm>
          <a:prstGeom prst="rect">
            <a:avLst/>
          </a:prstGeom>
        </p:spPr>
      </p:pic>
      <p:pic>
        <p:nvPicPr>
          <p:cNvPr id="13" name="Picture 12">
            <a:extLst>
              <a:ext uri="{FF2B5EF4-FFF2-40B4-BE49-F238E27FC236}">
                <a16:creationId xmlns:a16="http://schemas.microsoft.com/office/drawing/2014/main" id="{FB9B844A-C5C8-489B-B040-003197F1DFA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0420" y="6814771"/>
            <a:ext cx="5197157" cy="1527673"/>
          </a:xfrm>
          <a:prstGeom prst="rect">
            <a:avLst/>
          </a:prstGeom>
        </p:spPr>
      </p:pic>
    </p:spTree>
    <p:extLst>
      <p:ext uri="{BB962C8B-B14F-4D97-AF65-F5344CB8AC3E}">
        <p14:creationId xmlns:p14="http://schemas.microsoft.com/office/powerpoint/2010/main" val="513088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a:spLocks noGrp="1"/>
          </p:cNvSpPr>
          <p:nvPr>
            <p:ph type="subTitle" idx="1"/>
          </p:nvPr>
        </p:nvSpPr>
        <p:spPr>
          <a:xfrm>
            <a:off x="542256" y="1201974"/>
            <a:ext cx="5867400" cy="7162800"/>
          </a:xfrm>
        </p:spPr>
        <p:txBody>
          <a:bodyPr>
            <a:normAutofit fontScale="62500" lnSpcReduction="20000"/>
          </a:bodyPr>
          <a:lstStyle/>
          <a:p>
            <a:pPr>
              <a:tabLst>
                <a:tab pos="228600" algn="l"/>
              </a:tabLst>
            </a:pPr>
            <a:r>
              <a:rPr lang="en-US" sz="2500" b="1" dirty="0">
                <a:solidFill>
                  <a:schemeClr val="tx1"/>
                </a:solidFill>
                <a:ea typeface="Verdana" panose="020B0604030504040204" pitchFamily="34" charset="0"/>
                <a:cs typeface="Verdana" panose="020B0604030504040204" pitchFamily="34" charset="0"/>
              </a:rPr>
              <a:t>Company Type</a:t>
            </a:r>
          </a:p>
          <a:p>
            <a:pPr>
              <a:tabLst>
                <a:tab pos="228600" algn="l"/>
              </a:tabLst>
            </a:pPr>
            <a:r>
              <a:rPr lang="en-US" sz="1900" dirty="0">
                <a:solidFill>
                  <a:schemeClr val="tx1"/>
                </a:solidFill>
                <a:ea typeface="Verdana" panose="020B0604030504040204" pitchFamily="34" charset="0"/>
                <a:cs typeface="Verdana" panose="020B0604030504040204" pitchFamily="34" charset="0"/>
              </a:rPr>
              <a:t>Select your legal entity type and industry type. Click </a:t>
            </a:r>
            <a:r>
              <a:rPr lang="en-US" sz="1900" b="1" dirty="0">
                <a:solidFill>
                  <a:schemeClr val="tx1"/>
                </a:solidFill>
                <a:ea typeface="Verdana" panose="020B0604030504040204" pitchFamily="34" charset="0"/>
                <a:cs typeface="Verdana" panose="020B0604030504040204" pitchFamily="34" charset="0"/>
              </a:rPr>
              <a:t>Save.</a:t>
            </a: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r>
              <a:rPr lang="en-US" sz="2200" b="1" dirty="0">
                <a:solidFill>
                  <a:schemeClr val="tx1"/>
                </a:solidFill>
                <a:ea typeface="Verdana" panose="020B0604030504040204" pitchFamily="34" charset="0"/>
                <a:cs typeface="Verdana" panose="020B0604030504040204" pitchFamily="34" charset="0"/>
              </a:rPr>
              <a:t>C</a:t>
            </a:r>
            <a:r>
              <a:rPr lang="en-US" sz="2200" b="1" dirty="0">
                <a:solidFill>
                  <a:schemeClr val="tx1"/>
                </a:solidFill>
              </a:rPr>
              <a:t>ontact Info</a:t>
            </a:r>
          </a:p>
          <a:p>
            <a:pPr>
              <a:tabLst>
                <a:tab pos="228600" algn="l"/>
              </a:tabLst>
            </a:pPr>
            <a:r>
              <a:rPr lang="en-US" sz="1900" dirty="0">
                <a:solidFill>
                  <a:schemeClr val="tx1"/>
                </a:solidFill>
              </a:rPr>
              <a:t>Verify or edit </a:t>
            </a:r>
            <a:r>
              <a:rPr lang="en-US" sz="1900" b="1" dirty="0">
                <a:solidFill>
                  <a:schemeClr val="tx1"/>
                </a:solidFill>
              </a:rPr>
              <a:t>contact info</a:t>
            </a:r>
            <a:r>
              <a:rPr lang="en-US" sz="1900" dirty="0">
                <a:solidFill>
                  <a:schemeClr val="tx1"/>
                </a:solidFill>
              </a:rPr>
              <a:t>. Click </a:t>
            </a:r>
            <a:r>
              <a:rPr lang="en-US" sz="1900" b="1" dirty="0">
                <a:solidFill>
                  <a:schemeClr val="tx1"/>
                </a:solidFill>
              </a:rPr>
              <a:t>Save</a:t>
            </a:r>
            <a:r>
              <a:rPr lang="en-US" sz="1900" dirty="0">
                <a:solidFill>
                  <a:schemeClr val="tx1"/>
                </a:solidFill>
              </a:rPr>
              <a:t>.</a:t>
            </a:r>
          </a:p>
          <a:p>
            <a:pPr>
              <a:tabLst>
                <a:tab pos="228600" algn="l"/>
              </a:tabLst>
            </a:pPr>
            <a:endParaRPr lang="en-US" sz="1500" b="1" dirty="0">
              <a:solidFill>
                <a:schemeClr val="tx1"/>
              </a:solidFill>
            </a:endParaRPr>
          </a:p>
          <a:p>
            <a:pPr>
              <a:tabLst>
                <a:tab pos="228600" algn="l"/>
              </a:tabLst>
            </a:pPr>
            <a:endParaRPr lang="en-US" sz="1500" b="1" dirty="0"/>
          </a:p>
          <a:p>
            <a:pPr>
              <a:tabLst>
                <a:tab pos="228600" algn="l"/>
              </a:tabLst>
            </a:pPr>
            <a:endParaRPr lang="en-US" sz="1500" b="1" dirty="0">
              <a:solidFill>
                <a:schemeClr val="tx1"/>
              </a:solidFill>
            </a:endParaRPr>
          </a:p>
          <a:p>
            <a:pPr>
              <a:tabLst>
                <a:tab pos="228600" algn="l"/>
              </a:tabLst>
            </a:pPr>
            <a:endParaRPr lang="en-US" sz="1500" b="1" dirty="0">
              <a:solidFill>
                <a:schemeClr val="tx1"/>
              </a:solidFill>
            </a:endParaRPr>
          </a:p>
          <a:p>
            <a:pPr>
              <a:tabLst>
                <a:tab pos="228600" algn="l"/>
              </a:tabLst>
            </a:pPr>
            <a:endParaRPr lang="en-US" sz="1800" b="1" dirty="0"/>
          </a:p>
          <a:p>
            <a:pPr>
              <a:tabLst>
                <a:tab pos="228600" algn="l"/>
              </a:tabLst>
            </a:pPr>
            <a:endParaRPr lang="en-US" sz="1800" b="1" dirty="0"/>
          </a:p>
          <a:p>
            <a:pPr>
              <a:tabLst>
                <a:tab pos="228600" algn="l"/>
              </a:tabLst>
            </a:pPr>
            <a:r>
              <a:rPr lang="en-US" sz="2200" b="1" dirty="0"/>
              <a:t>Address</a:t>
            </a:r>
          </a:p>
          <a:p>
            <a:pPr>
              <a:tabLst>
                <a:tab pos="228600" algn="l"/>
              </a:tabLst>
            </a:pPr>
            <a:r>
              <a:rPr lang="en-US" sz="1900" dirty="0"/>
              <a:t>Verify or edit your company </a:t>
            </a:r>
            <a:r>
              <a:rPr lang="en-US" sz="1900" b="1" dirty="0"/>
              <a:t>address. </a:t>
            </a:r>
            <a:r>
              <a:rPr lang="en-US" sz="1900" dirty="0"/>
              <a:t>Click </a:t>
            </a:r>
            <a:r>
              <a:rPr lang="en-US" sz="1900" b="1" dirty="0"/>
              <a:t>Save.</a:t>
            </a:r>
          </a:p>
          <a:p>
            <a:pPr>
              <a:tabLst>
                <a:tab pos="228600" algn="l"/>
              </a:tabLst>
            </a:pPr>
            <a:endParaRPr lang="en-US" sz="3600" b="1" dirty="0"/>
          </a:p>
          <a:p>
            <a:pPr>
              <a:tabLst>
                <a:tab pos="228600" algn="l"/>
              </a:tabLst>
            </a:pPr>
            <a:endParaRPr lang="en-US" sz="1400" b="1" dirty="0"/>
          </a:p>
          <a:p>
            <a:pPr>
              <a:tabLst>
                <a:tab pos="228600" algn="l"/>
              </a:tabLst>
            </a:pPr>
            <a:endParaRPr lang="en-US" sz="1400" b="1" dirty="0">
              <a:solidFill>
                <a:schemeClr val="tx1"/>
              </a:solidFill>
            </a:endParaRPr>
          </a:p>
          <a:p>
            <a:pPr>
              <a:tabLst>
                <a:tab pos="228600" algn="l"/>
              </a:tabLst>
            </a:pPr>
            <a:endParaRPr lang="en-US" sz="1500" b="1" dirty="0">
              <a:solidFill>
                <a:schemeClr val="tx1"/>
              </a:solidFill>
            </a:endParaRPr>
          </a:p>
          <a:p>
            <a:pPr>
              <a:tabLst>
                <a:tab pos="228600" algn="l"/>
              </a:tabLst>
            </a:pPr>
            <a:r>
              <a:rPr lang="en-US" sz="2200" b="1" dirty="0">
                <a:solidFill>
                  <a:schemeClr val="tx1"/>
                </a:solidFill>
              </a:rPr>
              <a:t>Communications with Intuit</a:t>
            </a:r>
          </a:p>
          <a:p>
            <a:pPr>
              <a:tabLst>
                <a:tab pos="228600" algn="l"/>
              </a:tabLst>
            </a:pPr>
            <a:r>
              <a:rPr lang="en-US" sz="1900" dirty="0">
                <a:solidFill>
                  <a:schemeClr val="tx1"/>
                </a:solidFill>
              </a:rPr>
              <a:t>Click </a:t>
            </a:r>
            <a:r>
              <a:rPr lang="en-US" sz="1900" b="1" dirty="0">
                <a:solidFill>
                  <a:schemeClr val="tx1"/>
                </a:solidFill>
              </a:rPr>
              <a:t>Marketing Preferences </a:t>
            </a:r>
            <a:r>
              <a:rPr lang="en-US" sz="1900" dirty="0">
                <a:solidFill>
                  <a:schemeClr val="tx1"/>
                </a:solidFill>
              </a:rPr>
              <a:t>to allow or disallow promotional offers from Intuit.</a:t>
            </a:r>
          </a:p>
          <a:p>
            <a:pPr>
              <a:tabLst>
                <a:tab pos="228600" algn="l"/>
              </a:tabLst>
            </a:pPr>
            <a:endParaRPr lang="en-US" sz="1500" dirty="0">
              <a:solidFill>
                <a:schemeClr val="tx1"/>
              </a:solidFill>
            </a:endParaRPr>
          </a:p>
          <a:p>
            <a:pPr>
              <a:tabLst>
                <a:tab pos="228600" algn="l"/>
              </a:tabLst>
            </a:pPr>
            <a:endParaRPr lang="en-US" dirty="0">
              <a:solidFill>
                <a:schemeClr val="tx1"/>
              </a:solidFill>
            </a:endParaRPr>
          </a:p>
          <a:p>
            <a:pPr>
              <a:tabLst>
                <a:tab pos="228600" algn="l"/>
              </a:tabLst>
            </a:pPr>
            <a:endParaRPr lang="en-US" dirty="0">
              <a:solidFill>
                <a:schemeClr val="tx1"/>
              </a:solidFill>
            </a:endParaRPr>
          </a:p>
          <a:p>
            <a:pPr>
              <a:tabLst>
                <a:tab pos="228600" algn="l"/>
              </a:tabLst>
            </a:pPr>
            <a:endParaRPr lang="en-US" dirty="0">
              <a:solidFill>
                <a:schemeClr val="tx1"/>
              </a:solidFill>
            </a:endParaRPr>
          </a:p>
          <a:p>
            <a:pPr>
              <a:tabLst>
                <a:tab pos="228600" algn="l"/>
              </a:tabLst>
            </a:pPr>
            <a:r>
              <a:rPr lang="en-US" dirty="0">
                <a:solidFill>
                  <a:schemeClr val="tx1"/>
                </a:solidFill>
              </a:rPr>
              <a:t> </a:t>
            </a: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46</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698" y="3868477"/>
            <a:ext cx="4800600" cy="834887"/>
          </a:xfrm>
          <a:prstGeom prst="rect">
            <a:avLst/>
          </a:prstGeom>
        </p:spPr>
      </p:pic>
      <p:pic>
        <p:nvPicPr>
          <p:cNvPr id="9" name="Picture 8">
            <a:extLst>
              <a:ext uri="{FF2B5EF4-FFF2-40B4-BE49-F238E27FC236}">
                <a16:creationId xmlns:a16="http://schemas.microsoft.com/office/drawing/2014/main" id="{6F836A19-E427-48CD-AF6D-2E6D6B1D1E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8699" y="5791200"/>
            <a:ext cx="4800600" cy="751239"/>
          </a:xfrm>
          <a:prstGeom prst="rect">
            <a:avLst/>
          </a:prstGeom>
        </p:spPr>
      </p:pic>
      <p:pic>
        <p:nvPicPr>
          <p:cNvPr id="11" name="Picture 10">
            <a:extLst>
              <a:ext uri="{FF2B5EF4-FFF2-40B4-BE49-F238E27FC236}">
                <a16:creationId xmlns:a16="http://schemas.microsoft.com/office/drawing/2014/main" id="{9B0BBD8E-D4E0-49C2-8EFD-707A2BBB8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2811" y="7689578"/>
            <a:ext cx="3572374" cy="504895"/>
          </a:xfrm>
          <a:prstGeom prst="rect">
            <a:avLst/>
          </a:prstGeom>
        </p:spPr>
      </p:pic>
      <p:pic>
        <p:nvPicPr>
          <p:cNvPr id="16" name="Picture 15">
            <a:extLst>
              <a:ext uri="{FF2B5EF4-FFF2-40B4-BE49-F238E27FC236}">
                <a16:creationId xmlns:a16="http://schemas.microsoft.com/office/drawing/2014/main" id="{EA7AA36B-6E2A-4C4C-963D-F8F4C83AB8F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24307" y="2095313"/>
            <a:ext cx="5503297" cy="934183"/>
          </a:xfrm>
          <a:prstGeom prst="rect">
            <a:avLst/>
          </a:prstGeom>
        </p:spPr>
      </p:pic>
    </p:spTree>
    <p:extLst>
      <p:ext uri="{BB962C8B-B14F-4D97-AF65-F5344CB8AC3E}">
        <p14:creationId xmlns:p14="http://schemas.microsoft.com/office/powerpoint/2010/main" val="929830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9F0977D-D8C4-4C87-B2DC-77937ED5A705}"/>
              </a:ext>
            </a:extLst>
          </p:cNvPr>
          <p:cNvSpPr>
            <a:spLocks noGrp="1"/>
          </p:cNvSpPr>
          <p:nvPr>
            <p:ph type="subTitle" idx="1"/>
          </p:nvPr>
        </p:nvSpPr>
        <p:spPr/>
        <p:txBody>
          <a:bodyPr/>
          <a:lstStyle/>
          <a:p>
            <a:r>
              <a:rPr lang="en-US" sz="1400" b="1" dirty="0"/>
              <a:t>Billing &amp; Subscription</a:t>
            </a:r>
          </a:p>
          <a:p>
            <a:r>
              <a:rPr lang="en-US" dirty="0"/>
              <a:t>This section does not require any changes.</a:t>
            </a:r>
          </a:p>
          <a:p>
            <a:endParaRPr lang="en-US" b="1" dirty="0">
              <a:ea typeface="Verdana" panose="020B0604030504040204" pitchFamily="34" charset="0"/>
              <a:cs typeface="Verdana" panose="020B0604030504040204" pitchFamily="34" charset="0"/>
            </a:endParaRPr>
          </a:p>
          <a:p>
            <a:r>
              <a:rPr lang="en-US" sz="1400" b="1" dirty="0">
                <a:ea typeface="Verdana" panose="020B0604030504040204" pitchFamily="34" charset="0"/>
                <a:cs typeface="Verdana" panose="020B0604030504040204" pitchFamily="34" charset="0"/>
              </a:rPr>
              <a:t>Usage</a:t>
            </a:r>
          </a:p>
          <a:p>
            <a:r>
              <a:rPr lang="en-US" dirty="0">
                <a:ea typeface="Verdana" panose="020B0604030504040204" pitchFamily="34" charset="0"/>
                <a:cs typeface="Verdana" panose="020B0604030504040204" pitchFamily="34" charset="0"/>
              </a:rPr>
              <a:t>Click the </a:t>
            </a:r>
            <a:r>
              <a:rPr lang="en-US" b="1" dirty="0">
                <a:ea typeface="Verdana" panose="020B0604030504040204" pitchFamily="34" charset="0"/>
                <a:cs typeface="Verdana" panose="020B0604030504040204" pitchFamily="34" charset="0"/>
              </a:rPr>
              <a:t>Usage</a:t>
            </a:r>
            <a:r>
              <a:rPr lang="en-US" dirty="0">
                <a:ea typeface="Verdana" panose="020B0604030504040204" pitchFamily="34" charset="0"/>
                <a:cs typeface="Verdana" panose="020B0604030504040204" pitchFamily="34" charset="0"/>
              </a:rPr>
              <a:t> tab in the left menu bar. </a:t>
            </a:r>
          </a:p>
          <a:p>
            <a:r>
              <a:rPr lang="en-US" dirty="0"/>
              <a:t>The usage limits section tracks the number of users and categories used in the Chart of Accounts. It is important to keep your Chart of Accounts simple and organized. Once you add more than 5 users or exceed 250 categories the subscription will upgrade to advanced and increase the monthly fee.</a:t>
            </a:r>
            <a:r>
              <a:rPr lang="en-US" b="1" dirty="0"/>
              <a:t>	</a:t>
            </a:r>
            <a:endParaRPr lang="en-US" dirty="0"/>
          </a:p>
          <a:p>
            <a:endParaRPr lang="en-US" dirty="0"/>
          </a:p>
        </p:txBody>
      </p:sp>
      <p:sp>
        <p:nvSpPr>
          <p:cNvPr id="3" name="Slide Number Placeholder 2">
            <a:extLst>
              <a:ext uri="{FF2B5EF4-FFF2-40B4-BE49-F238E27FC236}">
                <a16:creationId xmlns:a16="http://schemas.microsoft.com/office/drawing/2014/main" id="{3102CDB8-8E50-479A-86D2-E3A563033E89}"/>
              </a:ext>
            </a:extLst>
          </p:cNvPr>
          <p:cNvSpPr>
            <a:spLocks noGrp="1"/>
          </p:cNvSpPr>
          <p:nvPr>
            <p:ph type="sldNum" sz="quarter" idx="12"/>
          </p:nvPr>
        </p:nvSpPr>
        <p:spPr/>
        <p:txBody>
          <a:bodyPr/>
          <a:lstStyle/>
          <a:p>
            <a:fld id="{492D2D2F-A490-4C0D-96A3-87DCC3196164}" type="slidenum">
              <a:rPr lang="en-US" smtClean="0"/>
              <a:pPr/>
              <a:t>47</a:t>
            </a:fld>
            <a:endParaRPr lang="en-US" dirty="0"/>
          </a:p>
        </p:txBody>
      </p:sp>
      <p:sp>
        <p:nvSpPr>
          <p:cNvPr id="4" name="Title 3">
            <a:extLst>
              <a:ext uri="{FF2B5EF4-FFF2-40B4-BE49-F238E27FC236}">
                <a16:creationId xmlns:a16="http://schemas.microsoft.com/office/drawing/2014/main" id="{7D719DF6-219C-42E6-94C4-F31D19C06E5B}"/>
              </a:ext>
            </a:extLst>
          </p:cNvPr>
          <p:cNvSpPr>
            <a:spLocks noGrp="1"/>
          </p:cNvSpPr>
          <p:nvPr>
            <p:ph type="ctrTitle"/>
          </p:nvPr>
        </p:nvSpPr>
        <p:spPr/>
        <p:txBody>
          <a:bodyPr/>
          <a:lstStyle/>
          <a:p>
            <a:r>
              <a:rPr lang="en-US" dirty="0"/>
              <a:t>Account and Settings</a:t>
            </a:r>
          </a:p>
        </p:txBody>
      </p:sp>
      <p:pic>
        <p:nvPicPr>
          <p:cNvPr id="6" name="Picture 5">
            <a:extLst>
              <a:ext uri="{FF2B5EF4-FFF2-40B4-BE49-F238E27FC236}">
                <a16:creationId xmlns:a16="http://schemas.microsoft.com/office/drawing/2014/main" id="{CB74216C-C9A9-45EC-9375-0E25DCB62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2999" y="4675864"/>
            <a:ext cx="4572000" cy="3264659"/>
          </a:xfrm>
          <a:prstGeom prst="rect">
            <a:avLst/>
          </a:prstGeom>
        </p:spPr>
      </p:pic>
    </p:spTree>
    <p:extLst>
      <p:ext uri="{BB962C8B-B14F-4D97-AF65-F5344CB8AC3E}">
        <p14:creationId xmlns:p14="http://schemas.microsoft.com/office/powerpoint/2010/main" val="22813066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ea typeface="Verdana" panose="020B0604030504040204" pitchFamily="34" charset="0"/>
                <a:cs typeface="Verdana" panose="020B0604030504040204" pitchFamily="34" charset="0"/>
              </a:rPr>
              <a:t>Sales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Sales</a:t>
            </a:r>
            <a:r>
              <a:rPr lang="en-US" dirty="0">
                <a:solidFill>
                  <a:schemeClr val="tx1"/>
                </a:solidFill>
                <a:ea typeface="Verdana" panose="020B0604030504040204" pitchFamily="34" charset="0"/>
                <a:cs typeface="Verdana" panose="020B0604030504040204" pitchFamily="34" charset="0"/>
              </a:rPr>
              <a:t> tab in the left menu bar.</a:t>
            </a:r>
          </a:p>
          <a:p>
            <a:r>
              <a:rPr lang="en-US" dirty="0">
                <a:solidFill>
                  <a:schemeClr val="tx1"/>
                </a:solidFill>
                <a:ea typeface="Verdana" panose="020B0604030504040204" pitchFamily="34" charset="0"/>
                <a:cs typeface="Verdana" panose="020B0604030504040204" pitchFamily="34" charset="0"/>
              </a:rPr>
              <a:t>Click the setting you choose to edit or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pencil</a:t>
            </a:r>
            <a:r>
              <a:rPr lang="en-US" dirty="0">
                <a:solidFill>
                  <a:schemeClr val="tx1"/>
                </a:solidFill>
                <a:ea typeface="Verdana" panose="020B0604030504040204" pitchFamily="34" charset="0"/>
                <a:cs typeface="Verdana" panose="020B0604030504040204" pitchFamily="34" charset="0"/>
              </a:rPr>
              <a:t> on the right side of the screen.</a:t>
            </a:r>
          </a:p>
          <a:p>
            <a:endParaRPr lang="en-US" sz="1400" b="1" dirty="0">
              <a:solidFill>
                <a:schemeClr val="tx1"/>
              </a:solidFill>
            </a:endParaRPr>
          </a:p>
          <a:p>
            <a:r>
              <a:rPr lang="en-US" sz="1400" b="1" dirty="0">
                <a:solidFill>
                  <a:schemeClr val="tx1"/>
                </a:solidFill>
              </a:rPr>
              <a:t>Customize</a:t>
            </a:r>
          </a:p>
          <a:p>
            <a:r>
              <a:rPr lang="en-US" dirty="0">
                <a:solidFill>
                  <a:schemeClr val="tx1"/>
                </a:solidFill>
              </a:rPr>
              <a:t>Click </a:t>
            </a:r>
            <a:r>
              <a:rPr lang="en-US" b="1" dirty="0">
                <a:solidFill>
                  <a:schemeClr val="tx1"/>
                </a:solidFill>
              </a:rPr>
              <a:t>Customize Look and Feel </a:t>
            </a:r>
            <a:r>
              <a:rPr lang="en-US" dirty="0">
                <a:solidFill>
                  <a:schemeClr val="tx1"/>
                </a:solidFill>
              </a:rPr>
              <a:t>to customize Invoices, Estimates, and ales receipts.</a:t>
            </a: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r>
              <a:rPr lang="en-US" dirty="0">
                <a:solidFill>
                  <a:schemeClr val="tx1"/>
                </a:solidFill>
                <a:ea typeface="Verdana" panose="020B0604030504040204" pitchFamily="34" charset="0"/>
                <a:cs typeface="Verdana" panose="020B0604030504040204" pitchFamily="34" charset="0"/>
              </a:rPr>
              <a:t>Click </a:t>
            </a:r>
            <a:r>
              <a:rPr lang="en-US" b="1" dirty="0">
                <a:solidFill>
                  <a:schemeClr val="tx1"/>
                </a:solidFill>
                <a:ea typeface="Verdana" panose="020B0604030504040204" pitchFamily="34" charset="0"/>
                <a:cs typeface="Verdana" panose="020B0604030504040204" pitchFamily="34" charset="0"/>
              </a:rPr>
              <a:t>New Style</a:t>
            </a:r>
            <a:r>
              <a:rPr lang="en-US" dirty="0">
                <a:solidFill>
                  <a:schemeClr val="tx1"/>
                </a:solidFill>
                <a:ea typeface="Verdana" panose="020B0604030504040204" pitchFamily="34" charset="0"/>
                <a:cs typeface="Verdana" panose="020B0604030504040204" pitchFamily="34" charset="0"/>
              </a:rPr>
              <a:t>.</a:t>
            </a:r>
          </a:p>
          <a:p>
            <a:r>
              <a:rPr lang="en-US" dirty="0">
                <a:solidFill>
                  <a:schemeClr val="tx1"/>
                </a:solidFill>
              </a:rPr>
              <a:t>Select </a:t>
            </a:r>
            <a:r>
              <a:rPr lang="en-US" b="1" dirty="0">
                <a:solidFill>
                  <a:schemeClr val="tx1"/>
                </a:solidFill>
              </a:rPr>
              <a:t>Style</a:t>
            </a:r>
            <a:r>
              <a:rPr lang="en-US" dirty="0">
                <a:solidFill>
                  <a:schemeClr val="tx1"/>
                </a:solidFill>
              </a:rPr>
              <a:t> and choose the type of sales form you would like to customize. Select a template, add a title and logo, choose a color scheme, and preview the form.</a:t>
            </a:r>
          </a:p>
          <a:p>
            <a:r>
              <a:rPr lang="en-US" dirty="0">
                <a:solidFill>
                  <a:schemeClr val="tx1"/>
                </a:solidFill>
              </a:rPr>
              <a:t>Let’s choose </a:t>
            </a:r>
            <a:r>
              <a:rPr lang="en-US" b="1" dirty="0">
                <a:solidFill>
                  <a:schemeClr val="tx1"/>
                </a:solidFill>
              </a:rPr>
              <a:t>Invoice</a:t>
            </a:r>
            <a:r>
              <a:rPr lang="en-US" dirty="0">
                <a:solidFill>
                  <a:schemeClr val="tx1"/>
                </a:solidFill>
              </a:rPr>
              <a:t> for this example.</a:t>
            </a: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48</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886200"/>
            <a:ext cx="5715000" cy="44072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155555" y="5943600"/>
            <a:ext cx="1095528" cy="1138489"/>
          </a:xfrm>
          <a:prstGeom prst="rect">
            <a:avLst/>
          </a:prstGeom>
        </p:spPr>
      </p:pic>
    </p:spTree>
    <p:extLst>
      <p:ext uri="{BB962C8B-B14F-4D97-AF65-F5344CB8AC3E}">
        <p14:creationId xmlns:p14="http://schemas.microsoft.com/office/powerpoint/2010/main" val="30315207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sz="1400" b="1" dirty="0">
              <a:solidFill>
                <a:schemeClr val="tx1"/>
              </a:solidFill>
            </a:endParaRPr>
          </a:p>
          <a:p>
            <a:endParaRPr lang="en-US" sz="1400" b="1" dirty="0">
              <a:solidFill>
                <a:schemeClr val="tx1"/>
              </a:solidFill>
            </a:endParaRPr>
          </a:p>
          <a:p>
            <a:r>
              <a:rPr lang="en-US" sz="1400" b="1" dirty="0">
                <a:solidFill>
                  <a:schemeClr val="tx1"/>
                </a:solidFill>
              </a:rPr>
              <a:t> </a:t>
            </a: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 </a:t>
            </a:r>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49</a:t>
            </a:fld>
            <a:endParaRPr lang="en-US" dirty="0"/>
          </a:p>
        </p:txBody>
      </p:sp>
      <p:sp>
        <p:nvSpPr>
          <p:cNvPr id="13" name="TextBox 12"/>
          <p:cNvSpPr txBox="1"/>
          <p:nvPr/>
        </p:nvSpPr>
        <p:spPr>
          <a:xfrm>
            <a:off x="599406" y="1265432"/>
            <a:ext cx="5715000" cy="1938992"/>
          </a:xfrm>
          <a:prstGeom prst="rect">
            <a:avLst/>
          </a:prstGeom>
          <a:noFill/>
        </p:spPr>
        <p:txBody>
          <a:bodyPr wrap="square" rtlCol="0">
            <a:spAutoFit/>
          </a:bodyPr>
          <a:lstStyle/>
          <a:p>
            <a:r>
              <a:rPr lang="en-US" sz="1200" dirty="0"/>
              <a:t>Select the </a:t>
            </a:r>
            <a:r>
              <a:rPr lang="en-US" sz="1200" b="1" dirty="0"/>
              <a:t>Design </a:t>
            </a:r>
            <a:r>
              <a:rPr lang="en-US" sz="1200" dirty="0"/>
              <a:t>tab to change your invoice template, add a logo, modify color schemes, change font sizes, or print a sample.</a:t>
            </a:r>
          </a:p>
          <a:p>
            <a:endParaRPr lang="en-US" sz="1200" dirty="0"/>
          </a:p>
          <a:p>
            <a:r>
              <a:rPr lang="en-US" sz="1200" dirty="0"/>
              <a:t>Select the </a:t>
            </a:r>
            <a:r>
              <a:rPr lang="en-US" sz="1200" b="1" dirty="0"/>
              <a:t>Content</a:t>
            </a:r>
            <a:r>
              <a:rPr lang="en-US" sz="1200" dirty="0"/>
              <a:t> tab and then click on </a:t>
            </a:r>
            <a:r>
              <a:rPr lang="en-US" sz="1200" b="1" dirty="0"/>
              <a:t>Invoice Form </a:t>
            </a:r>
            <a:r>
              <a:rPr lang="en-US" sz="1200" dirty="0"/>
              <a:t>to change the header, form name and numbers, or displayed information, or to add a customer field.</a:t>
            </a:r>
          </a:p>
          <a:p>
            <a:endParaRPr lang="en-US" sz="1200" dirty="0"/>
          </a:p>
          <a:p>
            <a:r>
              <a:rPr lang="en-US" sz="1200" dirty="0"/>
              <a:t>Select the </a:t>
            </a:r>
            <a:r>
              <a:rPr lang="en-US" sz="1200" b="1" dirty="0"/>
              <a:t>Emails </a:t>
            </a:r>
            <a:r>
              <a:rPr lang="en-US" sz="1200" dirty="0"/>
              <a:t>tab to change the outgoing email subject and default message. </a:t>
            </a:r>
            <a:r>
              <a:rPr lang="en-US" sz="1200" b="1" dirty="0"/>
              <a:t>Note: </a:t>
            </a:r>
            <a:r>
              <a:rPr lang="en-US" sz="1200" dirty="0"/>
              <a:t>Do not overlook the </a:t>
            </a:r>
            <a:r>
              <a:rPr lang="en-US" sz="1200" b="1" dirty="0"/>
              <a:t>Reminder Email </a:t>
            </a:r>
            <a:r>
              <a:rPr lang="en-US" sz="1200" dirty="0"/>
              <a:t>feature.</a:t>
            </a:r>
          </a:p>
          <a:p>
            <a:endParaRPr lang="en-US" sz="1200" dirty="0"/>
          </a:p>
          <a:p>
            <a:r>
              <a:rPr lang="en-US" sz="1200" dirty="0"/>
              <a:t>Click </a:t>
            </a:r>
            <a:r>
              <a:rPr lang="en-US" sz="1200" b="1" dirty="0"/>
              <a:t>Preview PDF </a:t>
            </a:r>
            <a:r>
              <a:rPr lang="en-US" sz="1200" dirty="0"/>
              <a:t>to review the sales form or click </a:t>
            </a:r>
            <a:r>
              <a:rPr lang="en-US" sz="1200" b="1" dirty="0"/>
              <a:t>Done.</a:t>
            </a:r>
            <a:endParaRPr lang="en-US" sz="12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23059" y="3834450"/>
            <a:ext cx="3611880" cy="4547722"/>
          </a:xfrm>
          <a:prstGeom prst="rect">
            <a:avLst/>
          </a:prstGeom>
        </p:spPr>
      </p:pic>
    </p:spTree>
    <p:extLst>
      <p:ext uri="{BB962C8B-B14F-4D97-AF65-F5344CB8AC3E}">
        <p14:creationId xmlns:p14="http://schemas.microsoft.com/office/powerpoint/2010/main" val="3558596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7262" y="1219200"/>
            <a:ext cx="5547360" cy="7315200"/>
          </a:xfrm>
        </p:spPr>
        <p:txBody>
          <a:bodyPr/>
          <a:lstStyle/>
          <a:p>
            <a:pPr algn="ctr">
              <a:spcBef>
                <a:spcPct val="50000"/>
              </a:spcBef>
            </a:pPr>
            <a:r>
              <a:rPr lang="en-US" sz="1400" b="1" dirty="0">
                <a:solidFill>
                  <a:schemeClr val="tx1"/>
                </a:solidFill>
              </a:rPr>
              <a:t>Important Information about the Structure of this Training</a:t>
            </a:r>
          </a:p>
          <a:p>
            <a:pPr algn="ctr">
              <a:spcBef>
                <a:spcPct val="50000"/>
              </a:spcBef>
            </a:pPr>
            <a:r>
              <a:rPr lang="en-US" dirty="0">
                <a:solidFill>
                  <a:schemeClr val="tx1"/>
                </a:solidFill>
              </a:rPr>
              <a:t>Our QuickBooks Online Training is intended as the foundation for using QuickBooks® as a bookkeeping, business management and cash flow building tool. The material provides a critical basis for establishing bookkeeping best practices and ensuring accurate financial information. </a:t>
            </a:r>
          </a:p>
          <a:p>
            <a:pPr>
              <a:spcBef>
                <a:spcPct val="50000"/>
              </a:spcBef>
            </a:pPr>
            <a:endParaRPr lang="en-US" dirty="0">
              <a:solidFill>
                <a:schemeClr val="tx1"/>
              </a:solidFill>
            </a:endParaRPr>
          </a:p>
          <a:p>
            <a:pPr algn="ctr">
              <a:spcBef>
                <a:spcPct val="50000"/>
              </a:spcBef>
            </a:pPr>
            <a:r>
              <a:rPr lang="en-US" sz="1600" b="1" dirty="0">
                <a:solidFill>
                  <a:schemeClr val="tx1"/>
                </a:solidFill>
              </a:rPr>
              <a:t>Please ask questions throughout the presentation. </a:t>
            </a:r>
          </a:p>
          <a:p>
            <a:pPr algn="ctr">
              <a:spcBef>
                <a:spcPct val="50000"/>
              </a:spcBef>
            </a:pPr>
            <a:endParaRPr lang="en-US" dirty="0">
              <a:solidFill>
                <a:schemeClr val="tx1"/>
              </a:solidFill>
            </a:endParaRPr>
          </a:p>
          <a:p>
            <a:pPr>
              <a:spcBef>
                <a:spcPct val="50000"/>
              </a:spcBef>
            </a:pPr>
            <a:endParaRPr lang="en-US" dirty="0">
              <a:solidFill>
                <a:schemeClr val="tx1"/>
              </a:solidFill>
            </a:endParaRPr>
          </a:p>
          <a:p>
            <a:pPr algn="ctr">
              <a:spcBef>
                <a:spcPct val="50000"/>
              </a:spcBef>
            </a:pPr>
            <a:r>
              <a:rPr lang="en-US" dirty="0">
                <a:solidFill>
                  <a:schemeClr val="tx1"/>
                </a:solidFill>
              </a:rPr>
              <a:t>In addition to what you will learn today this manual is a</a:t>
            </a:r>
          </a:p>
          <a:p>
            <a:pPr algn="ctr">
              <a:spcBef>
                <a:spcPct val="50000"/>
              </a:spcBef>
            </a:pPr>
            <a:r>
              <a:rPr lang="en-US" dirty="0">
                <a:solidFill>
                  <a:schemeClr val="tx1"/>
                </a:solidFill>
              </a:rPr>
              <a:t> post-training reference guide. </a:t>
            </a:r>
          </a:p>
          <a:p>
            <a:pPr algn="ctr">
              <a:spcBef>
                <a:spcPct val="50000"/>
              </a:spcBef>
            </a:pPr>
            <a:endParaRPr lang="en-US" dirty="0">
              <a:solidFill>
                <a:schemeClr val="tx1"/>
              </a:solidFill>
            </a:endParaRPr>
          </a:p>
          <a:p>
            <a:pPr algn="ctr">
              <a:spcBef>
                <a:spcPct val="50000"/>
              </a:spcBef>
            </a:pPr>
            <a:endParaRPr lang="en-US" dirty="0">
              <a:solidFill>
                <a:schemeClr val="tx1"/>
              </a:solidFill>
            </a:endParaRPr>
          </a:p>
          <a:p>
            <a:pPr algn="ctr">
              <a:spcBef>
                <a:spcPct val="50000"/>
              </a:spcBef>
            </a:pPr>
            <a:endParaRPr lang="en-US" dirty="0">
              <a:solidFill>
                <a:schemeClr val="tx1"/>
              </a:solidFill>
            </a:endParaRPr>
          </a:p>
          <a:p>
            <a:pPr algn="ctr">
              <a:lnSpc>
                <a:spcPct val="100000"/>
              </a:lnSpc>
              <a:spcBef>
                <a:spcPct val="50000"/>
              </a:spcBef>
            </a:pPr>
            <a:r>
              <a:rPr lang="en-US" sz="1400" b="1" i="1" dirty="0">
                <a:solidFill>
                  <a:schemeClr val="tx1"/>
                </a:solidFill>
              </a:rPr>
              <a:t>We are happy you are here and look forward</a:t>
            </a:r>
          </a:p>
          <a:p>
            <a:pPr algn="ctr">
              <a:lnSpc>
                <a:spcPct val="100000"/>
              </a:lnSpc>
              <a:spcBef>
                <a:spcPct val="50000"/>
              </a:spcBef>
            </a:pPr>
            <a:r>
              <a:rPr lang="en-US" sz="1400" b="1" i="1" dirty="0">
                <a:solidFill>
                  <a:schemeClr val="tx1"/>
                </a:solidFill>
              </a:rPr>
              <a:t> to helping you master QuickBooks!</a:t>
            </a:r>
          </a:p>
          <a:p>
            <a:pPr algn="ctr"/>
            <a:endParaRPr lang="en-US" dirty="0">
              <a:solidFill>
                <a:schemeClr val="tx1"/>
              </a:solidFill>
            </a:endParaRPr>
          </a:p>
          <a:p>
            <a:pPr algn="ct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5</a:t>
            </a:fld>
            <a:endParaRPr lang="en-US" dirty="0"/>
          </a:p>
        </p:txBody>
      </p:sp>
      <p:sp>
        <p:nvSpPr>
          <p:cNvPr id="4" name="Title 3"/>
          <p:cNvSpPr>
            <a:spLocks noGrp="1"/>
          </p:cNvSpPr>
          <p:nvPr>
            <p:ph type="ctrTitle"/>
          </p:nvPr>
        </p:nvSpPr>
        <p:spPr/>
        <p:txBody>
          <a:bodyPr/>
          <a:lstStyle/>
          <a:p>
            <a:r>
              <a:rPr lang="en-US" dirty="0"/>
              <a:t>QuickBooks® Online Foundations</a:t>
            </a:r>
          </a:p>
        </p:txBody>
      </p:sp>
    </p:spTree>
    <p:extLst>
      <p:ext uri="{BB962C8B-B14F-4D97-AF65-F5344CB8AC3E}">
        <p14:creationId xmlns:p14="http://schemas.microsoft.com/office/powerpoint/2010/main" val="20726725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lnSpcReduction="10000"/>
          </a:bodyPr>
          <a:lstStyle/>
          <a:p>
            <a:r>
              <a:rPr lang="en-US" sz="1400" b="1" dirty="0">
                <a:solidFill>
                  <a:schemeClr val="tx1"/>
                </a:solidFill>
              </a:rPr>
              <a:t>Sales Form Content</a:t>
            </a:r>
          </a:p>
          <a:p>
            <a:r>
              <a:rPr lang="en-US" dirty="0">
                <a:solidFill>
                  <a:schemeClr val="tx1"/>
                </a:solidFill>
              </a:rPr>
              <a:t>Click </a:t>
            </a:r>
            <a:r>
              <a:rPr lang="en-US" b="1" dirty="0">
                <a:solidFill>
                  <a:schemeClr val="tx1"/>
                </a:solidFill>
              </a:rPr>
              <a:t>Sales Form Content </a:t>
            </a:r>
            <a:r>
              <a:rPr lang="en-US" dirty="0">
                <a:solidFill>
                  <a:schemeClr val="tx1"/>
                </a:solidFill>
              </a:rPr>
              <a:t>to select and turn on/off settings for sales forms.</a:t>
            </a:r>
          </a:p>
          <a:p>
            <a:r>
              <a:rPr lang="en-US" b="1" dirty="0">
                <a:solidFill>
                  <a:schemeClr val="tx1"/>
                </a:solidFill>
              </a:rPr>
              <a:t>Preferred Invoice Terms</a:t>
            </a:r>
            <a:r>
              <a:rPr lang="en-US" dirty="0">
                <a:solidFill>
                  <a:schemeClr val="tx1"/>
                </a:solidFill>
              </a:rPr>
              <a:t> sets the default payment date. "Net 30" means payment is due 30 days from the date used to create the invoice.</a:t>
            </a:r>
          </a:p>
          <a:p>
            <a:r>
              <a:rPr lang="en-US" b="1" dirty="0">
                <a:solidFill>
                  <a:schemeClr val="tx1"/>
                </a:solidFill>
              </a:rPr>
              <a:t>Preferred Delivery Method </a:t>
            </a:r>
            <a:r>
              <a:rPr lang="en-US" dirty="0">
                <a:solidFill>
                  <a:schemeClr val="tx1"/>
                </a:solidFill>
              </a:rPr>
              <a:t>allows you to set a preferred default to print or send sales forms later.  </a:t>
            </a:r>
            <a:endParaRPr lang="en-US" b="1" dirty="0">
              <a:solidFill>
                <a:schemeClr val="tx1"/>
              </a:solidFill>
            </a:endParaRPr>
          </a:p>
          <a:p>
            <a:pPr>
              <a:lnSpc>
                <a:spcPct val="100000"/>
              </a:lnSpc>
            </a:pPr>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Shipping </a:t>
            </a:r>
            <a:r>
              <a:rPr lang="en-US" dirty="0">
                <a:solidFill>
                  <a:schemeClr val="tx1"/>
                </a:solidFill>
              </a:rPr>
              <a:t>adds a shipping field to sales forms.  </a:t>
            </a:r>
            <a:endParaRPr lang="en-US" b="1" dirty="0">
              <a:solidFill>
                <a:schemeClr val="tx1"/>
              </a:solidFill>
            </a:endParaRPr>
          </a:p>
          <a:p>
            <a:r>
              <a:rPr lang="en-US" b="1" dirty="0">
                <a:solidFill>
                  <a:schemeClr val="tx1"/>
                </a:solidFill>
              </a:rPr>
              <a:t>Custom fields </a:t>
            </a:r>
            <a:r>
              <a:rPr lang="en-US" dirty="0">
                <a:solidFill>
                  <a:schemeClr val="tx1"/>
                </a:solidFill>
              </a:rPr>
              <a:t>adds extra fields to sales forms; for example, “Sales Reps.” Select</a:t>
            </a:r>
            <a:r>
              <a:rPr lang="en-US" b="1" dirty="0">
                <a:solidFill>
                  <a:schemeClr val="tx1"/>
                </a:solidFill>
              </a:rPr>
              <a:t> Internal</a:t>
            </a:r>
            <a:r>
              <a:rPr lang="en-US" i="1" dirty="0">
                <a:solidFill>
                  <a:schemeClr val="tx1"/>
                </a:solidFill>
              </a:rPr>
              <a:t> </a:t>
            </a:r>
            <a:r>
              <a:rPr lang="en-US" dirty="0">
                <a:solidFill>
                  <a:schemeClr val="tx1"/>
                </a:solidFill>
              </a:rPr>
              <a:t>to show the custom field in QuickBooks® Online; select </a:t>
            </a:r>
            <a:r>
              <a:rPr lang="en-US" b="1" dirty="0">
                <a:solidFill>
                  <a:schemeClr val="tx1"/>
                </a:solidFill>
              </a:rPr>
              <a:t>Public </a:t>
            </a:r>
            <a:r>
              <a:rPr lang="en-US" dirty="0">
                <a:solidFill>
                  <a:schemeClr val="tx1"/>
                </a:solidFill>
              </a:rPr>
              <a:t>to print a custom field on sales forms.  </a:t>
            </a:r>
            <a:endParaRPr lang="en-US" b="1"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When you turn on the </a:t>
            </a:r>
            <a:r>
              <a:rPr lang="en-US" b="1" dirty="0">
                <a:solidFill>
                  <a:schemeClr val="tx1"/>
                </a:solidFill>
              </a:rPr>
              <a:t>Shipping</a:t>
            </a:r>
            <a:r>
              <a:rPr lang="en-US" dirty="0">
                <a:solidFill>
                  <a:schemeClr val="tx1"/>
                </a:solidFill>
              </a:rPr>
              <a:t> feature, be sure to add the default shipping account category in the </a:t>
            </a:r>
            <a:r>
              <a:rPr lang="en-US" b="1" dirty="0">
                <a:solidFill>
                  <a:schemeClr val="tx1"/>
                </a:solidFill>
              </a:rPr>
              <a:t>Advanced -&gt; Chart of Accounts Settings</a:t>
            </a:r>
            <a:r>
              <a:rPr lang="en-US" dirty="0">
                <a:solidFill>
                  <a:schemeClr val="tx1"/>
                </a:solidFill>
              </a:rPr>
              <a:t>.</a:t>
            </a:r>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50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1495901" y="3261253"/>
            <a:ext cx="3866194" cy="2621493"/>
          </a:xfrm>
          <a:prstGeom prst="rect">
            <a:avLst/>
          </a:prstGeom>
        </p:spPr>
      </p:pic>
    </p:spTree>
    <p:extLst>
      <p:ext uri="{BB962C8B-B14F-4D97-AF65-F5344CB8AC3E}">
        <p14:creationId xmlns:p14="http://schemas.microsoft.com/office/powerpoint/2010/main" val="12130267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fontScale="25000" lnSpcReduction="20000"/>
          </a:bodyPr>
          <a:lstStyle/>
          <a:p>
            <a:r>
              <a:rPr lang="en-US" sz="4800" b="1" dirty="0">
                <a:solidFill>
                  <a:schemeClr val="tx1"/>
                </a:solidFill>
              </a:rPr>
              <a:t>Custom Transaction Numbers </a:t>
            </a:r>
            <a:r>
              <a:rPr lang="en-US" sz="4800" dirty="0">
                <a:solidFill>
                  <a:schemeClr val="tx1"/>
                </a:solidFill>
              </a:rPr>
              <a:t>allows you to choose your own numbering system.</a:t>
            </a:r>
            <a:endParaRPr lang="en-US" sz="4800" b="1" dirty="0">
              <a:solidFill>
                <a:schemeClr val="tx1"/>
              </a:solidFill>
            </a:endParaRPr>
          </a:p>
          <a:p>
            <a:r>
              <a:rPr lang="en-US" sz="4800" b="1" dirty="0">
                <a:solidFill>
                  <a:schemeClr val="tx1"/>
                </a:solidFill>
              </a:rPr>
              <a:t>Service Date </a:t>
            </a:r>
            <a:r>
              <a:rPr lang="en-US" sz="4800" dirty="0">
                <a:solidFill>
                  <a:schemeClr val="tx1"/>
                </a:solidFill>
              </a:rPr>
              <a:t>creates a service date field. This tracks dates services were performed when they are different from the invoice date.</a:t>
            </a:r>
            <a:endParaRPr lang="en-US" sz="4800" b="1" dirty="0">
              <a:solidFill>
                <a:schemeClr val="tx1"/>
              </a:solidFill>
            </a:endParaRPr>
          </a:p>
          <a:p>
            <a:r>
              <a:rPr lang="en-US" sz="4800" b="1" dirty="0">
                <a:solidFill>
                  <a:schemeClr val="tx1"/>
                </a:solidFill>
              </a:rPr>
              <a:t>Discount </a:t>
            </a:r>
            <a:r>
              <a:rPr lang="en-US" sz="4800" dirty="0">
                <a:solidFill>
                  <a:schemeClr val="tx1"/>
                </a:solidFill>
              </a:rPr>
              <a:t>will add a discount field to invoices.</a:t>
            </a:r>
            <a:endParaRPr lang="en-US" sz="4800" b="1" dirty="0">
              <a:solidFill>
                <a:schemeClr val="tx1"/>
              </a:solidFill>
            </a:endParaRPr>
          </a:p>
          <a:p>
            <a:r>
              <a:rPr lang="en-US" sz="4800" b="1" dirty="0">
                <a:solidFill>
                  <a:schemeClr val="tx1"/>
                </a:solidFill>
              </a:rPr>
              <a:t>Deposit </a:t>
            </a:r>
            <a:r>
              <a:rPr lang="en-US" sz="4800" dirty="0">
                <a:solidFill>
                  <a:schemeClr val="tx1"/>
                </a:solidFill>
              </a:rPr>
              <a:t>adds a deposit field to invoices and allows you to offset the balance owed with amounts paid before the service was completed.</a:t>
            </a:r>
            <a:endParaRPr lang="en-US" sz="4800" b="1" dirty="0">
              <a:solidFill>
                <a:schemeClr val="tx1"/>
              </a:solidFill>
            </a:endParaRPr>
          </a:p>
          <a:p>
            <a:r>
              <a:rPr lang="en-US" sz="4800" b="1" dirty="0">
                <a:solidFill>
                  <a:schemeClr val="tx1"/>
                </a:solidFill>
              </a:rPr>
              <a:t>Note: </a:t>
            </a:r>
            <a:r>
              <a:rPr lang="en-US" sz="4800" dirty="0">
                <a:solidFill>
                  <a:schemeClr val="tx1"/>
                </a:solidFill>
              </a:rPr>
              <a:t>Once you turn on</a:t>
            </a:r>
            <a:r>
              <a:rPr lang="en-US" sz="4800" b="1" dirty="0">
                <a:solidFill>
                  <a:schemeClr val="tx1"/>
                </a:solidFill>
              </a:rPr>
              <a:t> Discounts</a:t>
            </a:r>
            <a:r>
              <a:rPr lang="en-US" sz="4800" dirty="0">
                <a:solidFill>
                  <a:schemeClr val="tx1"/>
                </a:solidFill>
              </a:rPr>
              <a:t>, you will need to add a discount account in the </a:t>
            </a:r>
            <a:r>
              <a:rPr lang="en-US" sz="4800" b="1" dirty="0">
                <a:solidFill>
                  <a:schemeClr val="tx1"/>
                </a:solidFill>
              </a:rPr>
              <a:t>Advanced-&gt;Chart of Accounts Settings.</a:t>
            </a:r>
          </a:p>
          <a:p>
            <a:r>
              <a:rPr lang="en-US" sz="4800" b="1" dirty="0">
                <a:solidFill>
                  <a:schemeClr val="tx1"/>
                </a:solidFill>
              </a:rPr>
              <a:t> </a:t>
            </a: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Tips and Gratuity- </a:t>
            </a:r>
            <a:r>
              <a:rPr lang="en-US" sz="4800" dirty="0">
                <a:solidFill>
                  <a:schemeClr val="tx1"/>
                </a:solidFill>
              </a:rPr>
              <a:t>Adds a tips field to sales receipts. </a:t>
            </a:r>
            <a:r>
              <a:rPr lang="en-US" sz="4800" dirty="0"/>
              <a:t>Select </a:t>
            </a:r>
            <a:r>
              <a:rPr lang="en-US" sz="4800" b="1" dirty="0">
                <a:solidFill>
                  <a:schemeClr val="tx1"/>
                </a:solidFill>
              </a:rPr>
              <a:t>(Just Me) to record tip </a:t>
            </a:r>
            <a:r>
              <a:rPr lang="en-US" sz="4800" dirty="0"/>
              <a:t>income o</a:t>
            </a:r>
            <a:r>
              <a:rPr lang="en-US" sz="4800" dirty="0">
                <a:solidFill>
                  <a:schemeClr val="tx1"/>
                </a:solidFill>
              </a:rPr>
              <a:t>r select </a:t>
            </a:r>
            <a:r>
              <a:rPr lang="en-US" sz="4800" b="1" dirty="0">
                <a:solidFill>
                  <a:schemeClr val="tx1"/>
                </a:solidFill>
              </a:rPr>
              <a:t>(My Team) </a:t>
            </a:r>
            <a:r>
              <a:rPr lang="en-US" sz="4800" dirty="0">
                <a:solidFill>
                  <a:schemeClr val="tx1"/>
                </a:solidFill>
              </a:rPr>
              <a:t>to track tips that need to be paid out to your team.</a:t>
            </a:r>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solidFill>
                <a:schemeClr val="tx1"/>
              </a:solidFill>
            </a:endParaRPr>
          </a:p>
          <a:p>
            <a:r>
              <a:rPr lang="en-US" sz="4800" b="1" dirty="0"/>
              <a:t>Note: </a:t>
            </a:r>
            <a:r>
              <a:rPr lang="en-US" sz="4800" dirty="0"/>
              <a:t>Once you turn on </a:t>
            </a:r>
            <a:r>
              <a:rPr lang="en-US" sz="4800" b="1" dirty="0"/>
              <a:t>Tips and Gratuity</a:t>
            </a:r>
            <a:r>
              <a:rPr lang="en-US" sz="4800" dirty="0"/>
              <a:t>,</a:t>
            </a:r>
            <a:r>
              <a:rPr lang="en-US" sz="4800" b="1" dirty="0"/>
              <a:t> </a:t>
            </a:r>
            <a:r>
              <a:rPr lang="en-US" sz="4800" dirty="0"/>
              <a:t>you will need to add a </a:t>
            </a:r>
            <a:r>
              <a:rPr lang="en-US" sz="4800" b="1" dirty="0"/>
              <a:t>Tip Income (Just Me</a:t>
            </a:r>
            <a:r>
              <a:rPr lang="en-US" sz="4800" dirty="0"/>
              <a:t>) account or </a:t>
            </a:r>
            <a:r>
              <a:rPr lang="en-US" sz="4800" b="1" dirty="0"/>
              <a:t>Tips Payable (My Team) </a:t>
            </a:r>
            <a:r>
              <a:rPr lang="en-US" sz="4800" dirty="0"/>
              <a:t>account in the </a:t>
            </a:r>
            <a:r>
              <a:rPr lang="en-US" sz="4800" b="1" dirty="0"/>
              <a:t>Accounts and Settings-&gt;Advanced-&gt;Tips Account. </a:t>
            </a: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51</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2060458" y="3629186"/>
            <a:ext cx="2570690" cy="1346831"/>
          </a:xfrm>
          <a:prstGeom prst="rect">
            <a:avLst/>
          </a:prstGeom>
        </p:spPr>
      </p:pic>
      <p:pic>
        <p:nvPicPr>
          <p:cNvPr id="6" name="Picture 5">
            <a:extLst>
              <a:ext uri="{FF2B5EF4-FFF2-40B4-BE49-F238E27FC236}">
                <a16:creationId xmlns:a16="http://schemas.microsoft.com/office/drawing/2014/main" id="{0B138277-6C00-49BF-B773-FE777ED76B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6019800"/>
            <a:ext cx="3034006" cy="1267369"/>
          </a:xfrm>
          <a:prstGeom prst="rect">
            <a:avLst/>
          </a:prstGeom>
        </p:spPr>
      </p:pic>
    </p:spTree>
    <p:extLst>
      <p:ext uri="{BB962C8B-B14F-4D97-AF65-F5344CB8AC3E}">
        <p14:creationId xmlns:p14="http://schemas.microsoft.com/office/powerpoint/2010/main" val="12570643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fontScale="25000" lnSpcReduction="20000"/>
          </a:bodyPr>
          <a:lstStyle/>
          <a:p>
            <a:r>
              <a:rPr lang="en-US" sz="5600" b="1" dirty="0"/>
              <a:t>Products and services</a:t>
            </a:r>
          </a:p>
          <a:p>
            <a:r>
              <a:rPr lang="en-US" sz="4800" dirty="0"/>
              <a:t>Click</a:t>
            </a:r>
            <a:r>
              <a:rPr lang="en-US" sz="4800" b="1" dirty="0"/>
              <a:t> Products and Services </a:t>
            </a:r>
            <a:r>
              <a:rPr lang="en-US" sz="4800" dirty="0"/>
              <a:t>to turn on/off desired settings.  </a:t>
            </a:r>
            <a:endParaRPr lang="en-US" sz="4800" b="1" dirty="0"/>
          </a:p>
          <a:p>
            <a:r>
              <a:rPr lang="en-US" sz="4800" b="1" dirty="0"/>
              <a:t>Show Product/Service column on sales forms </a:t>
            </a:r>
            <a:r>
              <a:rPr lang="en-US" sz="4800" dirty="0"/>
              <a:t>adds a column so you can choose from the list of products or services.</a:t>
            </a:r>
          </a:p>
          <a:p>
            <a:r>
              <a:rPr lang="en-US" sz="4800" b="1" dirty="0"/>
              <a:t>Show SKU column </a:t>
            </a:r>
            <a:r>
              <a:rPr lang="en-US" sz="4800" dirty="0"/>
              <a:t>allows you to track products and services by SKU number.</a:t>
            </a:r>
            <a:endParaRPr lang="en-US" sz="4800" b="1" dirty="0"/>
          </a:p>
          <a:p>
            <a:r>
              <a:rPr lang="en-US" sz="4800" b="1" dirty="0"/>
              <a:t>Turn on price rules </a:t>
            </a:r>
            <a:r>
              <a:rPr lang="en-US" sz="4800" dirty="0"/>
              <a:t>allows you to provide discounts for specific products to certain customers for a specified amount of time.</a:t>
            </a:r>
          </a:p>
          <a:p>
            <a:r>
              <a:rPr lang="en-US" sz="4800" b="1" dirty="0"/>
              <a:t>Track quantity and price/rate </a:t>
            </a:r>
            <a:r>
              <a:rPr lang="en-US" sz="4800" dirty="0"/>
              <a:t>adds a field to show quantities and pricing on sales forms.</a:t>
            </a:r>
            <a:endParaRPr lang="en-US" sz="4800" b="1" dirty="0"/>
          </a:p>
          <a:p>
            <a:r>
              <a:rPr lang="en-US" sz="4800" b="1" dirty="0"/>
              <a:t>Track inventory quantity on hand </a:t>
            </a:r>
            <a:r>
              <a:rPr lang="en-US" sz="4800" dirty="0"/>
              <a:t>allows the tracking of products you buy, store and sell. </a:t>
            </a:r>
            <a:endParaRPr lang="en-US" sz="4800" b="1" dirty="0"/>
          </a:p>
          <a:p>
            <a:r>
              <a:rPr lang="en-US" sz="4800" dirty="0"/>
              <a:t> </a:t>
            </a:r>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r>
              <a:rPr lang="en-US" sz="4800" b="1" dirty="0">
                <a:solidFill>
                  <a:schemeClr val="tx1"/>
                </a:solidFill>
              </a:rPr>
              <a:t> </a:t>
            </a:r>
          </a:p>
          <a:p>
            <a:r>
              <a:rPr lang="en-US" sz="5600" b="1" dirty="0">
                <a:solidFill>
                  <a:schemeClr val="tx1"/>
                </a:solidFill>
              </a:rPr>
              <a:t>Late Fees</a:t>
            </a:r>
          </a:p>
          <a:p>
            <a:r>
              <a:rPr lang="en-US" sz="4800" b="1" dirty="0"/>
              <a:t>Late Fees </a:t>
            </a:r>
            <a:r>
              <a:rPr lang="en-US" sz="4800" dirty="0"/>
              <a:t>allow you to automatically apply a flat fee or percentage to outstanding invoices. Select “Default charge applied to overdue invoices” to turn this feature on. Select Flat fee or Percentage of remaining balance and continue to select the required information. Click Save.</a:t>
            </a:r>
            <a:endParaRPr lang="en-US" sz="4800" b="1" dirty="0"/>
          </a:p>
          <a:p>
            <a:endParaRPr lang="en-US" sz="4800" b="1" dirty="0"/>
          </a:p>
          <a:p>
            <a:r>
              <a:rPr lang="en-US" sz="3700" b="1" dirty="0"/>
              <a:t> </a:t>
            </a:r>
            <a:endParaRPr lang="en-US" sz="4800" b="1" dirty="0">
              <a:solidFill>
                <a:schemeClr val="tx1"/>
              </a:solidFill>
            </a:endParaRPr>
          </a:p>
          <a:p>
            <a:endParaRPr lang="en-US" sz="4800" b="1" dirty="0">
              <a:solidFill>
                <a:schemeClr val="tx1"/>
              </a:solidFill>
            </a:endParaRPr>
          </a:p>
          <a:p>
            <a:r>
              <a:rPr lang="en-US" sz="4800" b="1" dirty="0">
                <a:solidFill>
                  <a:schemeClr val="tx1"/>
                </a:solidFill>
              </a:rPr>
              <a:t> </a:t>
            </a:r>
            <a:endParaRPr lang="en-US" sz="4800"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52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1574919" y="4335528"/>
            <a:ext cx="3708160" cy="1082543"/>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3743A7A8-15BD-4BB7-86C4-9D1C013769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699" y="7239000"/>
            <a:ext cx="4800600" cy="871447"/>
          </a:xfrm>
          <a:prstGeom prst="rect">
            <a:avLst/>
          </a:prstGeom>
        </p:spPr>
      </p:pic>
    </p:spTree>
    <p:extLst>
      <p:ext uri="{BB962C8B-B14F-4D97-AF65-F5344CB8AC3E}">
        <p14:creationId xmlns:p14="http://schemas.microsoft.com/office/powerpoint/2010/main" val="34609866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6281B37-053C-486E-BC72-D3C75D39BEF7}"/>
              </a:ext>
            </a:extLst>
          </p:cNvPr>
          <p:cNvSpPr>
            <a:spLocks noGrp="1"/>
          </p:cNvSpPr>
          <p:nvPr>
            <p:ph type="subTitle" idx="1"/>
          </p:nvPr>
        </p:nvSpPr>
        <p:spPr/>
        <p:txBody>
          <a:bodyPr/>
          <a:lstStyle/>
          <a:p>
            <a:r>
              <a:rPr lang="en-US" sz="1400" b="1" dirty="0"/>
              <a:t>Progress invoicing </a:t>
            </a:r>
          </a:p>
          <a:p>
            <a:r>
              <a:rPr lang="en-US" dirty="0"/>
              <a:t>Allows you to create multiple partial invoices from a single estimate. </a:t>
            </a:r>
          </a:p>
          <a:p>
            <a:endParaRPr lang="en-US" b="1" dirty="0"/>
          </a:p>
          <a:p>
            <a:endParaRPr lang="en-US" b="1" dirty="0"/>
          </a:p>
          <a:p>
            <a:endParaRPr lang="en-US" b="1" dirty="0"/>
          </a:p>
          <a:p>
            <a:endParaRPr lang="en-US" sz="1400" b="1" dirty="0"/>
          </a:p>
          <a:p>
            <a:r>
              <a:rPr lang="en-US" sz="1400" b="1" dirty="0"/>
              <a:t>Messages</a:t>
            </a:r>
          </a:p>
          <a:p>
            <a:r>
              <a:rPr lang="en-US" dirty="0"/>
              <a:t>Click </a:t>
            </a:r>
            <a:r>
              <a:rPr lang="en-US" b="1" dirty="0"/>
              <a:t>Messages</a:t>
            </a:r>
            <a:r>
              <a:rPr lang="en-US" dirty="0"/>
              <a:t> to add a default email message sent with sales forms, invoices, estimates, credit memos, sales receipts, statements, and refund receipts</a:t>
            </a:r>
            <a:r>
              <a:rPr lang="en-US" b="1" dirty="0"/>
              <a:t>.  </a:t>
            </a:r>
          </a:p>
          <a:p>
            <a:r>
              <a:rPr lang="en-US" dirty="0"/>
              <a:t>Click </a:t>
            </a:r>
            <a:r>
              <a:rPr lang="en-US" b="1" dirty="0"/>
              <a:t>Email me a copy</a:t>
            </a:r>
            <a:r>
              <a:rPr lang="en-US" dirty="0"/>
              <a:t> to receive a copy of emailed sales forms. You can include a Cc or Bcc email as well.</a:t>
            </a:r>
          </a:p>
          <a:p>
            <a:endParaRPr lang="en-US" dirty="0"/>
          </a:p>
          <a:p>
            <a:endParaRPr lang="en-US" dirty="0"/>
          </a:p>
          <a:p>
            <a:endParaRPr lang="en-US" dirty="0"/>
          </a:p>
          <a:p>
            <a:r>
              <a:rPr lang="en-US" dirty="0"/>
              <a:t>Your default message sent with sales forms can be changed when creating estimates, invoices and other sales forms.</a:t>
            </a:r>
          </a:p>
          <a:p>
            <a:endParaRPr lang="en-US" sz="1400" b="1" dirty="0"/>
          </a:p>
          <a:p>
            <a:r>
              <a:rPr lang="en-US" sz="1400" b="1" dirty="0"/>
              <a:t>Reminders</a:t>
            </a:r>
          </a:p>
          <a:p>
            <a:r>
              <a:rPr lang="en-US" dirty="0"/>
              <a:t>Click </a:t>
            </a:r>
            <a:r>
              <a:rPr lang="en-US" b="1" dirty="0"/>
              <a:t>Reminders</a:t>
            </a:r>
            <a:r>
              <a:rPr lang="en-US" dirty="0"/>
              <a:t> to change the default subject and email message</a:t>
            </a:r>
          </a:p>
        </p:txBody>
      </p:sp>
      <p:sp>
        <p:nvSpPr>
          <p:cNvPr id="3" name="Slide Number Placeholder 2">
            <a:extLst>
              <a:ext uri="{FF2B5EF4-FFF2-40B4-BE49-F238E27FC236}">
                <a16:creationId xmlns:a16="http://schemas.microsoft.com/office/drawing/2014/main" id="{E43DB1AA-C904-4600-83CA-D0AF288E6DCE}"/>
              </a:ext>
            </a:extLst>
          </p:cNvPr>
          <p:cNvSpPr>
            <a:spLocks noGrp="1"/>
          </p:cNvSpPr>
          <p:nvPr>
            <p:ph type="sldNum" sz="quarter" idx="12"/>
          </p:nvPr>
        </p:nvSpPr>
        <p:spPr/>
        <p:txBody>
          <a:bodyPr/>
          <a:lstStyle/>
          <a:p>
            <a:fld id="{492D2D2F-A490-4C0D-96A3-87DCC3196164}" type="slidenum">
              <a:rPr lang="en-US" smtClean="0"/>
              <a:pPr/>
              <a:t>53</a:t>
            </a:fld>
            <a:endParaRPr lang="en-US" dirty="0"/>
          </a:p>
        </p:txBody>
      </p:sp>
      <p:sp>
        <p:nvSpPr>
          <p:cNvPr id="4" name="Title 3">
            <a:extLst>
              <a:ext uri="{FF2B5EF4-FFF2-40B4-BE49-F238E27FC236}">
                <a16:creationId xmlns:a16="http://schemas.microsoft.com/office/drawing/2014/main" id="{59566A09-1F13-481E-BE63-091A254905A8}"/>
              </a:ext>
            </a:extLst>
          </p:cNvPr>
          <p:cNvSpPr>
            <a:spLocks noGrp="1"/>
          </p:cNvSpPr>
          <p:nvPr>
            <p:ph type="ctrTitle"/>
          </p:nvPr>
        </p:nvSpPr>
        <p:spPr/>
        <p:txBody>
          <a:bodyPr/>
          <a:lstStyle/>
          <a:p>
            <a:r>
              <a:rPr lang="en-US" dirty="0"/>
              <a:t>Account and Settings</a:t>
            </a:r>
          </a:p>
        </p:txBody>
      </p:sp>
      <p:pic>
        <p:nvPicPr>
          <p:cNvPr id="5" name="Picture 4">
            <a:extLst>
              <a:ext uri="{FF2B5EF4-FFF2-40B4-BE49-F238E27FC236}">
                <a16:creationId xmlns:a16="http://schemas.microsoft.com/office/drawing/2014/main" id="{E962246B-B99D-4B75-BBB6-0D75C901461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3900" y="2366300"/>
            <a:ext cx="5486400" cy="498763"/>
          </a:xfrm>
          <a:prstGeom prst="rect">
            <a:avLst/>
          </a:prstGeom>
        </p:spPr>
      </p:pic>
      <p:pic>
        <p:nvPicPr>
          <p:cNvPr id="6" name="Picture 5">
            <a:extLst>
              <a:ext uri="{FF2B5EF4-FFF2-40B4-BE49-F238E27FC236}">
                <a16:creationId xmlns:a16="http://schemas.microsoft.com/office/drawing/2014/main" id="{585A0D05-4CE0-4E5B-893F-D42F48A7CC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799" y="4963513"/>
            <a:ext cx="5486400" cy="627899"/>
          </a:xfrm>
          <a:prstGeom prst="rect">
            <a:avLst/>
          </a:prstGeom>
        </p:spPr>
      </p:pic>
      <p:pic>
        <p:nvPicPr>
          <p:cNvPr id="8" name="Picture 7">
            <a:extLst>
              <a:ext uri="{FF2B5EF4-FFF2-40B4-BE49-F238E27FC236}">
                <a16:creationId xmlns:a16="http://schemas.microsoft.com/office/drawing/2014/main" id="{E20DECF9-BEB1-43A1-BBA9-56FF929957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7502495"/>
            <a:ext cx="5715000" cy="754811"/>
          </a:xfrm>
          <a:prstGeom prst="rect">
            <a:avLst/>
          </a:prstGeom>
        </p:spPr>
      </p:pic>
    </p:spTree>
    <p:extLst>
      <p:ext uri="{BB962C8B-B14F-4D97-AF65-F5344CB8AC3E}">
        <p14:creationId xmlns:p14="http://schemas.microsoft.com/office/powerpoint/2010/main" val="28418271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Online Delivery</a:t>
            </a:r>
          </a:p>
          <a:p>
            <a:r>
              <a:rPr lang="en-US" dirty="0">
                <a:solidFill>
                  <a:schemeClr val="tx1"/>
                </a:solidFill>
              </a:rPr>
              <a:t>Click </a:t>
            </a:r>
            <a:r>
              <a:rPr lang="en-US" b="1" dirty="0">
                <a:solidFill>
                  <a:schemeClr val="tx1"/>
                </a:solidFill>
              </a:rPr>
              <a:t>Online delivery </a:t>
            </a:r>
            <a:r>
              <a:rPr lang="en-US" dirty="0">
                <a:solidFill>
                  <a:schemeClr val="tx1"/>
                </a:solidFill>
              </a:rPr>
              <a:t>to attach sales forms as a PDF, show summary or detail, and change your email text preference.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Statements</a:t>
            </a:r>
          </a:p>
          <a:p>
            <a:r>
              <a:rPr lang="en-US" dirty="0">
                <a:solidFill>
                  <a:schemeClr val="tx1"/>
                </a:solidFill>
              </a:rPr>
              <a:t>Click </a:t>
            </a:r>
            <a:r>
              <a:rPr lang="en-US" b="1" dirty="0">
                <a:solidFill>
                  <a:schemeClr val="tx1"/>
                </a:solidFill>
              </a:rPr>
              <a:t>Statements </a:t>
            </a:r>
            <a:r>
              <a:rPr lang="en-US" dirty="0">
                <a:solidFill>
                  <a:schemeClr val="tx1"/>
                </a:solidFill>
              </a:rPr>
              <a:t>to change settings to display all your customers’ unpaid transactions by a single line item or include detail. </a:t>
            </a:r>
            <a:r>
              <a:rPr lang="en-US" b="1" dirty="0">
                <a:solidFill>
                  <a:schemeClr val="tx1"/>
                </a:solidFill>
              </a:rPr>
              <a:t>Show aging table </a:t>
            </a:r>
            <a:r>
              <a:rPr lang="en-US" dirty="0">
                <a:solidFill>
                  <a:schemeClr val="tx1"/>
                </a:solidFill>
              </a:rPr>
              <a:t>displays outstanding balances by days delinquent at the bottom of the statement. Send a courtesy statement when customers are no longer current. Click </a:t>
            </a:r>
            <a:r>
              <a:rPr lang="en-US" b="1" dirty="0">
                <a:solidFill>
                  <a:schemeClr val="tx1"/>
                </a:solidFill>
              </a:rPr>
              <a:t>Save-&gt;Done </a:t>
            </a:r>
            <a:r>
              <a:rPr lang="en-US" dirty="0">
                <a:solidFill>
                  <a:schemeClr val="tx1"/>
                </a:solidFill>
              </a:rPr>
              <a:t>in the bottom right corner.</a:t>
            </a:r>
          </a:p>
          <a:p>
            <a:endParaRPr lang="en-US" sz="1400" b="1" dirty="0">
              <a:solidFill>
                <a:schemeClr val="tx1"/>
              </a:solidFill>
            </a:endParaRPr>
          </a:p>
          <a:p>
            <a:endParaRPr lang="en-US" sz="1400"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7001" y="2514600"/>
            <a:ext cx="4003996" cy="223967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137" y="6801103"/>
            <a:ext cx="5639925" cy="1256418"/>
          </a:xfrm>
          <a:prstGeom prst="rect">
            <a:avLst/>
          </a:prstGeom>
        </p:spPr>
      </p:pic>
    </p:spTree>
    <p:extLst>
      <p:ext uri="{BB962C8B-B14F-4D97-AF65-F5344CB8AC3E}">
        <p14:creationId xmlns:p14="http://schemas.microsoft.com/office/powerpoint/2010/main" val="10471103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70000" lnSpcReduction="20000"/>
          </a:bodyPr>
          <a:lstStyle/>
          <a:p>
            <a:r>
              <a:rPr lang="en-US" sz="2000" b="1" dirty="0">
                <a:solidFill>
                  <a:schemeClr val="tx1"/>
                </a:solidFill>
              </a:rPr>
              <a:t>Expenses</a:t>
            </a:r>
          </a:p>
          <a:p>
            <a:r>
              <a:rPr lang="en-US" sz="1700" dirty="0">
                <a:solidFill>
                  <a:schemeClr val="tx1"/>
                </a:solidFill>
                <a:ea typeface="Verdana" panose="020B0604030504040204" pitchFamily="34" charset="0"/>
                <a:cs typeface="Verdana" panose="020B0604030504040204" pitchFamily="34" charset="0"/>
              </a:rPr>
              <a:t>Click the </a:t>
            </a:r>
            <a:r>
              <a:rPr lang="en-US" sz="1700" b="1" dirty="0">
                <a:solidFill>
                  <a:schemeClr val="tx1"/>
                </a:solidFill>
                <a:ea typeface="Verdana" panose="020B0604030504040204" pitchFamily="34" charset="0"/>
                <a:cs typeface="Verdana" panose="020B0604030504040204" pitchFamily="34" charset="0"/>
              </a:rPr>
              <a:t>Expenses </a:t>
            </a:r>
            <a:r>
              <a:rPr lang="en-US" sz="1700" dirty="0">
                <a:solidFill>
                  <a:schemeClr val="tx1"/>
                </a:solidFill>
                <a:ea typeface="Verdana" panose="020B0604030504040204" pitchFamily="34" charset="0"/>
                <a:cs typeface="Verdana" panose="020B0604030504040204" pitchFamily="34" charset="0"/>
              </a:rPr>
              <a:t>tab</a:t>
            </a:r>
            <a:r>
              <a:rPr lang="en-US" sz="1700" b="1" dirty="0">
                <a:solidFill>
                  <a:schemeClr val="tx1"/>
                </a:solidFill>
                <a:ea typeface="Verdana" panose="020B0604030504040204" pitchFamily="34" charset="0"/>
                <a:cs typeface="Verdana" panose="020B0604030504040204" pitchFamily="34" charset="0"/>
              </a:rPr>
              <a:t> </a:t>
            </a:r>
            <a:r>
              <a:rPr lang="en-US" sz="1700" dirty="0">
                <a:solidFill>
                  <a:schemeClr val="tx1"/>
                </a:solidFill>
                <a:ea typeface="Verdana" panose="020B0604030504040204" pitchFamily="34" charset="0"/>
                <a:cs typeface="Verdana" panose="020B0604030504040204" pitchFamily="34" charset="0"/>
              </a:rPr>
              <a:t>in the</a:t>
            </a:r>
            <a:r>
              <a:rPr lang="en-US" sz="1700" b="1" dirty="0">
                <a:solidFill>
                  <a:schemeClr val="tx1"/>
                </a:solidFill>
                <a:ea typeface="Verdana" panose="020B0604030504040204" pitchFamily="34" charset="0"/>
                <a:cs typeface="Verdana" panose="020B0604030504040204" pitchFamily="34" charset="0"/>
              </a:rPr>
              <a:t> Account and Settings</a:t>
            </a:r>
            <a:r>
              <a:rPr lang="en-US" sz="1700" dirty="0">
                <a:solidFill>
                  <a:schemeClr val="tx1"/>
                </a:solidFill>
                <a:ea typeface="Verdana" panose="020B0604030504040204" pitchFamily="34" charset="0"/>
                <a:cs typeface="Verdana" panose="020B0604030504040204" pitchFamily="34" charset="0"/>
              </a:rPr>
              <a:t> </a:t>
            </a:r>
          </a:p>
          <a:p>
            <a:r>
              <a:rPr lang="en-US" sz="1700" dirty="0">
                <a:solidFill>
                  <a:schemeClr val="tx1"/>
                </a:solidFill>
                <a:ea typeface="Verdana" panose="020B0604030504040204" pitchFamily="34" charset="0"/>
                <a:cs typeface="Verdana" panose="020B0604030504040204" pitchFamily="34" charset="0"/>
              </a:rPr>
              <a:t>menu bar and then click the setting you choose to edit </a:t>
            </a:r>
          </a:p>
          <a:p>
            <a:r>
              <a:rPr lang="en-US" sz="1700" dirty="0">
                <a:solidFill>
                  <a:schemeClr val="tx1"/>
                </a:solidFill>
                <a:ea typeface="Verdana" panose="020B0604030504040204" pitchFamily="34" charset="0"/>
                <a:cs typeface="Verdana" panose="020B0604030504040204" pitchFamily="34" charset="0"/>
              </a:rPr>
              <a:t>or click the </a:t>
            </a:r>
            <a:r>
              <a:rPr lang="en-US" sz="1700" b="1" dirty="0">
                <a:solidFill>
                  <a:schemeClr val="tx1"/>
                </a:solidFill>
                <a:ea typeface="Verdana" panose="020B0604030504040204" pitchFamily="34" charset="0"/>
                <a:cs typeface="Verdana" panose="020B0604030504040204" pitchFamily="34" charset="0"/>
              </a:rPr>
              <a:t>pencil</a:t>
            </a:r>
            <a:r>
              <a:rPr lang="en-US" sz="1700" dirty="0">
                <a:solidFill>
                  <a:schemeClr val="tx1"/>
                </a:solidFill>
                <a:ea typeface="Verdana" panose="020B0604030504040204" pitchFamily="34" charset="0"/>
                <a:cs typeface="Verdana" panose="020B0604030504040204" pitchFamily="34" charset="0"/>
              </a:rPr>
              <a:t> on the right side of the screen.</a:t>
            </a:r>
          </a:p>
          <a:p>
            <a:endParaRPr lang="en-US" sz="2000" b="1" dirty="0">
              <a:solidFill>
                <a:schemeClr val="tx1"/>
              </a:solidFill>
            </a:endParaRPr>
          </a:p>
          <a:p>
            <a:r>
              <a:rPr lang="en-US" sz="2000" b="1" dirty="0">
                <a:solidFill>
                  <a:schemeClr val="tx1"/>
                </a:solidFill>
              </a:rPr>
              <a:t>Bills and Expenses</a:t>
            </a:r>
          </a:p>
          <a:p>
            <a:r>
              <a:rPr lang="en-US" sz="1700" dirty="0">
                <a:solidFill>
                  <a:schemeClr val="tx1"/>
                </a:solidFill>
              </a:rPr>
              <a:t>Click </a:t>
            </a:r>
            <a:r>
              <a:rPr lang="en-US" sz="1700" b="1" dirty="0">
                <a:solidFill>
                  <a:schemeClr val="tx1"/>
                </a:solidFill>
              </a:rPr>
              <a:t>Bills and expenses </a:t>
            </a:r>
            <a:r>
              <a:rPr lang="en-US" sz="1700" dirty="0">
                <a:solidFill>
                  <a:schemeClr val="tx1"/>
                </a:solidFill>
              </a:rPr>
              <a:t>to turn on/off settings, add columns on forms, and track expenses.</a:t>
            </a:r>
          </a:p>
          <a:p>
            <a:r>
              <a:rPr lang="en-US" sz="1700" b="1" dirty="0">
                <a:solidFill>
                  <a:schemeClr val="tx1"/>
                </a:solidFill>
              </a:rPr>
              <a:t>Show Items table on expense and purchase forms </a:t>
            </a:r>
            <a:r>
              <a:rPr lang="en-US" sz="1700" dirty="0">
                <a:solidFill>
                  <a:schemeClr val="tx1"/>
                </a:solidFill>
              </a:rPr>
              <a:t>adds products column to forms.</a:t>
            </a:r>
          </a:p>
          <a:p>
            <a:r>
              <a:rPr lang="en-US" sz="1700" b="1" dirty="0">
                <a:solidFill>
                  <a:schemeClr val="tx1"/>
                </a:solidFill>
              </a:rPr>
              <a:t>Show Tags field </a:t>
            </a:r>
            <a:r>
              <a:rPr lang="en-US" sz="1700" dirty="0">
                <a:solidFill>
                  <a:schemeClr val="tx1"/>
                </a:solidFill>
              </a:rPr>
              <a:t>adds a field that allows you to track transactions using tags and tag groups.</a:t>
            </a:r>
          </a:p>
          <a:p>
            <a:r>
              <a:rPr lang="en-US" sz="1700" b="1" dirty="0">
                <a:solidFill>
                  <a:schemeClr val="tx1"/>
                </a:solidFill>
              </a:rPr>
              <a:t>Track expenses and Items by customer</a:t>
            </a:r>
            <a:r>
              <a:rPr lang="en-US" sz="1700" dirty="0">
                <a:solidFill>
                  <a:schemeClr val="tx1"/>
                </a:solidFill>
              </a:rPr>
              <a:t> adds a column to track transactions by customers.</a:t>
            </a:r>
          </a:p>
          <a:p>
            <a:r>
              <a:rPr lang="en-US" sz="1700" b="1" dirty="0">
                <a:solidFill>
                  <a:schemeClr val="tx1"/>
                </a:solidFill>
              </a:rPr>
              <a:t>Make expenses and items billable </a:t>
            </a:r>
            <a:r>
              <a:rPr lang="en-US" sz="1700" dirty="0">
                <a:solidFill>
                  <a:schemeClr val="tx1"/>
                </a:solidFill>
              </a:rPr>
              <a:t>adds a column to track expenses billable to the customer and gives you the option to add a default markup rate.</a:t>
            </a:r>
            <a:endParaRPr lang="en-US" sz="1700" b="1" dirty="0">
              <a:solidFill>
                <a:schemeClr val="tx1"/>
              </a:solidFill>
            </a:endParaRPr>
          </a:p>
          <a:p>
            <a:r>
              <a:rPr lang="en-US" sz="1700" b="1" dirty="0">
                <a:solidFill>
                  <a:schemeClr val="tx1"/>
                </a:solidFill>
              </a:rPr>
              <a:t>Track billable expenses and items as income </a:t>
            </a:r>
            <a:r>
              <a:rPr lang="en-US" sz="1700" dirty="0">
                <a:solidFill>
                  <a:schemeClr val="tx1"/>
                </a:solidFill>
              </a:rPr>
              <a:t>allows you to use one or multiple income accounts to track billable expenses. </a:t>
            </a:r>
            <a:r>
              <a:rPr lang="en-US" sz="1700" b="1" dirty="0">
                <a:solidFill>
                  <a:schemeClr val="tx1"/>
                </a:solidFill>
              </a:rPr>
              <a:t>Note: </a:t>
            </a:r>
            <a:r>
              <a:rPr lang="en-US" sz="1700" dirty="0">
                <a:solidFill>
                  <a:schemeClr val="tx1"/>
                </a:solidFill>
              </a:rPr>
              <a:t>Go to </a:t>
            </a:r>
            <a:r>
              <a:rPr lang="en-US" sz="1700" b="1" dirty="0">
                <a:solidFill>
                  <a:schemeClr val="tx1"/>
                </a:solidFill>
              </a:rPr>
              <a:t>Advanced &gt; Chart of accounts &gt; Billable expenses income account.</a:t>
            </a:r>
          </a:p>
          <a:p>
            <a:endParaRPr lang="en-US" sz="1700" b="1" dirty="0">
              <a:solidFill>
                <a:schemeClr val="tx1"/>
              </a:solidFill>
            </a:endParaRPr>
          </a:p>
          <a:p>
            <a:endParaRPr lang="en-US" sz="1700" b="1" dirty="0">
              <a:solidFill>
                <a:schemeClr val="tx1"/>
              </a:solidFill>
            </a:endParaRPr>
          </a:p>
          <a:p>
            <a:endParaRPr lang="en-US" sz="1700" b="1" dirty="0">
              <a:solidFill>
                <a:schemeClr val="tx1"/>
              </a:solidFill>
            </a:endParaRPr>
          </a:p>
          <a:p>
            <a:endParaRPr lang="en-US" sz="14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r>
              <a:rPr lang="en-US" sz="1700" b="1" dirty="0">
                <a:solidFill>
                  <a:schemeClr val="tx1"/>
                </a:solidFill>
              </a:rPr>
              <a:t> </a:t>
            </a:r>
            <a:endParaRPr lang="en-US" sz="1700" dirty="0">
              <a:solidFill>
                <a:schemeClr val="tx1"/>
              </a:solidFill>
            </a:endParaRPr>
          </a:p>
          <a:p>
            <a:endParaRPr lang="en-US" sz="1700" dirty="0">
              <a:solidFill>
                <a:schemeClr val="tx1"/>
              </a:solidFill>
            </a:endParaRPr>
          </a:p>
          <a:p>
            <a:endParaRPr lang="en-US" sz="17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55</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596900" y="5715000"/>
            <a:ext cx="5715000" cy="1425308"/>
          </a:xfrm>
          <a:prstGeom prst="rect">
            <a:avLst/>
          </a:prstGeom>
        </p:spPr>
      </p:pic>
    </p:spTree>
    <p:extLst>
      <p:ext uri="{BB962C8B-B14F-4D97-AF65-F5344CB8AC3E}">
        <p14:creationId xmlns:p14="http://schemas.microsoft.com/office/powerpoint/2010/main" val="28262889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Purchase Orders</a:t>
            </a:r>
          </a:p>
          <a:p>
            <a:r>
              <a:rPr lang="en-US" dirty="0">
                <a:solidFill>
                  <a:schemeClr val="tx1"/>
                </a:solidFill>
              </a:rPr>
              <a:t>Click </a:t>
            </a:r>
            <a:r>
              <a:rPr lang="en-US" b="1" dirty="0">
                <a:solidFill>
                  <a:schemeClr val="tx1"/>
                </a:solidFill>
              </a:rPr>
              <a:t>Purchase orders </a:t>
            </a:r>
            <a:r>
              <a:rPr lang="en-US" dirty="0">
                <a:solidFill>
                  <a:schemeClr val="tx1"/>
                </a:solidFill>
              </a:rPr>
              <a:t>to turn on/off </a:t>
            </a:r>
            <a:r>
              <a:rPr lang="en-US" b="1" dirty="0">
                <a:solidFill>
                  <a:schemeClr val="tx1"/>
                </a:solidFill>
              </a:rPr>
              <a:t>Use purchase orders </a:t>
            </a:r>
            <a:r>
              <a:rPr lang="en-US" dirty="0">
                <a:solidFill>
                  <a:schemeClr val="tx1"/>
                </a:solidFill>
              </a:rPr>
              <a:t>and create custom fields.</a:t>
            </a:r>
          </a:p>
          <a:p>
            <a:r>
              <a:rPr lang="en-US" dirty="0">
                <a:solidFill>
                  <a:schemeClr val="tx1"/>
                </a:solidFill>
              </a:rPr>
              <a:t>Purchase orders are used to track product purchased from vendors. This is helpful when tracking open orders for inventory and in comparing costs to actual bills.</a:t>
            </a:r>
          </a:p>
          <a:p>
            <a:r>
              <a:rPr lang="en-US" b="1" dirty="0">
                <a:solidFill>
                  <a:schemeClr val="tx1"/>
                </a:solidFill>
              </a:rPr>
              <a:t>Custom fields </a:t>
            </a:r>
            <a:r>
              <a:rPr lang="en-US" dirty="0">
                <a:solidFill>
                  <a:schemeClr val="tx1"/>
                </a:solidFill>
              </a:rPr>
              <a:t>allows you to add extra fields to purchase orders to track information using custom reports.  </a:t>
            </a:r>
            <a:r>
              <a:rPr lang="en-US" b="1" dirty="0">
                <a:solidFill>
                  <a:schemeClr val="tx1"/>
                </a:solidFill>
              </a:rPr>
              <a:t> </a:t>
            </a:r>
            <a:endParaRPr lang="en-US" dirty="0">
              <a:solidFill>
                <a:schemeClr val="tx1"/>
              </a:solidFill>
            </a:endParaRPr>
          </a:p>
          <a:p>
            <a:r>
              <a:rPr lang="en-US" b="1" dirty="0">
                <a:solidFill>
                  <a:schemeClr val="tx1"/>
                </a:solidFill>
              </a:rPr>
              <a:t>Custom transaction numbers </a:t>
            </a:r>
            <a:r>
              <a:rPr lang="en-US" dirty="0">
                <a:solidFill>
                  <a:schemeClr val="tx1"/>
                </a:solidFill>
              </a:rPr>
              <a:t>allows you the option to use your own numbering system. If this is not checked, QuickBooks® Online  will automatically assign a number.</a:t>
            </a:r>
          </a:p>
          <a:p>
            <a:r>
              <a:rPr lang="en-US" b="1" dirty="0">
                <a:solidFill>
                  <a:schemeClr val="tx1"/>
                </a:solidFill>
              </a:rPr>
              <a:t>Default message on purchase orders </a:t>
            </a:r>
            <a:r>
              <a:rPr lang="en-US" dirty="0">
                <a:solidFill>
                  <a:schemeClr val="tx1"/>
                </a:solidFill>
              </a:rPr>
              <a:t>adds a default message to all purchase orders. This can be changed when adding new purchase orders in QuickBooks® Online .</a:t>
            </a:r>
          </a:p>
          <a:p>
            <a:r>
              <a:rPr lang="en-US" b="1" dirty="0">
                <a:solidFill>
                  <a:schemeClr val="tx1"/>
                </a:solidFill>
              </a:rPr>
              <a:t>Copy estimates to purchase orders </a:t>
            </a:r>
            <a:r>
              <a:rPr lang="en-US" dirty="0">
                <a:solidFill>
                  <a:schemeClr val="tx1"/>
                </a:solidFill>
              </a:rPr>
              <a:t>provides the ability to copy an estimate to a purchase order to track product purchased from vendors. </a:t>
            </a:r>
            <a:r>
              <a:rPr lang="en-US" b="1" dirty="0">
                <a:solidFill>
                  <a:schemeClr val="tx1"/>
                </a:solidFill>
              </a:rPr>
              <a:t>Note: </a:t>
            </a:r>
            <a:r>
              <a:rPr lang="en-US" dirty="0">
                <a:solidFill>
                  <a:schemeClr val="tx1"/>
                </a:solidFill>
              </a:rPr>
              <a:t>Click </a:t>
            </a:r>
            <a:r>
              <a:rPr lang="en-US" b="1" dirty="0">
                <a:solidFill>
                  <a:schemeClr val="tx1"/>
                </a:solidFill>
              </a:rPr>
              <a:t>Messages </a:t>
            </a:r>
            <a:r>
              <a:rPr lang="en-US" dirty="0">
                <a:solidFill>
                  <a:schemeClr val="tx1"/>
                </a:solidFill>
              </a:rPr>
              <a:t>to change outgoing email messages specifically for purchase orders. Click </a:t>
            </a:r>
            <a:r>
              <a:rPr lang="en-US" b="1" dirty="0">
                <a:solidFill>
                  <a:schemeClr val="tx1"/>
                </a:solidFill>
              </a:rPr>
              <a:t>Save -&gt; Done.</a:t>
            </a: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56</a:t>
            </a:fld>
            <a:endParaRPr lang="en-US" dirty="0"/>
          </a:p>
        </p:txBody>
      </p:sp>
      <p:pic>
        <p:nvPicPr>
          <p:cNvPr id="7" name="Picture 6" descr="A screenshot of a cell phone&#10;&#10;Description automatically generated">
            <a:extLst>
              <a:ext uri="{FF2B5EF4-FFF2-40B4-BE49-F238E27FC236}">
                <a16:creationId xmlns:a16="http://schemas.microsoft.com/office/drawing/2014/main" id="{0898AD49-9C46-4E37-A79A-F00FAA767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385" y="5638800"/>
            <a:ext cx="6125430" cy="1219370"/>
          </a:xfrm>
          <a:prstGeom prst="rect">
            <a:avLst/>
          </a:prstGeom>
        </p:spPr>
      </p:pic>
    </p:spTree>
    <p:extLst>
      <p:ext uri="{BB962C8B-B14F-4D97-AF65-F5344CB8AC3E}">
        <p14:creationId xmlns:p14="http://schemas.microsoft.com/office/powerpoint/2010/main" val="22866104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BB0639C-C15E-41CA-8FE8-B8F76EAA63DA}"/>
              </a:ext>
            </a:extLst>
          </p:cNvPr>
          <p:cNvSpPr>
            <a:spLocks noGrp="1"/>
          </p:cNvSpPr>
          <p:nvPr>
            <p:ph type="subTitle" idx="1"/>
          </p:nvPr>
        </p:nvSpPr>
        <p:spPr/>
        <p:txBody>
          <a:bodyPr/>
          <a:lstStyle/>
          <a:p>
            <a:r>
              <a:rPr lang="en-US" sz="1400" b="1" dirty="0"/>
              <a:t>Payments Tab</a:t>
            </a:r>
            <a:endParaRPr lang="en-US" sz="1400" dirty="0"/>
          </a:p>
          <a:p>
            <a:r>
              <a:rPr lang="en-US" dirty="0"/>
              <a:t>This is the setting that allows you to connect Intuit merchant services to your QuickBooks Online company file. Customers or customers can pay directly from an invoice.  </a:t>
            </a:r>
          </a:p>
          <a:p>
            <a:endParaRPr lang="en-US" dirty="0"/>
          </a:p>
          <a:p>
            <a:endParaRPr lang="en-US" dirty="0"/>
          </a:p>
          <a:p>
            <a:endParaRPr lang="en-US" dirty="0"/>
          </a:p>
          <a:p>
            <a:endParaRPr lang="en-US" dirty="0"/>
          </a:p>
          <a:p>
            <a:endParaRPr lang="en-US" dirty="0"/>
          </a:p>
          <a:p>
            <a:endParaRPr lang="en-US" dirty="0"/>
          </a:p>
          <a:p>
            <a:endParaRPr lang="en-US" dirty="0"/>
          </a:p>
          <a:p>
            <a:r>
              <a:rPr lang="en-US" b="1" dirty="0"/>
              <a:t>Note: </a:t>
            </a:r>
            <a:r>
              <a:rPr lang="en-US" dirty="0"/>
              <a:t>This feature will not be used during this training.</a:t>
            </a:r>
            <a:endParaRPr lang="en-US" b="1" dirty="0"/>
          </a:p>
          <a:p>
            <a:endParaRPr lang="en-US" dirty="0"/>
          </a:p>
        </p:txBody>
      </p:sp>
      <p:sp>
        <p:nvSpPr>
          <p:cNvPr id="3" name="Slide Number Placeholder 2">
            <a:extLst>
              <a:ext uri="{FF2B5EF4-FFF2-40B4-BE49-F238E27FC236}">
                <a16:creationId xmlns:a16="http://schemas.microsoft.com/office/drawing/2014/main" id="{04219CC1-AFCD-4DA1-9AA5-F44E161B01DA}"/>
              </a:ext>
            </a:extLst>
          </p:cNvPr>
          <p:cNvSpPr>
            <a:spLocks noGrp="1"/>
          </p:cNvSpPr>
          <p:nvPr>
            <p:ph type="sldNum" sz="quarter" idx="12"/>
          </p:nvPr>
        </p:nvSpPr>
        <p:spPr/>
        <p:txBody>
          <a:bodyPr/>
          <a:lstStyle/>
          <a:p>
            <a:fld id="{492D2D2F-A490-4C0D-96A3-87DCC3196164}" type="slidenum">
              <a:rPr lang="en-US" smtClean="0"/>
              <a:pPr/>
              <a:t>57</a:t>
            </a:fld>
            <a:endParaRPr lang="en-US" dirty="0"/>
          </a:p>
        </p:txBody>
      </p:sp>
      <p:sp>
        <p:nvSpPr>
          <p:cNvPr id="4" name="Title 3">
            <a:extLst>
              <a:ext uri="{FF2B5EF4-FFF2-40B4-BE49-F238E27FC236}">
                <a16:creationId xmlns:a16="http://schemas.microsoft.com/office/drawing/2014/main" id="{73F58BB9-D2B6-44BD-A32F-96ED652569FA}"/>
              </a:ext>
            </a:extLst>
          </p:cNvPr>
          <p:cNvSpPr>
            <a:spLocks noGrp="1"/>
          </p:cNvSpPr>
          <p:nvPr>
            <p:ph type="ctrTitle"/>
          </p:nvPr>
        </p:nvSpPr>
        <p:spPr/>
        <p:txBody>
          <a:bodyPr/>
          <a:lstStyle/>
          <a:p>
            <a:r>
              <a:rPr lang="en-US" dirty="0"/>
              <a:t>Account and Settings</a:t>
            </a:r>
          </a:p>
        </p:txBody>
      </p:sp>
      <p:pic>
        <p:nvPicPr>
          <p:cNvPr id="6" name="Picture 5" descr="A screenshot of a cell phone&#10;&#10;Description automatically generated">
            <a:extLst>
              <a:ext uri="{FF2B5EF4-FFF2-40B4-BE49-F238E27FC236}">
                <a16:creationId xmlns:a16="http://schemas.microsoft.com/office/drawing/2014/main" id="{F84B352B-1E41-4241-AF09-3644462B8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438400"/>
            <a:ext cx="5715000" cy="1454603"/>
          </a:xfrm>
          <a:prstGeom prst="rect">
            <a:avLst/>
          </a:prstGeom>
        </p:spPr>
      </p:pic>
    </p:spTree>
    <p:extLst>
      <p:ext uri="{BB962C8B-B14F-4D97-AF65-F5344CB8AC3E}">
        <p14:creationId xmlns:p14="http://schemas.microsoft.com/office/powerpoint/2010/main" val="1666978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nSpc>
                <a:spcPct val="100000"/>
              </a:lnSpc>
            </a:pPr>
            <a:r>
              <a:rPr lang="en-US" sz="1400" b="1" dirty="0">
                <a:solidFill>
                  <a:schemeClr val="tx1"/>
                </a:solidFill>
              </a:rPr>
              <a:t>Advanced</a:t>
            </a:r>
          </a:p>
          <a:p>
            <a:pPr>
              <a:lnSpc>
                <a:spcPct val="100000"/>
              </a:lnSpc>
            </a:pP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sz="1400" b="1" dirty="0">
                <a:solidFill>
                  <a:schemeClr val="tx1"/>
                </a:solidFill>
                <a:ea typeface="Verdana" panose="020B0604030504040204" pitchFamily="34" charset="0"/>
                <a:cs typeface="Verdana" panose="020B0604030504040204" pitchFamily="34" charset="0"/>
              </a:rPr>
              <a:t>Accounting</a:t>
            </a:r>
          </a:p>
          <a:p>
            <a:r>
              <a:rPr lang="en-US" dirty="0">
                <a:solidFill>
                  <a:schemeClr val="tx1"/>
                </a:solidFill>
              </a:rPr>
              <a:t>Click </a:t>
            </a:r>
            <a:r>
              <a:rPr lang="en-US" b="1" dirty="0">
                <a:solidFill>
                  <a:schemeClr val="tx1"/>
                </a:solidFill>
              </a:rPr>
              <a:t>Accounting </a:t>
            </a:r>
            <a:r>
              <a:rPr lang="en-US" dirty="0">
                <a:solidFill>
                  <a:schemeClr val="tx1"/>
                </a:solidFill>
              </a:rPr>
              <a:t>to turn on/off and change settings.</a:t>
            </a:r>
          </a:p>
          <a:p>
            <a:r>
              <a:rPr lang="en-US" b="1" dirty="0">
                <a:solidFill>
                  <a:schemeClr val="tx1"/>
                </a:solidFill>
              </a:rPr>
              <a:t>First month of fiscal year </a:t>
            </a:r>
            <a:r>
              <a:rPr lang="en-US" dirty="0">
                <a:solidFill>
                  <a:schemeClr val="tx1"/>
                </a:solidFill>
              </a:rPr>
              <a:t>is usually January, based on the calendar.  Some companies use a different month to start their fiscal year.</a:t>
            </a:r>
          </a:p>
          <a:p>
            <a:r>
              <a:rPr lang="en-US" b="1" dirty="0">
                <a:solidFill>
                  <a:schemeClr val="tx1"/>
                </a:solidFill>
              </a:rPr>
              <a:t>First month of income tax year </a:t>
            </a:r>
            <a:r>
              <a:rPr lang="en-US" dirty="0">
                <a:solidFill>
                  <a:schemeClr val="tx1"/>
                </a:solidFill>
              </a:rPr>
              <a:t>lets you click the drop-down arrow to select </a:t>
            </a:r>
            <a:r>
              <a:rPr lang="en-US" b="1" dirty="0">
                <a:solidFill>
                  <a:schemeClr val="tx1"/>
                </a:solidFill>
              </a:rPr>
              <a:t>January</a:t>
            </a:r>
            <a:r>
              <a:rPr lang="en-US" dirty="0">
                <a:solidFill>
                  <a:schemeClr val="tx1"/>
                </a:solidFill>
              </a:rPr>
              <a:t> or </a:t>
            </a:r>
            <a:r>
              <a:rPr lang="en-US" b="1" dirty="0">
                <a:solidFill>
                  <a:schemeClr val="tx1"/>
                </a:solidFill>
              </a:rPr>
              <a:t>Same as fiscal year</a:t>
            </a:r>
            <a:r>
              <a:rPr lang="en-US" dirty="0">
                <a:solidFill>
                  <a:schemeClr val="tx1"/>
                </a:solidFill>
              </a:rPr>
              <a:t>. </a:t>
            </a:r>
          </a:p>
          <a:p>
            <a:pPr>
              <a:lnSpc>
                <a:spcPct val="100000"/>
              </a:lnSpc>
            </a:pPr>
            <a:endParaRPr lang="en-US" b="1" dirty="0">
              <a:solidFill>
                <a:schemeClr val="tx1"/>
              </a:solidFill>
            </a:endParaRPr>
          </a:p>
          <a:p>
            <a:pPr>
              <a:lnSpc>
                <a:spcPct val="100000"/>
              </a:lnSpc>
            </a:pPr>
            <a:r>
              <a:rPr lang="en-US" sz="1400" b="1" dirty="0">
                <a:solidFill>
                  <a:schemeClr val="tx1"/>
                </a:solidFill>
              </a:rPr>
              <a:t>Accounting Method</a:t>
            </a:r>
          </a:p>
          <a:p>
            <a:pPr>
              <a:lnSpc>
                <a:spcPct val="100000"/>
              </a:lnSpc>
            </a:pPr>
            <a:r>
              <a:rPr lang="en-US" dirty="0">
                <a:solidFill>
                  <a:schemeClr val="tx1"/>
                </a:solidFill>
              </a:rPr>
              <a:t>There are two </a:t>
            </a:r>
            <a:r>
              <a:rPr lang="en-US" b="1" dirty="0">
                <a:solidFill>
                  <a:schemeClr val="tx1"/>
                </a:solidFill>
              </a:rPr>
              <a:t>Accounting methods </a:t>
            </a:r>
            <a:r>
              <a:rPr lang="en-US" dirty="0">
                <a:solidFill>
                  <a:schemeClr val="tx1"/>
                </a:solidFill>
              </a:rPr>
              <a:t>for running reports: accrual and cash.</a:t>
            </a:r>
          </a:p>
          <a:p>
            <a:pPr>
              <a:lnSpc>
                <a:spcPct val="100000"/>
              </a:lnSpc>
            </a:pPr>
            <a:r>
              <a:rPr lang="en-US" dirty="0">
                <a:solidFill>
                  <a:schemeClr val="tx1"/>
                </a:solidFill>
              </a:rPr>
              <a:t>If you use Accounts Receivable and/or Accounts Payable in QuickBooks® Online, then you should choose the </a:t>
            </a:r>
            <a:r>
              <a:rPr lang="en-US" b="1" dirty="0">
                <a:solidFill>
                  <a:schemeClr val="tx1"/>
                </a:solidFill>
              </a:rPr>
              <a:t>Accrual</a:t>
            </a:r>
            <a:r>
              <a:rPr lang="en-US" dirty="0">
                <a:solidFill>
                  <a:schemeClr val="tx1"/>
                </a:solidFill>
              </a:rPr>
              <a:t> basis. If not, then use the </a:t>
            </a:r>
            <a:r>
              <a:rPr lang="en-US" b="1" dirty="0">
                <a:solidFill>
                  <a:schemeClr val="tx1"/>
                </a:solidFill>
              </a:rPr>
              <a:t>Cash</a:t>
            </a:r>
            <a:r>
              <a:rPr lang="en-US" dirty="0">
                <a:solidFill>
                  <a:schemeClr val="tx1"/>
                </a:solidFill>
              </a:rPr>
              <a:t> basis.</a:t>
            </a:r>
          </a:p>
          <a:p>
            <a:pPr>
              <a:lnSpc>
                <a:spcPct val="100000"/>
              </a:lnSpc>
            </a:pPr>
            <a:endParaRPr lang="en-US" dirty="0">
              <a:solidFill>
                <a:schemeClr val="tx1"/>
              </a:solidFill>
            </a:endParaRPr>
          </a:p>
          <a:p>
            <a:pPr>
              <a:lnSpc>
                <a:spcPct val="100000"/>
              </a:lnSpc>
            </a:pPr>
            <a:r>
              <a:rPr lang="en-US" sz="1400" b="1" dirty="0">
                <a:solidFill>
                  <a:schemeClr val="tx1"/>
                </a:solidFill>
              </a:rPr>
              <a:t>Close the books </a:t>
            </a:r>
            <a:r>
              <a:rPr lang="en-US" dirty="0">
                <a:solidFill>
                  <a:schemeClr val="tx1"/>
                </a:solidFill>
              </a:rPr>
              <a:t>is a great feature that allows you to close a period and assign a password. Turning on this setting triggers a warning box that prevents users from changing historical data, especially important when sales, payroll, and tax returns have been filed.</a:t>
            </a:r>
          </a:p>
          <a:p>
            <a:pPr>
              <a:lnSpc>
                <a:spcPct val="100000"/>
              </a:lnSpc>
            </a:pPr>
            <a:endParaRPr lang="en-US" b="1" dirty="0">
              <a:solidFill>
                <a:schemeClr val="tx1"/>
              </a:solidFill>
            </a:endParaRPr>
          </a:p>
          <a:p>
            <a:pPr>
              <a:lnSpc>
                <a:spcPct val="100000"/>
              </a:lnSpc>
            </a:pPr>
            <a:endParaRPr lang="en-US" dirty="0">
              <a:solidFill>
                <a:schemeClr val="tx1"/>
              </a:solidFill>
            </a:endParaRPr>
          </a:p>
          <a:p>
            <a:endParaRPr lang="en-US"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58</a:t>
            </a:fld>
            <a:endParaRPr lang="en-US" dirty="0"/>
          </a:p>
        </p:txBody>
      </p:sp>
      <p:sp>
        <p:nvSpPr>
          <p:cNvPr id="11" name="TextBox 10"/>
          <p:cNvSpPr txBox="1"/>
          <p:nvPr/>
        </p:nvSpPr>
        <p:spPr>
          <a:xfrm>
            <a:off x="542256" y="1726727"/>
            <a:ext cx="3496344" cy="646331"/>
          </a:xfrm>
          <a:prstGeom prst="rect">
            <a:avLst/>
          </a:prstGeom>
          <a:noFill/>
        </p:spPr>
        <p:txBody>
          <a:bodyPr wrap="square" rtlCol="0">
            <a:spAutoFit/>
          </a:bodyPr>
          <a:lstStyle/>
          <a:p>
            <a:r>
              <a:rPr lang="en-US" sz="1200" dirty="0">
                <a:ea typeface="Verdana" panose="020B0604030504040204" pitchFamily="34" charset="0"/>
                <a:cs typeface="Verdana" panose="020B0604030504040204" pitchFamily="34" charset="0"/>
              </a:rPr>
              <a:t>Click </a:t>
            </a:r>
            <a:r>
              <a:rPr lang="en-US" sz="1200" b="1" dirty="0">
                <a:ea typeface="Verdana" panose="020B0604030504040204" pitchFamily="34" charset="0"/>
                <a:cs typeface="Verdana" panose="020B0604030504040204" pitchFamily="34" charset="0"/>
              </a:rPr>
              <a:t>Advanced </a:t>
            </a:r>
            <a:r>
              <a:rPr lang="en-US" sz="1200" dirty="0">
                <a:ea typeface="Verdana" panose="020B0604030504040204" pitchFamily="34" charset="0"/>
                <a:cs typeface="Verdana" panose="020B0604030504040204" pitchFamily="34" charset="0"/>
              </a:rPr>
              <a:t>in the</a:t>
            </a:r>
            <a:r>
              <a:rPr lang="en-US" sz="1200" b="1" dirty="0">
                <a:ea typeface="Verdana" panose="020B0604030504040204" pitchFamily="34" charset="0"/>
                <a:cs typeface="Verdana" panose="020B0604030504040204" pitchFamily="34" charset="0"/>
              </a:rPr>
              <a:t> Account and Settings</a:t>
            </a:r>
            <a:r>
              <a:rPr lang="en-US" sz="1200" dirty="0">
                <a:ea typeface="Verdana" panose="020B0604030504040204" pitchFamily="34" charset="0"/>
                <a:cs typeface="Verdana" panose="020B0604030504040204" pitchFamily="34" charset="0"/>
              </a:rPr>
              <a:t> menu bar and then click the setting you choose to edit or click the </a:t>
            </a:r>
            <a:r>
              <a:rPr lang="en-US" sz="1200" b="1" dirty="0">
                <a:ea typeface="Verdana" panose="020B0604030504040204" pitchFamily="34" charset="0"/>
                <a:cs typeface="Verdana" panose="020B0604030504040204" pitchFamily="34" charset="0"/>
              </a:rPr>
              <a:t>pencil</a:t>
            </a:r>
            <a:r>
              <a:rPr lang="en-US" sz="1200" dirty="0">
                <a:ea typeface="Verdana" panose="020B0604030504040204" pitchFamily="34" charset="0"/>
                <a:cs typeface="Verdana" panose="020B0604030504040204" pitchFamily="34" charset="0"/>
              </a:rPr>
              <a:t> on the right side of the screen.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6608620"/>
            <a:ext cx="5715000" cy="1617306"/>
          </a:xfrm>
          <a:prstGeom prst="rect">
            <a:avLst/>
          </a:prstGeom>
        </p:spPr>
      </p:pic>
    </p:spTree>
    <p:extLst>
      <p:ext uri="{BB962C8B-B14F-4D97-AF65-F5344CB8AC3E}">
        <p14:creationId xmlns:p14="http://schemas.microsoft.com/office/powerpoint/2010/main" val="22541927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Company Type</a:t>
            </a:r>
          </a:p>
          <a:p>
            <a:r>
              <a:rPr lang="en-US" b="1" dirty="0">
                <a:solidFill>
                  <a:schemeClr val="tx1"/>
                </a:solidFill>
              </a:rPr>
              <a:t>Tax Form</a:t>
            </a:r>
          </a:p>
          <a:p>
            <a:r>
              <a:rPr lang="en-US" dirty="0">
                <a:solidFill>
                  <a:schemeClr val="tx1"/>
                </a:solidFill>
              </a:rPr>
              <a:t>Click the </a:t>
            </a:r>
            <a:r>
              <a:rPr lang="en-US" b="1" dirty="0">
                <a:solidFill>
                  <a:schemeClr val="tx1"/>
                </a:solidFill>
              </a:rPr>
              <a:t>Tax form </a:t>
            </a:r>
            <a:r>
              <a:rPr lang="en-US" dirty="0">
                <a:solidFill>
                  <a:schemeClr val="tx1"/>
                </a:solidFill>
              </a:rPr>
              <a:t>drop-down list to select the entity type you used when filing your company’s tax return.  If you are unsure about this, contact your accountant.</a:t>
            </a:r>
          </a:p>
          <a:p>
            <a:endParaRPr lang="en-US" b="1" dirty="0">
              <a:solidFill>
                <a:schemeClr val="tx1"/>
              </a:solidFill>
            </a:endParaRPr>
          </a:p>
          <a:p>
            <a:endParaRPr lang="en-US" b="1" dirty="0">
              <a:solidFill>
                <a:schemeClr val="tx1"/>
              </a:solidFill>
            </a:endParaRPr>
          </a:p>
          <a:p>
            <a:endParaRPr lang="en-US" dirty="0">
              <a:solidFill>
                <a:schemeClr val="tx1"/>
              </a:solidFill>
            </a:endParaRPr>
          </a:p>
          <a:p>
            <a:r>
              <a:rPr lang="en-US" sz="1400" b="1" dirty="0">
                <a:solidFill>
                  <a:schemeClr val="tx1"/>
                </a:solidFill>
              </a:rPr>
              <a:t>Chart of Accounts</a:t>
            </a:r>
          </a:p>
          <a:p>
            <a:r>
              <a:rPr lang="en-US" dirty="0">
                <a:solidFill>
                  <a:schemeClr val="tx1"/>
                </a:solidFill>
              </a:rPr>
              <a:t>Click </a:t>
            </a:r>
            <a:r>
              <a:rPr lang="en-US" b="1" dirty="0">
                <a:solidFill>
                  <a:schemeClr val="tx1"/>
                </a:solidFill>
              </a:rPr>
              <a:t>Chart of Accounts</a:t>
            </a:r>
            <a:r>
              <a:rPr lang="en-US" dirty="0">
                <a:solidFill>
                  <a:schemeClr val="tx1"/>
                </a:solidFill>
              </a:rPr>
              <a:t> to turn on/off </a:t>
            </a:r>
            <a:r>
              <a:rPr lang="en-US" b="1" dirty="0">
                <a:solidFill>
                  <a:schemeClr val="tx1"/>
                </a:solidFill>
              </a:rPr>
              <a:t>account numbers</a:t>
            </a:r>
            <a:r>
              <a:rPr lang="en-US" dirty="0">
                <a:solidFill>
                  <a:schemeClr val="tx1"/>
                </a:solidFill>
              </a:rPr>
              <a:t> and assign default income accounts. </a:t>
            </a:r>
            <a:r>
              <a:rPr lang="en-US" dirty="0"/>
              <a:t>Add</a:t>
            </a:r>
            <a:r>
              <a:rPr lang="en-US" b="1" dirty="0"/>
              <a:t> Tip account </a:t>
            </a:r>
            <a:r>
              <a:rPr lang="en-US" dirty="0"/>
              <a:t>category after turning on the tip feature.</a:t>
            </a:r>
            <a:endParaRPr lang="en-US" dirty="0">
              <a:solidFill>
                <a:schemeClr val="tx1"/>
              </a:solidFill>
            </a:endParaRPr>
          </a:p>
          <a:p>
            <a:endParaRPr lang="en-US" sz="1600" b="1" dirty="0">
              <a:solidFill>
                <a:schemeClr val="tx1"/>
              </a:solidFill>
            </a:endParaRPr>
          </a:p>
          <a:p>
            <a:endParaRPr lang="en-US" sz="1600"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59</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647967" y="2676094"/>
            <a:ext cx="5617878" cy="661634"/>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a:stretch/>
        </p:blipFill>
        <p:spPr>
          <a:xfrm>
            <a:off x="599406" y="4731122"/>
            <a:ext cx="5715000" cy="1242715"/>
          </a:xfrm>
          <a:prstGeom prst="rect">
            <a:avLst/>
          </a:prstGeom>
        </p:spPr>
      </p:pic>
    </p:spTree>
    <p:extLst>
      <p:ext uri="{BB962C8B-B14F-4D97-AF65-F5344CB8AC3E}">
        <p14:creationId xmlns:p14="http://schemas.microsoft.com/office/powerpoint/2010/main" val="3455350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lnSpc>
                <a:spcPct val="100000"/>
              </a:lnSpc>
              <a:spcBef>
                <a:spcPct val="50000"/>
              </a:spcBef>
            </a:pPr>
            <a:r>
              <a:rPr lang="en-US" dirty="0">
                <a:solidFill>
                  <a:schemeClr val="tx1"/>
                </a:solidFill>
              </a:rPr>
              <a:t>The most important reason to advance our knowledge of QuickBooks® and basic bookkeeping principles, whether you are a business owner or employee, is to improve business performance.</a:t>
            </a:r>
          </a:p>
          <a:p>
            <a:pPr>
              <a:lnSpc>
                <a:spcPct val="100000"/>
              </a:lnSpc>
              <a:spcBef>
                <a:spcPct val="50000"/>
              </a:spcBef>
            </a:pPr>
            <a:endParaRPr lang="en-US" b="1" dirty="0">
              <a:solidFill>
                <a:schemeClr val="tx1"/>
              </a:solidFill>
            </a:endParaRPr>
          </a:p>
          <a:p>
            <a:pPr>
              <a:lnSpc>
                <a:spcPct val="100000"/>
              </a:lnSpc>
              <a:spcBef>
                <a:spcPct val="50000"/>
              </a:spcBef>
            </a:pPr>
            <a:r>
              <a:rPr lang="en-US" b="1" dirty="0">
                <a:solidFill>
                  <a:schemeClr val="tx1"/>
                </a:solidFill>
              </a:rPr>
              <a:t>While we identify specific learning objectives at the beginning of each section,  </a:t>
            </a:r>
          </a:p>
          <a:p>
            <a:pPr>
              <a:spcBef>
                <a:spcPct val="50000"/>
              </a:spcBef>
            </a:pPr>
            <a:r>
              <a:rPr lang="en-US" b="1" dirty="0"/>
              <a:t>3 </a:t>
            </a:r>
            <a:r>
              <a:rPr lang="en-US" b="1" dirty="0">
                <a:solidFill>
                  <a:schemeClr val="tx1"/>
                </a:solidFill>
              </a:rPr>
              <a:t>Overall Objectives include: </a:t>
            </a:r>
          </a:p>
          <a:p>
            <a:pPr marL="228600" indent="-228600">
              <a:spcBef>
                <a:spcPct val="50000"/>
              </a:spcBef>
              <a:buFont typeface="+mj-lt"/>
              <a:buAutoNum type="arabicPeriod"/>
            </a:pPr>
            <a:r>
              <a:rPr lang="en-US" dirty="0">
                <a:solidFill>
                  <a:schemeClr val="tx1"/>
                </a:solidFill>
              </a:rPr>
              <a:t>Introduction to basic features in QuickBooks and how they apply to best practice bookkeeping principles.</a:t>
            </a:r>
          </a:p>
          <a:p>
            <a:pPr marL="228600" indent="-228600">
              <a:spcBef>
                <a:spcPct val="50000"/>
              </a:spcBef>
              <a:buFont typeface="+mj-lt"/>
              <a:buAutoNum type="arabicPeriod"/>
            </a:pPr>
            <a:r>
              <a:rPr lang="en-US" dirty="0">
                <a:solidFill>
                  <a:schemeClr val="tx1"/>
                </a:solidFill>
              </a:rPr>
              <a:t>How to effectively and efficiently use QuickBooks to manage daily bookkeeping tasks and develop an understanding of how the data is entered, processed and reviewed.  </a:t>
            </a:r>
          </a:p>
          <a:p>
            <a:pPr marL="228600" indent="-228600">
              <a:spcBef>
                <a:spcPct val="50000"/>
              </a:spcBef>
              <a:buFont typeface="+mj-lt"/>
              <a:buAutoNum type="arabicPeriod"/>
            </a:pPr>
            <a:r>
              <a:rPr lang="en-US" dirty="0">
                <a:solidFill>
                  <a:schemeClr val="tx1"/>
                </a:solidFill>
              </a:rPr>
              <a:t>How to customize QuickBooks to meet the specific needs of a business.</a:t>
            </a:r>
          </a:p>
          <a:p>
            <a:pPr lvl="1">
              <a:spcBef>
                <a:spcPct val="50000"/>
              </a:spcBef>
            </a:pPr>
            <a:endParaRPr lang="en-US" sz="1200" dirty="0">
              <a:solidFill>
                <a:schemeClr val="tx1"/>
              </a:solidFill>
            </a:endParaRPr>
          </a:p>
          <a:p>
            <a:pPr>
              <a:spcBef>
                <a:spcPct val="50000"/>
              </a:spcBef>
            </a:pPr>
            <a:r>
              <a:rPr lang="en-US" b="1" dirty="0">
                <a:solidFill>
                  <a:schemeClr val="tx1"/>
                </a:solidFill>
              </a:rPr>
              <a:t>Why we teach Cash Flow with QuickBooks®</a:t>
            </a:r>
          </a:p>
          <a:p>
            <a:pPr>
              <a:spcBef>
                <a:spcPct val="50000"/>
              </a:spcBef>
            </a:pPr>
            <a:r>
              <a:rPr lang="en-US" dirty="0">
                <a:solidFill>
                  <a:schemeClr val="tx1"/>
                </a:solidFill>
              </a:rPr>
              <a:t>Business owners typically identify Cash Flow as their number one area of concern. QuickBooks Accounting Software, when utilized correctly, allows users to run Cash Flow projections and develop a Cash Flow management strategy to prevent shortfalls. This training will help participants develop a strong knowledge base of how to use QuickBooks reports to manage a business and build cash flow.</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b="1" dirty="0">
                <a:solidFill>
                  <a:schemeClr val="tx1"/>
                </a:solidFill>
              </a:rPr>
              <a:t>The foundation of business success is in the daily use of accurate, real-time financial data.  </a:t>
            </a:r>
            <a:r>
              <a:rPr lang="en-US" b="1" i="1" dirty="0">
                <a:solidFill>
                  <a:schemeClr val="tx1"/>
                </a:solidFill>
              </a:rPr>
              <a:t>What we measure, we manage; what we manage, we improve.</a:t>
            </a:r>
            <a:r>
              <a:rPr lang="en-US" i="1" dirty="0">
                <a:solidFill>
                  <a:schemeClr val="tx1"/>
                </a:solidFill>
              </a:rPr>
              <a:t>  </a:t>
            </a:r>
          </a:p>
          <a:p>
            <a:pPr>
              <a:spcBef>
                <a:spcPct val="50000"/>
              </a:spcBef>
            </a:pPr>
            <a:endParaRPr lang="en-US" dirty="0">
              <a:solidFill>
                <a:schemeClr val="tx1"/>
              </a:solidFill>
            </a:endParaRPr>
          </a:p>
          <a:p>
            <a:pPr>
              <a:spcBef>
                <a:spcPct val="50000"/>
              </a:spcBef>
            </a:pPr>
            <a:endParaRPr lang="en-US" b="1"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6</a:t>
            </a:fld>
            <a:endParaRPr lang="en-US" dirty="0"/>
          </a:p>
        </p:txBody>
      </p:sp>
      <p:sp>
        <p:nvSpPr>
          <p:cNvPr id="2" name="Title 1"/>
          <p:cNvSpPr>
            <a:spLocks noGrp="1"/>
          </p:cNvSpPr>
          <p:nvPr>
            <p:ph type="ctrTitle"/>
          </p:nvPr>
        </p:nvSpPr>
        <p:spPr/>
        <p:txBody>
          <a:bodyPr/>
          <a:lstStyle/>
          <a:p>
            <a:r>
              <a:rPr lang="en-US" dirty="0"/>
              <a:t>QuickBooks® Online Foundations</a:t>
            </a:r>
          </a:p>
        </p:txBody>
      </p:sp>
    </p:spTree>
    <p:extLst>
      <p:ext uri="{BB962C8B-B14F-4D97-AF65-F5344CB8AC3E}">
        <p14:creationId xmlns:p14="http://schemas.microsoft.com/office/powerpoint/2010/main" val="34261614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Categories</a:t>
            </a:r>
            <a:endParaRPr lang="en-US" sz="1400" b="1" dirty="0"/>
          </a:p>
          <a:p>
            <a:r>
              <a:rPr lang="en-US" sz="1400" b="1" dirty="0"/>
              <a:t>Classes</a:t>
            </a:r>
            <a:endParaRPr lang="en-US" sz="1400" b="1" dirty="0">
              <a:solidFill>
                <a:schemeClr val="tx1"/>
              </a:solidFill>
            </a:endParaRPr>
          </a:p>
          <a:p>
            <a:r>
              <a:rPr lang="en-US" dirty="0"/>
              <a:t>T</a:t>
            </a:r>
            <a:r>
              <a:rPr lang="en-US" dirty="0">
                <a:solidFill>
                  <a:schemeClr val="tx1"/>
                </a:solidFill>
              </a:rPr>
              <a:t>ag transactions in order to gather data and review reports by a specific </a:t>
            </a:r>
            <a:r>
              <a:rPr lang="en-US" dirty="0"/>
              <a:t>T</a:t>
            </a:r>
            <a:r>
              <a:rPr lang="en-US" dirty="0">
                <a:solidFill>
                  <a:schemeClr val="tx1"/>
                </a:solidFill>
              </a:rPr>
              <a:t>raining or tag.</a:t>
            </a:r>
          </a:p>
          <a:p>
            <a:pPr>
              <a:spcBef>
                <a:spcPct val="50000"/>
              </a:spcBef>
            </a:pPr>
            <a:r>
              <a:rPr lang="en-US" dirty="0">
                <a:solidFill>
                  <a:schemeClr val="tx1"/>
                </a:solidFill>
              </a:rPr>
              <a:t>For example, your company, ABC, is a nonprofit and needs to track data by event or fundraiser. This will allow you to review a Profit &amp; Loss by Training.</a:t>
            </a:r>
          </a:p>
          <a:p>
            <a:pPr>
              <a:spcBef>
                <a:spcPct val="50000"/>
              </a:spcBef>
            </a:pPr>
            <a:r>
              <a:rPr lang="en-US" dirty="0">
                <a:solidFill>
                  <a:schemeClr val="tx1"/>
                </a:solidFill>
              </a:rPr>
              <a:t>Click the appropriate box to turn on </a:t>
            </a:r>
            <a:r>
              <a:rPr lang="en-US" b="1" dirty="0">
                <a:solidFill>
                  <a:schemeClr val="tx1"/>
                </a:solidFill>
              </a:rPr>
              <a:t>Track</a:t>
            </a:r>
            <a:r>
              <a:rPr lang="en-US" dirty="0">
                <a:solidFill>
                  <a:schemeClr val="tx1"/>
                </a:solidFill>
              </a:rPr>
              <a:t> </a:t>
            </a:r>
            <a:r>
              <a:rPr lang="en-US" b="1" dirty="0"/>
              <a:t>Classes</a:t>
            </a:r>
            <a:r>
              <a:rPr lang="en-US" b="1" dirty="0">
                <a:solidFill>
                  <a:schemeClr val="tx1"/>
                </a:solidFill>
              </a:rPr>
              <a:t>.</a:t>
            </a:r>
            <a:r>
              <a:rPr lang="en-US" dirty="0">
                <a:solidFill>
                  <a:schemeClr val="tx1"/>
                </a:solidFill>
              </a:rPr>
              <a:t> Then click </a:t>
            </a:r>
            <a:r>
              <a:rPr lang="en-US" b="1" dirty="0">
                <a:solidFill>
                  <a:schemeClr val="tx1"/>
                </a:solidFill>
              </a:rPr>
              <a:t>“Warn me when a transaction isn’t assigned a Training.” </a:t>
            </a:r>
            <a:r>
              <a:rPr lang="en-US" dirty="0">
                <a:solidFill>
                  <a:schemeClr val="tx1"/>
                </a:solidFill>
              </a:rPr>
              <a:t>This will create an alert when the Training entry is missed during the data entry process. </a:t>
            </a:r>
          </a:p>
          <a:p>
            <a:r>
              <a:rPr lang="en-US" b="1" dirty="0">
                <a:solidFill>
                  <a:schemeClr val="tx1"/>
                </a:solidFill>
              </a:rPr>
              <a:t>Assign </a:t>
            </a:r>
            <a:r>
              <a:rPr lang="en-US" b="1" dirty="0"/>
              <a:t>Classes</a:t>
            </a:r>
            <a:r>
              <a:rPr lang="en-US" b="1" dirty="0">
                <a:solidFill>
                  <a:schemeClr val="tx1"/>
                </a:solidFill>
              </a:rPr>
              <a:t> </a:t>
            </a:r>
            <a:r>
              <a:rPr lang="en-US" dirty="0">
                <a:solidFill>
                  <a:schemeClr val="tx1"/>
                </a:solidFill>
              </a:rPr>
              <a:t>gives you the option to assign </a:t>
            </a:r>
            <a:r>
              <a:rPr lang="en-US" dirty="0"/>
              <a:t>classes</a:t>
            </a:r>
            <a:r>
              <a:rPr lang="en-US" dirty="0">
                <a:solidFill>
                  <a:schemeClr val="tx1"/>
                </a:solidFill>
              </a:rPr>
              <a:t> to a transaction or to individual line items.</a:t>
            </a: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1400" b="1" dirty="0">
              <a:solidFill>
                <a:schemeClr val="tx1"/>
              </a:solidFill>
            </a:endParaRPr>
          </a:p>
          <a:p>
            <a:r>
              <a:rPr lang="en-US" sz="1400" b="1" dirty="0"/>
              <a:t>Locations</a:t>
            </a:r>
          </a:p>
          <a:p>
            <a:r>
              <a:rPr lang="en-US" b="1" dirty="0"/>
              <a:t>Track locations </a:t>
            </a:r>
            <a:r>
              <a:rPr lang="en-US" dirty="0"/>
              <a:t>is used to tag transactions and gather data for a specific location, department, property, etc. For example, Rags to Riches, LLC has multiple stores and would like to review a Profit &amp; Loss for each store.</a:t>
            </a:r>
            <a:endParaRPr lang="en-US" b="1" dirty="0"/>
          </a:p>
          <a:p>
            <a:endParaRPr lang="en-US" b="1" dirty="0">
              <a:solidFill>
                <a:schemeClr val="tx1"/>
              </a:solidFill>
            </a:endParaRPr>
          </a:p>
          <a:p>
            <a:endParaRPr lang="en-US" sz="1400"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60</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847261" y="4648200"/>
            <a:ext cx="5163476" cy="1095527"/>
          </a:xfrm>
          <a:prstGeom prst="rect">
            <a:avLst/>
          </a:prstGeom>
        </p:spPr>
      </p:pic>
    </p:spTree>
    <p:extLst>
      <p:ext uri="{BB962C8B-B14F-4D97-AF65-F5344CB8AC3E}">
        <p14:creationId xmlns:p14="http://schemas.microsoft.com/office/powerpoint/2010/main" val="20966185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Automation</a:t>
            </a:r>
          </a:p>
          <a:p>
            <a:r>
              <a:rPr lang="en-US" dirty="0">
                <a:solidFill>
                  <a:schemeClr val="tx1"/>
                </a:solidFill>
              </a:rPr>
              <a:t>Click</a:t>
            </a:r>
            <a:r>
              <a:rPr lang="en-US" b="1" dirty="0">
                <a:solidFill>
                  <a:schemeClr val="tx1"/>
                </a:solidFill>
              </a:rPr>
              <a:t> Automation </a:t>
            </a:r>
            <a:r>
              <a:rPr lang="en-US" dirty="0">
                <a:solidFill>
                  <a:schemeClr val="tx1"/>
                </a:solidFill>
              </a:rPr>
              <a:t>to turn on/off settings for pre-filled forms, apply credits, and more.</a:t>
            </a:r>
          </a:p>
          <a:p>
            <a:r>
              <a:rPr lang="en-US" b="1" dirty="0">
                <a:solidFill>
                  <a:schemeClr val="tx1"/>
                </a:solidFill>
              </a:rPr>
              <a:t>Pre-fill Forms with previously entered content </a:t>
            </a:r>
            <a:r>
              <a:rPr lang="en-US" dirty="0">
                <a:solidFill>
                  <a:schemeClr val="tx1"/>
                </a:solidFill>
              </a:rPr>
              <a:t>fills form fields with memorized content from prior vendor, customer, and employee transactions. </a:t>
            </a:r>
            <a:endParaRPr lang="en-US" b="1" dirty="0">
              <a:solidFill>
                <a:schemeClr val="tx1"/>
              </a:solidFill>
            </a:endParaRPr>
          </a:p>
          <a:p>
            <a:r>
              <a:rPr lang="en-US" b="1" dirty="0">
                <a:solidFill>
                  <a:schemeClr val="tx1"/>
                </a:solidFill>
              </a:rPr>
              <a:t>Automatically apply credits </a:t>
            </a:r>
            <a:r>
              <a:rPr lang="en-US" dirty="0">
                <a:solidFill>
                  <a:schemeClr val="tx1"/>
                </a:solidFill>
              </a:rPr>
              <a:t>posts outstanding credits to newly created invoices.</a:t>
            </a:r>
            <a:endParaRPr lang="en-US" b="1" dirty="0">
              <a:solidFill>
                <a:schemeClr val="tx1"/>
              </a:solidFill>
            </a:endParaRPr>
          </a:p>
          <a:p>
            <a:r>
              <a:rPr lang="en-US" b="1" dirty="0">
                <a:solidFill>
                  <a:schemeClr val="tx1"/>
                </a:solidFill>
              </a:rPr>
              <a:t>Automatically invoice unbilled activity </a:t>
            </a:r>
            <a:r>
              <a:rPr lang="en-US" dirty="0">
                <a:solidFill>
                  <a:schemeClr val="tx1"/>
                </a:solidFill>
              </a:rPr>
              <a:t>creates an invoice for tagged transactions waiting to be billed to a customer.  When the invoice is generated an alert is sent to the activities section of the Dashboard.</a:t>
            </a:r>
            <a:endParaRPr lang="en-US" b="1" dirty="0">
              <a:solidFill>
                <a:schemeClr val="tx1"/>
              </a:solidFill>
            </a:endParaRPr>
          </a:p>
          <a:p>
            <a:r>
              <a:rPr lang="en-US" b="1" dirty="0">
                <a:solidFill>
                  <a:schemeClr val="tx1"/>
                </a:solidFill>
              </a:rPr>
              <a:t>Automatically apply bill payments </a:t>
            </a:r>
            <a:r>
              <a:rPr lang="en-US" dirty="0">
                <a:solidFill>
                  <a:schemeClr val="tx1"/>
                </a:solidFill>
              </a:rPr>
              <a:t>applies bill paym</a:t>
            </a:r>
            <a:r>
              <a:rPr lang="en-US" dirty="0"/>
              <a:t>ents to the oldest open bill first.</a:t>
            </a:r>
          </a:p>
          <a:p>
            <a:endParaRPr lang="en-US"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r>
              <a:rPr lang="en-US" sz="1400" b="1" dirty="0"/>
              <a:t>Projects</a:t>
            </a:r>
          </a:p>
          <a:p>
            <a:r>
              <a:rPr lang="en-US" dirty="0"/>
              <a:t>Turning on </a:t>
            </a:r>
            <a:r>
              <a:rPr lang="en-US" b="1" dirty="0"/>
              <a:t>Projects </a:t>
            </a:r>
            <a:r>
              <a:rPr lang="en-US" dirty="0"/>
              <a:t>allows you to organize all job-related activity in one place. It allows you to review all sales, expenses, and timesheets</a:t>
            </a:r>
            <a:r>
              <a:rPr lang="en-US" b="1" dirty="0"/>
              <a:t> </a:t>
            </a:r>
            <a:r>
              <a:rPr lang="en-US" dirty="0"/>
              <a:t>by project.</a:t>
            </a:r>
          </a:p>
          <a:p>
            <a:endParaRPr lang="en-US"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500" b="1" dirty="0">
              <a:solidFill>
                <a:schemeClr val="tx1"/>
              </a:solidFill>
            </a:endParaRPr>
          </a:p>
          <a:p>
            <a:endParaRPr lang="en-US" sz="1500" b="1" dirty="0">
              <a:solidFill>
                <a:schemeClr val="tx1"/>
              </a:solidFill>
            </a:endParaRPr>
          </a:p>
          <a:p>
            <a:endParaRPr lang="en-US" sz="1500" b="1" dirty="0">
              <a:solidFill>
                <a:schemeClr val="tx1"/>
              </a:solidFill>
            </a:endParaRPr>
          </a:p>
          <a:p>
            <a:endParaRPr lang="en-US" sz="1500" b="1" dirty="0">
              <a:solidFill>
                <a:schemeClr val="tx1"/>
              </a:solidFill>
            </a:endParaRPr>
          </a:p>
          <a:p>
            <a:pPr>
              <a:spcBef>
                <a:spcPct val="50000"/>
              </a:spcBef>
            </a:pPr>
            <a:endParaRPr lang="en-US" sz="1300" dirty="0">
              <a:solidFill>
                <a:schemeClr val="tx1"/>
              </a:solidFill>
            </a:endParaRPr>
          </a:p>
          <a:p>
            <a:pPr>
              <a:spcBef>
                <a:spcPct val="50000"/>
              </a:spcBef>
            </a:pPr>
            <a:endParaRPr lang="en-US" sz="1300" dirty="0">
              <a:solidFill>
                <a:schemeClr val="tx1"/>
              </a:solidFill>
            </a:endParaRPr>
          </a:p>
          <a:p>
            <a:pPr>
              <a:spcBef>
                <a:spcPct val="50000"/>
              </a:spcBef>
            </a:pPr>
            <a:endParaRPr lang="en-US" sz="13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3700" dirty="0">
              <a:solidFill>
                <a:schemeClr val="tx1"/>
              </a:solidFill>
            </a:endParaRPr>
          </a:p>
          <a:p>
            <a:pPr>
              <a:spcBef>
                <a:spcPct val="50000"/>
              </a:spcBef>
            </a:pPr>
            <a:endParaRPr lang="en-US" sz="3700"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61</a:t>
            </a:fld>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4419600"/>
            <a:ext cx="5486400" cy="1240015"/>
          </a:xfrm>
          <a:prstGeom prst="rect">
            <a:avLst/>
          </a:prstGeom>
        </p:spPr>
      </p:pic>
      <p:pic>
        <p:nvPicPr>
          <p:cNvPr id="6" name="Picture 5">
            <a:extLst>
              <a:ext uri="{FF2B5EF4-FFF2-40B4-BE49-F238E27FC236}">
                <a16:creationId xmlns:a16="http://schemas.microsoft.com/office/drawing/2014/main" id="{26C8E23F-AB6E-45AC-8288-C814CE12183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799" y="7112559"/>
            <a:ext cx="5486400" cy="468034"/>
          </a:xfrm>
          <a:prstGeom prst="rect">
            <a:avLst/>
          </a:prstGeom>
        </p:spPr>
      </p:pic>
    </p:spTree>
    <p:extLst>
      <p:ext uri="{BB962C8B-B14F-4D97-AF65-F5344CB8AC3E}">
        <p14:creationId xmlns:p14="http://schemas.microsoft.com/office/powerpoint/2010/main" val="26161148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4156" y="1371600"/>
            <a:ext cx="5867400" cy="7162800"/>
          </a:xfrm>
        </p:spPr>
        <p:txBody>
          <a:bodyPr>
            <a:normAutofit/>
          </a:bodyPr>
          <a:lstStyle/>
          <a:p>
            <a:r>
              <a:rPr lang="en-US" sz="1400" b="1" dirty="0"/>
              <a:t>Time Tracking</a:t>
            </a:r>
          </a:p>
          <a:p>
            <a:r>
              <a:rPr lang="en-US" dirty="0"/>
              <a:t>Click </a:t>
            </a:r>
            <a:r>
              <a:rPr lang="en-US" b="1" dirty="0"/>
              <a:t>Time Tracking </a:t>
            </a:r>
            <a:r>
              <a:rPr lang="en-US" dirty="0"/>
              <a:t>to turn on/off and edit settings.</a:t>
            </a:r>
          </a:p>
          <a:p>
            <a:r>
              <a:rPr lang="en-US" b="1" dirty="0"/>
              <a:t>Add Service field to timesheets </a:t>
            </a:r>
            <a:r>
              <a:rPr lang="en-US" dirty="0"/>
              <a:t>is a field used to enter specific services performed.</a:t>
            </a:r>
            <a:endParaRPr lang="en-US" b="1" dirty="0"/>
          </a:p>
          <a:p>
            <a:r>
              <a:rPr lang="en-US" b="1" dirty="0"/>
              <a:t>Add Customer field to timesheets </a:t>
            </a:r>
            <a:r>
              <a:rPr lang="en-US" dirty="0"/>
              <a:t>is a field that tracks billable time by customer.</a:t>
            </a:r>
            <a:endParaRPr lang="en-US" b="1" dirty="0"/>
          </a:p>
          <a:p>
            <a:r>
              <a:rPr lang="en-US" b="1" dirty="0"/>
              <a:t>Show billing rate to users entering time </a:t>
            </a:r>
            <a:r>
              <a:rPr lang="en-US" dirty="0"/>
              <a:t>is used when you bill your customers at the same rate you pay your employees or subcontractors.</a:t>
            </a:r>
            <a:endParaRPr lang="en-US" b="1" dirty="0"/>
          </a:p>
          <a:p>
            <a:r>
              <a:rPr lang="en-US" b="1" dirty="0"/>
              <a:t>First day of work week </a:t>
            </a:r>
            <a:r>
              <a:rPr lang="en-US" dirty="0"/>
              <a:t>sets the starting day of a work week on the timecard entry form.</a:t>
            </a:r>
          </a:p>
          <a:p>
            <a:endParaRPr lang="en-US" b="1" dirty="0"/>
          </a:p>
          <a:p>
            <a:endParaRPr lang="en-US" b="1" dirty="0"/>
          </a:p>
          <a:p>
            <a:endParaRPr lang="en-US" b="1" dirty="0"/>
          </a:p>
          <a:p>
            <a:endParaRPr lang="en-US" b="1" dirty="0"/>
          </a:p>
          <a:p>
            <a:r>
              <a:rPr lang="en-US" sz="1500" b="1" dirty="0"/>
              <a:t>Currency</a:t>
            </a:r>
          </a:p>
          <a:p>
            <a:r>
              <a:rPr lang="en-US" b="1" dirty="0"/>
              <a:t>Multicurrency</a:t>
            </a:r>
            <a:r>
              <a:rPr lang="en-US" dirty="0"/>
              <a:t> lets you track transactions in foreign currencies. Use it only if you have bank accounts, customers, or vendors that don’t use your home currency. Otherwise, select the default, </a:t>
            </a:r>
            <a:r>
              <a:rPr lang="en-US" b="1" dirty="0"/>
              <a:t>Home Currency</a:t>
            </a:r>
            <a:r>
              <a:rPr lang="en-US" dirty="0"/>
              <a:t>.  </a:t>
            </a:r>
            <a:r>
              <a:rPr lang="en-US" b="1" dirty="0"/>
              <a:t>Warning! </a:t>
            </a:r>
            <a:r>
              <a:rPr lang="en-US" dirty="0"/>
              <a:t>Once you select a home currency, you will not be able to change it.</a:t>
            </a:r>
          </a:p>
          <a:p>
            <a:endParaRPr lang="en-US" b="1" dirty="0"/>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62</a:t>
            </a:fld>
            <a:endParaRPr lang="en-US" dirty="0"/>
          </a:p>
        </p:txBody>
      </p:sp>
      <p:pic>
        <p:nvPicPr>
          <p:cNvPr id="8" name="Picture 7">
            <a:extLst>
              <a:ext uri="{FF2B5EF4-FFF2-40B4-BE49-F238E27FC236}">
                <a16:creationId xmlns:a16="http://schemas.microsoft.com/office/drawing/2014/main" id="{12D06CDC-8F65-464A-BACC-8F0BCD75DA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3753004"/>
            <a:ext cx="5486400" cy="818996"/>
          </a:xfrm>
          <a:prstGeom prst="rect">
            <a:avLst/>
          </a:prstGeom>
        </p:spPr>
      </p:pic>
      <p:pic>
        <p:nvPicPr>
          <p:cNvPr id="4" name="Picture 3">
            <a:extLst>
              <a:ext uri="{FF2B5EF4-FFF2-40B4-BE49-F238E27FC236}">
                <a16:creationId xmlns:a16="http://schemas.microsoft.com/office/drawing/2014/main" id="{3648FB55-1529-44B8-BF8D-01B5BD8938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99" y="6718382"/>
            <a:ext cx="5486400" cy="470043"/>
          </a:xfrm>
          <a:prstGeom prst="rect">
            <a:avLst/>
          </a:prstGeom>
        </p:spPr>
      </p:pic>
    </p:spTree>
    <p:extLst>
      <p:ext uri="{BB962C8B-B14F-4D97-AF65-F5344CB8AC3E}">
        <p14:creationId xmlns:p14="http://schemas.microsoft.com/office/powerpoint/2010/main" val="40580197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5867400" cy="7239000"/>
          </a:xfrm>
        </p:spPr>
        <p:txBody>
          <a:bodyPr>
            <a:normAutofit lnSpcReduction="10000"/>
          </a:bodyPr>
          <a:lstStyle/>
          <a:p>
            <a:r>
              <a:rPr lang="en-US" sz="1400" b="1" dirty="0">
                <a:solidFill>
                  <a:schemeClr val="tx1"/>
                </a:solidFill>
              </a:rPr>
              <a:t>Other Preferences</a:t>
            </a:r>
            <a:endParaRPr lang="en-US" b="1" dirty="0">
              <a:solidFill>
                <a:schemeClr val="tx1"/>
              </a:solidFill>
            </a:endParaRPr>
          </a:p>
          <a:p>
            <a:r>
              <a:rPr lang="en-US" dirty="0">
                <a:solidFill>
                  <a:schemeClr val="tx1"/>
                </a:solidFill>
              </a:rPr>
              <a:t>Click </a:t>
            </a:r>
            <a:r>
              <a:rPr lang="en-US" b="1" dirty="0">
                <a:solidFill>
                  <a:schemeClr val="tx1"/>
                </a:solidFill>
              </a:rPr>
              <a:t>Other Preferences </a:t>
            </a:r>
            <a:r>
              <a:rPr lang="en-US" dirty="0">
                <a:solidFill>
                  <a:schemeClr val="tx1"/>
                </a:solidFill>
              </a:rPr>
              <a:t>to turn on/off and edit settings that trigger warnings and formatting preferences.</a:t>
            </a:r>
          </a:p>
          <a:p>
            <a:r>
              <a:rPr lang="en-US" b="1" dirty="0">
                <a:solidFill>
                  <a:schemeClr val="tx1"/>
                </a:solidFill>
              </a:rPr>
              <a:t>Date format </a:t>
            </a:r>
            <a:r>
              <a:rPr lang="en-US" dirty="0">
                <a:solidFill>
                  <a:schemeClr val="tx1"/>
                </a:solidFill>
              </a:rPr>
              <a:t>is a preference with several options.</a:t>
            </a:r>
            <a:endParaRPr lang="en-US" b="1" dirty="0">
              <a:solidFill>
                <a:schemeClr val="tx1"/>
              </a:solidFill>
            </a:endParaRPr>
          </a:p>
          <a:p>
            <a:r>
              <a:rPr lang="en-US" b="1" dirty="0">
                <a:solidFill>
                  <a:schemeClr val="tx1"/>
                </a:solidFill>
              </a:rPr>
              <a:t>Number format </a:t>
            </a:r>
            <a:r>
              <a:rPr lang="en-US" dirty="0">
                <a:solidFill>
                  <a:schemeClr val="tx1"/>
                </a:solidFill>
              </a:rPr>
              <a:t>is a personal preference.</a:t>
            </a:r>
          </a:p>
          <a:p>
            <a:r>
              <a:rPr lang="en-US" b="1" dirty="0">
                <a:solidFill>
                  <a:schemeClr val="tx1"/>
                </a:solidFill>
              </a:rPr>
              <a:t>Customer label </a:t>
            </a:r>
            <a:r>
              <a:rPr lang="en-US" dirty="0">
                <a:solidFill>
                  <a:schemeClr val="tx1"/>
                </a:solidFill>
              </a:rPr>
              <a:t>reflects the type of customers you service or sell to. The label you choose will appear on the Navigation Menu Bar and transactions related to customers, such as invoices, sales orders, credit memos, etc. </a:t>
            </a:r>
          </a:p>
          <a:p>
            <a:r>
              <a:rPr lang="en-US" b="1" dirty="0">
                <a:solidFill>
                  <a:schemeClr val="tx1"/>
                </a:solidFill>
              </a:rPr>
              <a:t>Warnings </a:t>
            </a:r>
            <a:r>
              <a:rPr lang="en-US" dirty="0">
                <a:solidFill>
                  <a:schemeClr val="tx1"/>
                </a:solidFill>
              </a:rPr>
              <a:t>populate messages when you enter a duplicate check, bill or journal entry.</a:t>
            </a:r>
            <a:endParaRPr lang="en-US" b="1" dirty="0"/>
          </a:p>
          <a:p>
            <a:r>
              <a:rPr lang="en-US" b="1" dirty="0">
                <a:solidFill>
                  <a:schemeClr val="tx1"/>
                </a:solidFill>
              </a:rPr>
              <a:t>Sign me out if inactive for </a:t>
            </a:r>
            <a:r>
              <a:rPr lang="en-US" dirty="0">
                <a:solidFill>
                  <a:schemeClr val="tx1"/>
                </a:solidFill>
              </a:rPr>
              <a:t>a period lets you choose between 1 and 3 hours. Click </a:t>
            </a:r>
            <a:r>
              <a:rPr lang="en-US" b="1" dirty="0">
                <a:solidFill>
                  <a:schemeClr val="tx1"/>
                </a:solidFill>
              </a:rPr>
              <a:t>Save -&gt; Done.</a:t>
            </a: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sz="1200" b="1" dirty="0">
              <a:solidFill>
                <a:schemeClr val="tx1"/>
              </a:solidFill>
            </a:endParaRPr>
          </a:p>
          <a:p>
            <a:r>
              <a:rPr lang="en-US" sz="1200" b="1" dirty="0">
                <a:solidFill>
                  <a:schemeClr val="tx1"/>
                </a:solidFill>
              </a:rPr>
              <a:t>Note: </a:t>
            </a:r>
            <a:r>
              <a:rPr lang="en-US" dirty="0"/>
              <a:t>The default label is Customers, w</a:t>
            </a:r>
            <a:r>
              <a:rPr lang="en-US" sz="1200" dirty="0">
                <a:solidFill>
                  <a:schemeClr val="tx1"/>
                </a:solidFill>
              </a:rPr>
              <a:t>e have changed </a:t>
            </a:r>
            <a:r>
              <a:rPr lang="en-US" dirty="0"/>
              <a:t>it </a:t>
            </a:r>
            <a:r>
              <a:rPr lang="en-US" sz="1200" dirty="0">
                <a:solidFill>
                  <a:schemeClr val="tx1"/>
                </a:solidFill>
              </a:rPr>
              <a:t>to </a:t>
            </a:r>
            <a:r>
              <a:rPr lang="en-US" b="1" dirty="0"/>
              <a:t>Clients</a:t>
            </a:r>
            <a:r>
              <a:rPr lang="en-US" sz="1200" dirty="0">
                <a:solidFill>
                  <a:schemeClr val="tx1"/>
                </a:solidFill>
              </a:rPr>
              <a:t> in </a:t>
            </a:r>
            <a:r>
              <a:rPr lang="en-US" sz="1200" b="1" dirty="0">
                <a:solidFill>
                  <a:schemeClr val="tx1"/>
                </a:solidFill>
              </a:rPr>
              <a:t>Other preferences</a:t>
            </a:r>
            <a:r>
              <a:rPr lang="en-US" b="1" dirty="0"/>
              <a:t>. </a:t>
            </a:r>
          </a:p>
          <a:p>
            <a:r>
              <a:rPr lang="en-US" b="1" dirty="0"/>
              <a:t>  </a:t>
            </a:r>
            <a:r>
              <a:rPr lang="en-US" sz="1200" dirty="0">
                <a:solidFill>
                  <a:schemeClr val="tx1"/>
                </a:solidFill>
              </a:rPr>
              <a:t> </a:t>
            </a:r>
            <a:endParaRPr lang="en-US" sz="1200"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63</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914400" y="4876800"/>
            <a:ext cx="4800600" cy="1581035"/>
          </a:xfrm>
          <a:prstGeom prst="rect">
            <a:avLst/>
          </a:prstGeom>
        </p:spPr>
      </p:pic>
    </p:spTree>
    <p:extLst>
      <p:ext uri="{BB962C8B-B14F-4D97-AF65-F5344CB8AC3E}">
        <p14:creationId xmlns:p14="http://schemas.microsoft.com/office/powerpoint/2010/main" val="7340803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pPr>
              <a:spcBef>
                <a:spcPct val="50000"/>
              </a:spcBef>
            </a:pPr>
            <a:r>
              <a:rPr lang="en-US" sz="5600" b="1" dirty="0">
                <a:solidFill>
                  <a:schemeClr val="tx1"/>
                </a:solidFill>
                <a:cs typeface="Arial" charset="0"/>
              </a:rPr>
              <a:t>Accurate Numbers</a:t>
            </a:r>
          </a:p>
          <a:p>
            <a:pPr>
              <a:spcBef>
                <a:spcPct val="50000"/>
              </a:spcBef>
            </a:pPr>
            <a:r>
              <a:rPr lang="en-US" sz="4800" dirty="0">
                <a:solidFill>
                  <a:schemeClr val="tx1"/>
                </a:solidFill>
                <a:cs typeface="Arial" charset="0"/>
              </a:rPr>
              <a:t>The bookkeeping function is a critical component of a firm’s success.</a:t>
            </a:r>
            <a:endParaRPr lang="en-US" sz="4800" dirty="0">
              <a:solidFill>
                <a:schemeClr val="tx1"/>
              </a:solidFill>
              <a:cs typeface="Times New Roman" pitchFamily="18" charset="0"/>
            </a:endParaRP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Many businesses do not recognize the importance of good numbers or how to put them to work to improve company performance. Having accurate, real-time financial data and the knowledge of how to put them to work for a company is a powerful component of business success.</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QuickBooks is designed to help you with everyday organization, from organizing expenses, to connecting bank and credit card accounts for automatic downloads, to categorization and far more. As we will demonstrate, the software automatically tracks inventory on hand and per-item cost so you can keep a better handle on productivity and profit margins, among other things. In addition, it provides real-time data with one-click reporting that explain how the business is performing.</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QuickBooks can help a business control cash flow. The software automatically stays on top of who owes what and will even email overdue </a:t>
            </a:r>
            <a:r>
              <a:rPr lang="en-US" sz="4800" dirty="0">
                <a:cs typeface="Arial" charset="0"/>
              </a:rPr>
              <a:t>customers</a:t>
            </a:r>
            <a:r>
              <a:rPr lang="en-US" sz="4800" dirty="0">
                <a:solidFill>
                  <a:schemeClr val="tx1"/>
                </a:solidFill>
                <a:cs typeface="Arial" charset="0"/>
              </a:rPr>
              <a:t>. Automated invoicing, and more,  will streamline processes, dropping more to the bottom line. </a:t>
            </a:r>
          </a:p>
          <a:p>
            <a:pPr>
              <a:spcBef>
                <a:spcPct val="50000"/>
              </a:spcBef>
            </a:pPr>
            <a:endParaRPr lang="en-US" sz="4800" dirty="0">
              <a:solidFill>
                <a:schemeClr val="tx1"/>
              </a:solidFill>
              <a:cs typeface="Arial" charset="0"/>
            </a:endParaRPr>
          </a:p>
          <a:p>
            <a:pPr algn="ctr">
              <a:spcBef>
                <a:spcPct val="50000"/>
              </a:spcBef>
            </a:pPr>
            <a:r>
              <a:rPr lang="en-US" sz="4800" b="1" i="1" dirty="0">
                <a:solidFill>
                  <a:schemeClr val="tx1"/>
                </a:solidFill>
                <a:cs typeface="Arial" charset="0"/>
              </a:rPr>
              <a:t>As you can see, learning how to take advantage of  important features of accounting software can mean the difference between success and failure in a business. </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Times New Roman" pitchFamily="18" charset="0"/>
              </a:rPr>
              <a:t>		</a:t>
            </a:r>
            <a:endParaRPr lang="en-US" sz="4800" b="1" dirty="0">
              <a:solidFill>
                <a:schemeClr val="tx1"/>
              </a:solidFill>
              <a:cs typeface="Times New Roman" pitchFamily="18" charset="0"/>
            </a:endParaRPr>
          </a:p>
          <a:p>
            <a:pPr>
              <a:spcBef>
                <a:spcPct val="50000"/>
              </a:spcBef>
            </a:pPr>
            <a:endParaRPr lang="en-US" sz="4800" b="1" dirty="0">
              <a:solidFill>
                <a:schemeClr val="tx1"/>
              </a:solidFill>
              <a:latin typeface="+mj-lt"/>
              <a:cs typeface="Times New Roman" pitchFamily="18" charset="0"/>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pPr algn="ctr">
              <a:spcBef>
                <a:spcPct val="50000"/>
              </a:spcBef>
            </a:pPr>
            <a:endParaRPr lang="en-US" sz="4800" dirty="0">
              <a:solidFill>
                <a:schemeClr val="tx1"/>
              </a:solidFill>
              <a:cs typeface="Arial" charset="0"/>
            </a:endParaRPr>
          </a:p>
          <a:p>
            <a:pPr>
              <a:spcBef>
                <a:spcPct val="50000"/>
              </a:spcBef>
            </a:pPr>
            <a:endParaRPr lang="en-US" sz="4800" b="1" dirty="0">
              <a:solidFill>
                <a:schemeClr val="tx1"/>
              </a:solidFill>
              <a:cs typeface="Arial" charset="0"/>
            </a:endParaRPr>
          </a:p>
          <a:p>
            <a:pPr>
              <a:spcBef>
                <a:spcPct val="50000"/>
              </a:spcBef>
            </a:pPr>
            <a:endParaRPr lang="en-US" sz="4800" b="1" dirty="0">
              <a:solidFill>
                <a:schemeClr val="tx1"/>
              </a:solidFill>
              <a:cs typeface="Arial" charset="0"/>
            </a:endParaRPr>
          </a:p>
          <a:p>
            <a:pPr>
              <a:spcBef>
                <a:spcPct val="50000"/>
              </a:spcBef>
            </a:pPr>
            <a:endParaRPr lang="en-US" sz="1500" b="1" dirty="0">
              <a:solidFill>
                <a:schemeClr val="tx1"/>
              </a:solidFill>
              <a:cs typeface="Arial" charset="0"/>
            </a:endParaRPr>
          </a:p>
          <a:p>
            <a:pPr>
              <a:spcBef>
                <a:spcPct val="50000"/>
              </a:spcBef>
            </a:pPr>
            <a:r>
              <a:rPr lang="en-US" sz="1900" b="1" dirty="0">
                <a:solidFill>
                  <a:schemeClr val="tx1"/>
                </a:solidFill>
                <a:cs typeface="Arial" charset="0"/>
              </a:rPr>
              <a:t> </a:t>
            </a:r>
            <a:endParaRPr lang="en-US" sz="1900" b="1" dirty="0">
              <a:solidFill>
                <a:schemeClr val="tx1"/>
              </a:solidFill>
            </a:endParaRPr>
          </a:p>
          <a:p>
            <a:endParaRPr lang="en-US" sz="19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64</a:t>
            </a:fld>
            <a:endParaRPr lang="en-US" dirty="0"/>
          </a:p>
        </p:txBody>
      </p:sp>
      <p:sp>
        <p:nvSpPr>
          <p:cNvPr id="2" name="Title 1"/>
          <p:cNvSpPr>
            <a:spLocks noGrp="1"/>
          </p:cNvSpPr>
          <p:nvPr>
            <p:ph type="ctrTitle"/>
          </p:nvPr>
        </p:nvSpPr>
        <p:spPr/>
        <p:txBody>
          <a:bodyPr>
            <a:normAutofit/>
          </a:bodyPr>
          <a:lstStyle/>
          <a:p>
            <a:r>
              <a:rPr lang="en-US" dirty="0"/>
              <a:t>The Big Picture of Why This Training Is Important</a:t>
            </a:r>
          </a:p>
        </p:txBody>
      </p:sp>
    </p:spTree>
    <p:extLst>
      <p:ext uri="{BB962C8B-B14F-4D97-AF65-F5344CB8AC3E}">
        <p14:creationId xmlns:p14="http://schemas.microsoft.com/office/powerpoint/2010/main" val="17422466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When inviting users, you can determine how much or little access a user has to your company data. Maintaining user access is important to implement checks and balances and view activity by user. This can serve as a training tool to address and avoid common errors.</a:t>
            </a:r>
          </a:p>
          <a:p>
            <a:endParaRPr lang="en-US" dirty="0">
              <a:solidFill>
                <a:schemeClr val="tx1"/>
              </a:solidFill>
            </a:endParaRPr>
          </a:p>
          <a:p>
            <a:r>
              <a:rPr lang="en-US" dirty="0">
                <a:solidFill>
                  <a:schemeClr val="tx1"/>
                </a:solidFill>
              </a:rPr>
              <a:t>Click the </a:t>
            </a:r>
            <a:r>
              <a:rPr lang="en-US" b="1" dirty="0">
                <a:solidFill>
                  <a:schemeClr val="tx1"/>
                </a:solidFill>
              </a:rPr>
              <a:t>Gear </a:t>
            </a:r>
            <a:r>
              <a:rPr lang="en-US" dirty="0">
                <a:solidFill>
                  <a:schemeClr val="tx1"/>
                </a:solidFill>
              </a:rPr>
              <a:t>icon.</a:t>
            </a:r>
            <a:endParaRPr lang="en-US" b="1" dirty="0">
              <a:solidFill>
                <a:schemeClr val="tx1"/>
              </a:solidFill>
            </a:endParaRPr>
          </a:p>
          <a:p>
            <a:r>
              <a:rPr lang="en-US" dirty="0">
                <a:solidFill>
                  <a:schemeClr val="tx1"/>
                </a:solidFill>
              </a:rPr>
              <a:t>Click </a:t>
            </a:r>
            <a:r>
              <a:rPr lang="en-US" b="1" dirty="0">
                <a:solidFill>
                  <a:schemeClr val="tx1"/>
                </a:solidFill>
              </a:rPr>
              <a:t>Manage Users.</a:t>
            </a:r>
          </a:p>
          <a:p>
            <a:endParaRPr lang="en-US" dirty="0">
              <a:solidFill>
                <a:schemeClr val="tx1"/>
              </a:solidFill>
            </a:endParaRPr>
          </a:p>
          <a:p>
            <a:endParaRPr lang="en-US" dirty="0"/>
          </a:p>
          <a:p>
            <a:endParaRPr lang="en-US" dirty="0">
              <a:solidFill>
                <a:schemeClr val="tx1"/>
              </a:solidFill>
            </a:endParaRPr>
          </a:p>
          <a:p>
            <a:endParaRPr lang="en-US" dirty="0"/>
          </a:p>
          <a:p>
            <a:endParaRPr lang="en-US" dirty="0">
              <a:solidFill>
                <a:schemeClr val="tx1"/>
              </a:solidFill>
            </a:endParaRPr>
          </a:p>
          <a:p>
            <a:r>
              <a:rPr lang="en-US" dirty="0"/>
              <a:t>Select the </a:t>
            </a:r>
            <a:r>
              <a:rPr lang="en-US" b="1" dirty="0"/>
              <a:t>Users </a:t>
            </a:r>
            <a:r>
              <a:rPr lang="en-US" dirty="0"/>
              <a:t>tab to add and customize a user or select the </a:t>
            </a:r>
            <a:r>
              <a:rPr lang="en-US" b="1" dirty="0"/>
              <a:t>Accounting Firms</a:t>
            </a:r>
            <a:r>
              <a:rPr lang="en-US" dirty="0"/>
              <a:t> tab to invite your accountant.</a:t>
            </a:r>
          </a:p>
          <a:p>
            <a:endParaRPr lang="en-US" dirty="0">
              <a:solidFill>
                <a:schemeClr val="tx1"/>
              </a:solidFill>
            </a:endParaRPr>
          </a:p>
          <a:p>
            <a:endParaRPr lang="en-US" dirty="0"/>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endParaRPr lang="en-US" dirty="0"/>
          </a:p>
          <a:p>
            <a:endParaRPr lang="en-US" dirty="0"/>
          </a:p>
          <a:p>
            <a:r>
              <a:rPr lang="en-US" b="1" dirty="0"/>
              <a:t>Note:  </a:t>
            </a:r>
            <a:r>
              <a:rPr lang="en-US" dirty="0"/>
              <a:t>This is informational only. We will not invite users during this training. You can click through the steps and exit when asked for user information.</a:t>
            </a:r>
          </a:p>
          <a:p>
            <a:endParaRPr lang="en-US" dirty="0">
              <a:solidFill>
                <a:schemeClr val="tx1"/>
              </a:solidFill>
            </a:endParaRPr>
          </a:p>
        </p:txBody>
      </p:sp>
      <p:sp>
        <p:nvSpPr>
          <p:cNvPr id="2" name="Title 1"/>
          <p:cNvSpPr>
            <a:spLocks noGrp="1"/>
          </p:cNvSpPr>
          <p:nvPr>
            <p:ph type="ctrTitle"/>
          </p:nvPr>
        </p:nvSpPr>
        <p:spPr/>
        <p:txBody>
          <a:bodyPr/>
          <a:lstStyle/>
          <a:p>
            <a:r>
              <a:rPr lang="en-US" dirty="0"/>
              <a:t>Manage</a:t>
            </a:r>
            <a:r>
              <a:rPr lang="en-US" dirty="0">
                <a:solidFill>
                  <a:schemeClr val="tx1"/>
                </a:solidFill>
              </a:rPr>
              <a:t> </a:t>
            </a:r>
            <a:r>
              <a:rPr lang="en-US" dirty="0"/>
              <a:t>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2056881" y="2637322"/>
            <a:ext cx="1371600" cy="23047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4435410" y="2444838"/>
            <a:ext cx="1444980" cy="1997201"/>
          </a:xfrm>
          <a:prstGeom prst="rect">
            <a:avLst/>
          </a:prstGeom>
        </p:spPr>
      </p:pic>
      <p:pic>
        <p:nvPicPr>
          <p:cNvPr id="13" name="Picture 12">
            <a:extLst>
              <a:ext uri="{FF2B5EF4-FFF2-40B4-BE49-F238E27FC236}">
                <a16:creationId xmlns:a16="http://schemas.microsoft.com/office/drawing/2014/main" id="{F2ADCD6C-C952-4563-B3DE-2D8A08923C4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09600" y="5781245"/>
            <a:ext cx="5715000" cy="989919"/>
          </a:xfrm>
          <a:prstGeom prst="rect">
            <a:avLst/>
          </a:prstGeom>
        </p:spPr>
      </p:pic>
      <p:pic>
        <p:nvPicPr>
          <p:cNvPr id="9" name="Picture 8">
            <a:extLst>
              <a:ext uri="{FF2B5EF4-FFF2-40B4-BE49-F238E27FC236}">
                <a16:creationId xmlns:a16="http://schemas.microsoft.com/office/drawing/2014/main" id="{4D4F8F27-E43E-492F-97B6-EB8BB46D4CD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949331" y="7124186"/>
            <a:ext cx="1035538" cy="539412"/>
          </a:xfrm>
          <a:prstGeom prst="rect">
            <a:avLst/>
          </a:prstGeom>
        </p:spPr>
      </p:pic>
    </p:spTree>
    <p:extLst>
      <p:ext uri="{BB962C8B-B14F-4D97-AF65-F5344CB8AC3E}">
        <p14:creationId xmlns:p14="http://schemas.microsoft.com/office/powerpoint/2010/main" val="38296616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solidFill>
                  <a:schemeClr val="tx1"/>
                </a:solidFill>
              </a:rPr>
              <a:t>Click </a:t>
            </a:r>
            <a:r>
              <a:rPr lang="en-US" b="1" dirty="0">
                <a:solidFill>
                  <a:schemeClr val="tx1"/>
                </a:solidFill>
              </a:rPr>
              <a:t>Add User </a:t>
            </a:r>
            <a:r>
              <a:rPr lang="en-US" dirty="0">
                <a:solidFill>
                  <a:schemeClr val="tx1"/>
                </a:solidFill>
              </a:rPr>
              <a:t>to add a new user.   </a:t>
            </a:r>
          </a:p>
          <a:p>
            <a:r>
              <a:rPr lang="en-US" b="1" dirty="0"/>
              <a:t>Standard</a:t>
            </a:r>
            <a:r>
              <a:rPr lang="en-US" b="1" dirty="0">
                <a:solidFill>
                  <a:schemeClr val="tx1"/>
                </a:solidFill>
              </a:rPr>
              <a:t> User </a:t>
            </a:r>
            <a:r>
              <a:rPr lang="en-US" dirty="0">
                <a:solidFill>
                  <a:schemeClr val="tx1"/>
                </a:solidFill>
              </a:rPr>
              <a:t>allows you to select which areas a user can access.</a:t>
            </a:r>
          </a:p>
          <a:p>
            <a:r>
              <a:rPr lang="en-US" b="1" dirty="0">
                <a:solidFill>
                  <a:schemeClr val="tx1"/>
                </a:solidFill>
              </a:rPr>
              <a:t>Company administrator </a:t>
            </a:r>
            <a:r>
              <a:rPr lang="en-US" dirty="0">
                <a:solidFill>
                  <a:schemeClr val="tx1"/>
                </a:solidFill>
              </a:rPr>
              <a:t>provides access to all areas of QuickBooks® Online Plus.</a:t>
            </a:r>
          </a:p>
          <a:p>
            <a:r>
              <a:rPr lang="en-US" b="1" dirty="0">
                <a:solidFill>
                  <a:schemeClr val="tx1"/>
                </a:solidFill>
              </a:rPr>
              <a:t>Reports only </a:t>
            </a:r>
            <a:r>
              <a:rPr lang="en-US" dirty="0">
                <a:solidFill>
                  <a:schemeClr val="tx1"/>
                </a:solidFill>
              </a:rPr>
              <a:t>allows users access to most reports; the exceptions are payroll  and contact info. They do not count toward your user limit.</a:t>
            </a:r>
          </a:p>
          <a:p>
            <a:r>
              <a:rPr lang="en-US" b="1" dirty="0">
                <a:solidFill>
                  <a:schemeClr val="tx1"/>
                </a:solidFill>
              </a:rPr>
              <a:t>Time Tracking only </a:t>
            </a:r>
            <a:r>
              <a:rPr lang="en-US" dirty="0">
                <a:solidFill>
                  <a:schemeClr val="tx1"/>
                </a:solidFill>
              </a:rPr>
              <a:t>limits users to entering their time. They do not count towards your user limit.</a:t>
            </a:r>
          </a:p>
          <a:p>
            <a:r>
              <a:rPr lang="en-US" dirty="0">
                <a:solidFill>
                  <a:schemeClr val="tx1"/>
                </a:solidFill>
              </a:rPr>
              <a:t>Click </a:t>
            </a:r>
            <a:r>
              <a:rPr lang="en-US" b="1" dirty="0">
                <a:solidFill>
                  <a:schemeClr val="tx1"/>
                </a:solidFill>
              </a:rPr>
              <a:t>Next </a:t>
            </a:r>
            <a:r>
              <a:rPr lang="en-US" dirty="0">
                <a:solidFill>
                  <a:schemeClr val="tx1"/>
                </a:solidFill>
              </a:rPr>
              <a:t>and follow the screens until you have successfully added a user.</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solidFill>
                  <a:schemeClr val="tx1"/>
                </a:solidFill>
              </a:rPr>
              <a:t>Note: </a:t>
            </a:r>
            <a:r>
              <a:rPr lang="en-US" dirty="0">
                <a:solidFill>
                  <a:schemeClr val="tx1"/>
                </a:solidFill>
              </a:rPr>
              <a:t>User options may be limited depending on the type of subscription. This example is based on the</a:t>
            </a:r>
            <a:r>
              <a:rPr lang="en-US" b="1" dirty="0">
                <a:solidFill>
                  <a:schemeClr val="tx1"/>
                </a:solidFill>
              </a:rPr>
              <a:t> Plus </a:t>
            </a:r>
            <a:r>
              <a:rPr lang="en-US" dirty="0">
                <a:solidFill>
                  <a:schemeClr val="tx1"/>
                </a:solidFill>
              </a:rPr>
              <a:t>version of QuickBooks® Online Training.    </a:t>
            </a: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Manage</a:t>
            </a:r>
            <a:r>
              <a:rPr lang="en-US" dirty="0">
                <a:solidFill>
                  <a:schemeClr val="tx1"/>
                </a:solidFill>
              </a:rPr>
              <a:t> </a:t>
            </a:r>
            <a:r>
              <a:rPr lang="en-US" dirty="0"/>
              <a:t>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66</a:t>
            </a:fld>
            <a:endParaRPr lang="en-US" dirty="0"/>
          </a:p>
        </p:txBody>
      </p:sp>
      <p:pic>
        <p:nvPicPr>
          <p:cNvPr id="9" name="Picture 8">
            <a:extLst>
              <a:ext uri="{FF2B5EF4-FFF2-40B4-BE49-F238E27FC236}">
                <a16:creationId xmlns:a16="http://schemas.microsoft.com/office/drawing/2014/main" id="{907BCA65-0F3D-44C6-8F9C-6101E408A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024" y="4090298"/>
            <a:ext cx="4005951" cy="2962735"/>
          </a:xfrm>
          <a:prstGeom prst="rect">
            <a:avLst/>
          </a:prstGeom>
        </p:spPr>
      </p:pic>
    </p:spTree>
    <p:extLst>
      <p:ext uri="{BB962C8B-B14F-4D97-AF65-F5344CB8AC3E}">
        <p14:creationId xmlns:p14="http://schemas.microsoft.com/office/powerpoint/2010/main" val="8535045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Continue to click </a:t>
            </a:r>
            <a:r>
              <a:rPr lang="en-US" b="1" dirty="0">
                <a:solidFill>
                  <a:schemeClr val="tx1"/>
                </a:solidFill>
              </a:rPr>
              <a:t>Next</a:t>
            </a:r>
            <a:r>
              <a:rPr lang="en-US" dirty="0">
                <a:solidFill>
                  <a:schemeClr val="tx1"/>
                </a:solidFill>
              </a:rPr>
              <a:t> until you complete the </a:t>
            </a:r>
            <a:r>
              <a:rPr lang="en-US" b="1" dirty="0">
                <a:solidFill>
                  <a:schemeClr val="tx1"/>
                </a:solidFill>
              </a:rPr>
              <a:t>Add User </a:t>
            </a:r>
            <a:r>
              <a:rPr lang="en-US" dirty="0">
                <a:solidFill>
                  <a:schemeClr val="tx1"/>
                </a:solidFill>
              </a:rPr>
              <a:t>process.  </a:t>
            </a:r>
          </a:p>
          <a:p>
            <a:r>
              <a:rPr lang="en-US" b="1" dirty="0">
                <a:solidFill>
                  <a:schemeClr val="tx1"/>
                </a:solidFill>
              </a:rPr>
              <a:t>Note: </a:t>
            </a:r>
            <a:r>
              <a:rPr lang="en-US" dirty="0">
                <a:solidFill>
                  <a:schemeClr val="tx1"/>
                </a:solidFill>
              </a:rPr>
              <a:t>A box appears with a list of access rights based on your selection.</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67</a:t>
            </a:fld>
            <a:endParaRPr lang="en-US" dirty="0"/>
          </a:p>
        </p:txBody>
      </p:sp>
      <p:pic>
        <p:nvPicPr>
          <p:cNvPr id="8" name="Picture 7">
            <a:extLst>
              <a:ext uri="{FF2B5EF4-FFF2-40B4-BE49-F238E27FC236}">
                <a16:creationId xmlns:a16="http://schemas.microsoft.com/office/drawing/2014/main" id="{1366BBCF-896B-4361-93D7-2AAA1514F6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2514600"/>
            <a:ext cx="5715000" cy="4467125"/>
          </a:xfrm>
          <a:prstGeom prst="rect">
            <a:avLst/>
          </a:prstGeom>
        </p:spPr>
      </p:pic>
    </p:spTree>
    <p:extLst>
      <p:ext uri="{BB962C8B-B14F-4D97-AF65-F5344CB8AC3E}">
        <p14:creationId xmlns:p14="http://schemas.microsoft.com/office/powerpoint/2010/main" val="15015872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For those with a </a:t>
            </a:r>
            <a:r>
              <a:rPr lang="en-US" b="1" dirty="0">
                <a:solidFill>
                  <a:schemeClr val="tx1"/>
                </a:solidFill>
              </a:rPr>
              <a:t>Plus</a:t>
            </a:r>
            <a:r>
              <a:rPr lang="en-US" dirty="0">
                <a:solidFill>
                  <a:schemeClr val="tx1"/>
                </a:solidFill>
              </a:rPr>
              <a:t> subscription, you can set the administrative rights for specific users.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Enter username and</a:t>
            </a:r>
            <a:r>
              <a:rPr lang="en-US" b="1" dirty="0">
                <a:solidFill>
                  <a:schemeClr val="tx1"/>
                </a:solidFill>
              </a:rPr>
              <a:t> </a:t>
            </a:r>
            <a:r>
              <a:rPr lang="en-US" dirty="0">
                <a:solidFill>
                  <a:schemeClr val="tx1"/>
                </a:solidFill>
              </a:rPr>
              <a:t>email</a:t>
            </a:r>
            <a:r>
              <a:rPr lang="en-US" b="1" dirty="0">
                <a:solidFill>
                  <a:schemeClr val="tx1"/>
                </a:solidFill>
              </a:rPr>
              <a:t> </a:t>
            </a:r>
            <a:r>
              <a:rPr lang="en-US" dirty="0">
                <a:solidFill>
                  <a:schemeClr val="tx1"/>
                </a:solidFill>
              </a:rPr>
              <a:t>information; an invite will be sent to the user and they can accept the invite and create a password.</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68</a:t>
            </a:fld>
            <a:endParaRPr lang="en-US" dirty="0"/>
          </a:p>
        </p:txBody>
      </p:sp>
      <p:pic>
        <p:nvPicPr>
          <p:cNvPr id="8" name="Picture 7">
            <a:extLst>
              <a:ext uri="{FF2B5EF4-FFF2-40B4-BE49-F238E27FC236}">
                <a16:creationId xmlns:a16="http://schemas.microsoft.com/office/drawing/2014/main" id="{36676753-8FA4-4FC6-896B-117F9A467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8855" y="1981200"/>
            <a:ext cx="3223772" cy="3429000"/>
          </a:xfrm>
          <a:prstGeom prst="rect">
            <a:avLst/>
          </a:prstGeom>
        </p:spPr>
      </p:pic>
      <p:pic>
        <p:nvPicPr>
          <p:cNvPr id="9" name="Picture 8">
            <a:extLst>
              <a:ext uri="{FF2B5EF4-FFF2-40B4-BE49-F238E27FC236}">
                <a16:creationId xmlns:a16="http://schemas.microsoft.com/office/drawing/2014/main" id="{62A7132B-45C5-4FBE-B5F7-3DEB7D87A4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5268" y="6400800"/>
            <a:ext cx="1930945" cy="1800476"/>
          </a:xfrm>
          <a:prstGeom prst="rect">
            <a:avLst/>
          </a:prstGeom>
        </p:spPr>
      </p:pic>
    </p:spTree>
    <p:extLst>
      <p:ext uri="{BB962C8B-B14F-4D97-AF65-F5344CB8AC3E}">
        <p14:creationId xmlns:p14="http://schemas.microsoft.com/office/powerpoint/2010/main" val="13626420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dirty="0">
                <a:solidFill>
                  <a:schemeClr val="tx1"/>
                </a:solidFill>
              </a:rPr>
              <a:t>To invite an accounting firm with administrative rights to your company data, </a:t>
            </a:r>
          </a:p>
          <a:p>
            <a:r>
              <a:rPr lang="en-US" dirty="0">
                <a:solidFill>
                  <a:schemeClr val="tx1"/>
                </a:solidFill>
              </a:rPr>
              <a:t>from the </a:t>
            </a:r>
            <a:r>
              <a:rPr lang="en-US" b="1" dirty="0">
                <a:solidFill>
                  <a:schemeClr val="tx1"/>
                </a:solidFill>
              </a:rPr>
              <a:t>Manage Users </a:t>
            </a:r>
            <a:r>
              <a:rPr lang="en-US" dirty="0">
                <a:solidFill>
                  <a:schemeClr val="tx1"/>
                </a:solidFill>
              </a:rPr>
              <a:t>main screen click </a:t>
            </a:r>
            <a:r>
              <a:rPr lang="en-US" b="1" dirty="0">
                <a:solidFill>
                  <a:schemeClr val="tx1"/>
                </a:solidFill>
              </a:rPr>
              <a:t>Accounting Firms </a:t>
            </a:r>
            <a:r>
              <a:rPr lang="en-US" dirty="0">
                <a:solidFill>
                  <a:schemeClr val="tx1"/>
                </a:solidFill>
              </a:rPr>
              <a:t>if your accountant subscribes to QuickBooks® Online Accountant.</a:t>
            </a:r>
          </a:p>
          <a:p>
            <a:r>
              <a:rPr lang="en-US" dirty="0">
                <a:solidFill>
                  <a:schemeClr val="tx1"/>
                </a:solidFill>
              </a:rPr>
              <a:t>Enter your accountant’s name and email address and ask your accountant to accept the invite.</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69</a:t>
            </a:fld>
            <a:endParaRPr lang="en-US" dirty="0"/>
          </a:p>
        </p:txBody>
      </p:sp>
      <p:pic>
        <p:nvPicPr>
          <p:cNvPr id="8" name="Picture 7">
            <a:extLst>
              <a:ext uri="{FF2B5EF4-FFF2-40B4-BE49-F238E27FC236}">
                <a16:creationId xmlns:a16="http://schemas.microsoft.com/office/drawing/2014/main" id="{68D5D2AD-F712-4566-B971-D9BAB4B01B1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41856" y="3203826"/>
            <a:ext cx="2326686" cy="1129554"/>
          </a:xfrm>
          <a:prstGeom prst="rect">
            <a:avLst/>
          </a:prstGeom>
        </p:spPr>
      </p:pic>
      <p:pic>
        <p:nvPicPr>
          <p:cNvPr id="10" name="Picture 9">
            <a:extLst>
              <a:ext uri="{FF2B5EF4-FFF2-40B4-BE49-F238E27FC236}">
                <a16:creationId xmlns:a16="http://schemas.microsoft.com/office/drawing/2014/main" id="{B3C3C0EB-D67B-45B4-A267-0E493940CDD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0100" y="4984748"/>
            <a:ext cx="5486400" cy="2430769"/>
          </a:xfrm>
          <a:prstGeom prst="rect">
            <a:avLst/>
          </a:prstGeom>
        </p:spPr>
      </p:pic>
    </p:spTree>
    <p:extLst>
      <p:ext uri="{BB962C8B-B14F-4D97-AF65-F5344CB8AC3E}">
        <p14:creationId xmlns:p14="http://schemas.microsoft.com/office/powerpoint/2010/main" val="3800183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0000" lnSpcReduction="20000"/>
          </a:bodyPr>
          <a:lstStyle/>
          <a:p>
            <a:pPr algn="ctr"/>
            <a:r>
              <a:rPr lang="en-US" sz="3000" b="1" i="1" dirty="0">
                <a:solidFill>
                  <a:schemeClr val="tx1"/>
                </a:solidFill>
              </a:rPr>
              <a:t>It is important to focus on the areas of our business that contribute most to profitability. QuickBooks helps us easily identify areas of focus if we know where to look.</a:t>
            </a:r>
          </a:p>
          <a:p>
            <a:endParaRPr lang="en-US" sz="3000" dirty="0">
              <a:solidFill>
                <a:schemeClr val="tx1"/>
              </a:solidFill>
            </a:endParaRPr>
          </a:p>
          <a:p>
            <a:r>
              <a:rPr lang="en-US" sz="3000" dirty="0">
                <a:solidFill>
                  <a:schemeClr val="tx1"/>
                </a:solidFill>
              </a:rPr>
              <a:t>The 80/20 rule, or the ‘Pareto Principle’, is a powerful concept that consistently rings true.</a:t>
            </a:r>
          </a:p>
          <a:p>
            <a:endParaRPr lang="en-US" sz="3000" dirty="0">
              <a:solidFill>
                <a:schemeClr val="tx1"/>
              </a:solidFill>
            </a:endParaRPr>
          </a:p>
          <a:p>
            <a:r>
              <a:rPr lang="en-US" sz="3000" dirty="0">
                <a:solidFill>
                  <a:schemeClr val="tx1"/>
                </a:solidFill>
              </a:rPr>
              <a:t>In most cases, 20% of our customers generate 80% of our net profit. At the same time, 20% of the goods or services we sell contribute 80% of our revenue, etc. You get the idea.</a:t>
            </a:r>
          </a:p>
          <a:p>
            <a:endParaRPr lang="en-US" sz="2500" dirty="0">
              <a:solidFill>
                <a:schemeClr val="tx1"/>
              </a:solidFill>
            </a:endParaRPr>
          </a:p>
          <a:p>
            <a:endParaRPr lang="en-US" sz="2500" dirty="0">
              <a:solidFill>
                <a:schemeClr val="tx1"/>
              </a:solidFill>
            </a:endParaRPr>
          </a:p>
          <a:p>
            <a:r>
              <a:rPr lang="en-US" sz="2500" b="1" dirty="0">
                <a:solidFill>
                  <a:schemeClr val="tx1"/>
                </a:solidFill>
              </a:rPr>
              <a:t>   </a:t>
            </a:r>
            <a:endParaRPr lang="en-US" sz="3000" b="1" dirty="0">
              <a:solidFill>
                <a:schemeClr val="tx1"/>
              </a:solidFill>
            </a:endParaRPr>
          </a:p>
          <a:p>
            <a:r>
              <a:rPr lang="en-US" sz="3000" b="1" dirty="0">
                <a:solidFill>
                  <a:schemeClr val="tx1"/>
                </a:solidFill>
              </a:rPr>
              <a:t>      </a:t>
            </a:r>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r>
              <a:rPr lang="en-US" sz="1500" dirty="0">
                <a:solidFill>
                  <a:schemeClr val="tx1"/>
                </a:solidFill>
              </a:rPr>
              <a:t>					</a:t>
            </a:r>
          </a:p>
          <a:p>
            <a:endParaRPr lang="en-US" sz="1500" dirty="0">
              <a:solidFill>
                <a:schemeClr val="tx1"/>
              </a:solidFill>
            </a:endParaRPr>
          </a:p>
          <a:p>
            <a:endParaRPr lang="en-US" sz="3000" dirty="0">
              <a:solidFill>
                <a:schemeClr val="tx1"/>
              </a:solidFill>
            </a:endParaRPr>
          </a:p>
          <a:p>
            <a:endParaRPr lang="en-US" sz="3000" dirty="0">
              <a:solidFill>
                <a:schemeClr val="tx1"/>
              </a:solidFill>
            </a:endParaRPr>
          </a:p>
          <a:p>
            <a:r>
              <a:rPr lang="en-US" sz="3000" dirty="0">
                <a:solidFill>
                  <a:schemeClr val="tx1"/>
                </a:solidFill>
              </a:rPr>
              <a:t>The most important value good bookkeeping brings to a business is an understanding of where to focus.</a:t>
            </a:r>
          </a:p>
          <a:p>
            <a:endParaRPr lang="en-US" sz="2500" dirty="0">
              <a:solidFill>
                <a:schemeClr val="tx1"/>
              </a:solidFill>
            </a:endParaRPr>
          </a:p>
          <a:p>
            <a:r>
              <a:rPr lang="en-US" sz="3000" dirty="0">
                <a:solidFill>
                  <a:schemeClr val="tx1"/>
                </a:solidFill>
              </a:rPr>
              <a:t>By generating daily reports that uncover the best customers, jobs, services, or products, you will soon see how you can refocus internal efforts on doing highly valuable work.</a:t>
            </a:r>
          </a:p>
          <a:p>
            <a:endParaRPr lang="en-US" sz="3000" dirty="0">
              <a:solidFill>
                <a:schemeClr val="tx1"/>
              </a:solidFill>
            </a:endParaRPr>
          </a:p>
          <a:p>
            <a:r>
              <a:rPr lang="en-US" sz="3000" dirty="0">
                <a:solidFill>
                  <a:schemeClr val="tx1"/>
                </a:solidFill>
              </a:rPr>
              <a:t>Accurate real-time data with one click access to reports, is an enormous benefit of using QuickBooks® the ‘right-way’.</a:t>
            </a:r>
          </a:p>
          <a:p>
            <a:endParaRPr lang="en-US" sz="25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a:t>
            </a:fld>
            <a:endParaRPr lang="en-US" dirty="0"/>
          </a:p>
        </p:txBody>
      </p:sp>
      <p:sp>
        <p:nvSpPr>
          <p:cNvPr id="2" name="Title 1"/>
          <p:cNvSpPr>
            <a:spLocks noGrp="1"/>
          </p:cNvSpPr>
          <p:nvPr>
            <p:ph type="ctrTitle"/>
          </p:nvPr>
        </p:nvSpPr>
        <p:spPr/>
        <p:txBody>
          <a:bodyPr>
            <a:noAutofit/>
          </a:bodyPr>
          <a:lstStyle/>
          <a:p>
            <a:r>
              <a:rPr lang="en-US" dirty="0"/>
              <a:t>QuickBooks® Online Foundations </a:t>
            </a:r>
          </a:p>
        </p:txBody>
      </p:sp>
      <p:grpSp>
        <p:nvGrpSpPr>
          <p:cNvPr id="8" name="Group 7">
            <a:extLst>
              <a:ext uri="{FF2B5EF4-FFF2-40B4-BE49-F238E27FC236}">
                <a16:creationId xmlns:a16="http://schemas.microsoft.com/office/drawing/2014/main" id="{66084461-2DDB-4A1F-A01B-92D7635CE6ED}"/>
              </a:ext>
            </a:extLst>
          </p:cNvPr>
          <p:cNvGrpSpPr/>
          <p:nvPr/>
        </p:nvGrpSpPr>
        <p:grpSpPr>
          <a:xfrm>
            <a:off x="1839211" y="3505200"/>
            <a:ext cx="2630936" cy="1487266"/>
            <a:chOff x="1303243" y="3400647"/>
            <a:chExt cx="3241542" cy="2033321"/>
          </a:xfrm>
        </p:grpSpPr>
        <p:sp>
          <p:nvSpPr>
            <p:cNvPr id="6" name="Oval 5">
              <a:extLst>
                <a:ext uri="{FF2B5EF4-FFF2-40B4-BE49-F238E27FC236}">
                  <a16:creationId xmlns:a16="http://schemas.microsoft.com/office/drawing/2014/main" id="{46EEE685-433C-4851-80C8-BEDDE1585A51}"/>
                </a:ext>
              </a:extLst>
            </p:cNvPr>
            <p:cNvSpPr/>
            <p:nvPr/>
          </p:nvSpPr>
          <p:spPr>
            <a:xfrm rot="404651">
              <a:off x="1303243" y="3631379"/>
              <a:ext cx="1844964" cy="1802589"/>
            </a:xfrm>
            <a:prstGeom prst="ellipse">
              <a:avLst/>
            </a:prstGeom>
            <a:ln w="76200">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t>20%</a:t>
              </a:r>
            </a:p>
          </p:txBody>
        </p:sp>
        <p:sp>
          <p:nvSpPr>
            <p:cNvPr id="9" name="Oval 8">
              <a:extLst>
                <a:ext uri="{FF2B5EF4-FFF2-40B4-BE49-F238E27FC236}">
                  <a16:creationId xmlns:a16="http://schemas.microsoft.com/office/drawing/2014/main" id="{AB6DF327-5EB2-4129-968D-38A882D42EB8}"/>
                </a:ext>
              </a:extLst>
            </p:cNvPr>
            <p:cNvSpPr/>
            <p:nvPr/>
          </p:nvSpPr>
          <p:spPr>
            <a:xfrm rot="404651">
              <a:off x="2472948" y="3400647"/>
              <a:ext cx="2071837" cy="2020764"/>
            </a:xfrm>
            <a:prstGeom prst="ellipse">
              <a:avLst/>
            </a:prstGeom>
            <a:solidFill>
              <a:srgbClr val="00B050">
                <a:alpha val="97000"/>
              </a:srgbClr>
            </a:solidFill>
            <a:ln w="76200">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80%</a:t>
              </a:r>
            </a:p>
          </p:txBody>
        </p:sp>
      </p:grpSp>
    </p:spTree>
    <p:extLst>
      <p:ext uri="{BB962C8B-B14F-4D97-AF65-F5344CB8AC3E}">
        <p14:creationId xmlns:p14="http://schemas.microsoft.com/office/powerpoint/2010/main" val="14408693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6019800" cy="7391400"/>
          </a:xfrm>
        </p:spPr>
        <p:txBody>
          <a:bodyPr>
            <a:normAutofit fontScale="92500" lnSpcReduction="20000"/>
          </a:bodyPr>
          <a:lstStyle/>
          <a:p>
            <a:r>
              <a:rPr lang="en-US" sz="1300" dirty="0">
                <a:solidFill>
                  <a:schemeClr val="tx1"/>
                </a:solidFill>
              </a:rPr>
              <a:t>The Chart of </a:t>
            </a:r>
            <a:r>
              <a:rPr lang="en-US" sz="1300" dirty="0"/>
              <a:t>Accounts is an organizational tool that provides the business owner with a breakdown of every financial transaction in the company; the information can be broken down into specific accounting periods and subcategories.  </a:t>
            </a:r>
            <a:r>
              <a:rPr lang="en-US" sz="1300" dirty="0">
                <a:solidFill>
                  <a:schemeClr val="tx1"/>
                </a:solidFill>
              </a:rPr>
              <a:t>The Chart of Accounts lists the categories that make up your Balance Sheet and Profit &amp; Loss Statements. </a:t>
            </a:r>
            <a:endParaRPr lang="en-US" sz="1300" dirty="0"/>
          </a:p>
          <a:p>
            <a:r>
              <a:rPr lang="en-US" sz="1300" dirty="0">
                <a:solidFill>
                  <a:schemeClr val="tx1"/>
                </a:solidFill>
              </a:rPr>
              <a:t>Every transaction entered in QuickBooks® will post to an account in the Chart of Accounts. This is how data is compiled to produce important reports you will use to manage a business. </a:t>
            </a:r>
            <a:r>
              <a:rPr lang="en-US" sz="1300" dirty="0"/>
              <a:t>Keep your Chart of Accounts simple. Add new accounts when you need to track specific information. Use reports to customize information within an account.</a:t>
            </a:r>
            <a:endParaRPr lang="en-US" sz="1300" dirty="0">
              <a:solidFill>
                <a:schemeClr val="tx1"/>
              </a:solidFill>
            </a:endParaRPr>
          </a:p>
          <a:p>
            <a:pPr algn="ctr"/>
            <a:r>
              <a:rPr lang="en-US" sz="1300" b="1" dirty="0">
                <a:solidFill>
                  <a:schemeClr val="tx1"/>
                </a:solidFill>
              </a:rPr>
              <a:t>Balance Sheet</a:t>
            </a:r>
          </a:p>
          <a:p>
            <a:r>
              <a:rPr lang="en-US" sz="1300" b="1" dirty="0">
                <a:solidFill>
                  <a:schemeClr val="tx1"/>
                </a:solidFill>
              </a:rPr>
              <a:t>Assets</a:t>
            </a:r>
            <a:r>
              <a:rPr lang="en-US" sz="1300" dirty="0">
                <a:solidFill>
                  <a:schemeClr val="tx1"/>
                </a:solidFill>
              </a:rPr>
              <a:t> (what your company owns): bank accounts, petty cash, fixed assets (equipment or vehicles), inventory, undeposited funds (payments from customers waiting to be deposited).</a:t>
            </a:r>
          </a:p>
          <a:p>
            <a:r>
              <a:rPr lang="en-US" sz="1300" b="1" dirty="0">
                <a:solidFill>
                  <a:schemeClr val="tx1"/>
                </a:solidFill>
              </a:rPr>
              <a:t>Liabilities </a:t>
            </a:r>
            <a:r>
              <a:rPr lang="en-US" sz="1300" dirty="0">
                <a:solidFill>
                  <a:schemeClr val="tx1"/>
                </a:solidFill>
              </a:rPr>
              <a:t>(what your company owes):</a:t>
            </a:r>
            <a:r>
              <a:rPr lang="en-US" sz="1300" b="1" dirty="0">
                <a:solidFill>
                  <a:schemeClr val="tx1"/>
                </a:solidFill>
              </a:rPr>
              <a:t> </a:t>
            </a:r>
            <a:r>
              <a:rPr lang="en-US" sz="1300" dirty="0">
                <a:solidFill>
                  <a:schemeClr val="tx1"/>
                </a:solidFill>
              </a:rPr>
              <a:t>accounts payable, credit cards, loans, sales &amp; payroll taxes</a:t>
            </a:r>
          </a:p>
          <a:p>
            <a:r>
              <a:rPr lang="en-US" sz="1300" b="1" dirty="0">
                <a:solidFill>
                  <a:schemeClr val="tx1"/>
                </a:solidFill>
              </a:rPr>
              <a:t>Equity </a:t>
            </a:r>
            <a:r>
              <a:rPr lang="en-US" sz="1300" dirty="0">
                <a:solidFill>
                  <a:schemeClr val="tx1"/>
                </a:solidFill>
              </a:rPr>
              <a:t>(the net worth of your company): Money that owners contribute to or draw from the business and an accumulation of net profits and losses from the start of the business to present or sale.</a:t>
            </a:r>
            <a:endParaRPr lang="en-US" sz="1300" b="1" dirty="0">
              <a:solidFill>
                <a:schemeClr val="tx1"/>
              </a:solidFill>
            </a:endParaRPr>
          </a:p>
          <a:p>
            <a:pPr algn="ctr"/>
            <a:r>
              <a:rPr lang="en-US" sz="1300" b="1" dirty="0">
                <a:solidFill>
                  <a:schemeClr val="tx1"/>
                </a:solidFill>
              </a:rPr>
              <a:t>Profit &amp; Loss</a:t>
            </a:r>
          </a:p>
          <a:p>
            <a:r>
              <a:rPr lang="en-US" sz="1300" b="1" dirty="0">
                <a:solidFill>
                  <a:schemeClr val="tx1"/>
                </a:solidFill>
              </a:rPr>
              <a:t>Income </a:t>
            </a:r>
            <a:r>
              <a:rPr lang="en-US" sz="1300" dirty="0">
                <a:solidFill>
                  <a:schemeClr val="tx1"/>
                </a:solidFill>
              </a:rPr>
              <a:t>(what you have earned): sales of products, labor, interest, rental income, etc.</a:t>
            </a:r>
          </a:p>
          <a:p>
            <a:r>
              <a:rPr lang="en-US" sz="1300" b="1" dirty="0">
                <a:solidFill>
                  <a:schemeClr val="tx1"/>
                </a:solidFill>
              </a:rPr>
              <a:t>Expenses </a:t>
            </a:r>
            <a:r>
              <a:rPr lang="en-US" sz="1300" dirty="0">
                <a:solidFill>
                  <a:schemeClr val="tx1"/>
                </a:solidFill>
              </a:rPr>
              <a:t>(what you have spent): office expenses, wages, professional fees, rent, utilities</a:t>
            </a:r>
            <a:r>
              <a:rPr lang="en-US" sz="1300" dirty="0"/>
              <a:t>.</a:t>
            </a:r>
            <a:endParaRPr lang="en-US" sz="1300" dirty="0">
              <a:solidFill>
                <a:schemeClr val="tx1"/>
              </a:solidFill>
            </a:endParaRPr>
          </a:p>
          <a:p>
            <a:r>
              <a:rPr lang="en-US" sz="1300" dirty="0">
                <a:solidFill>
                  <a:schemeClr val="tx1"/>
                </a:solidFill>
              </a:rPr>
              <a:t>The Profit &amp; Loss Statement shows the net loss or gain for a date range. At the end of a calendar or fiscal year, the net profit or loss rolls into the equity section of the Balance Sheet.</a:t>
            </a:r>
          </a:p>
          <a:p>
            <a:r>
              <a:rPr lang="en-US" sz="1300" b="1" dirty="0"/>
              <a:t> </a:t>
            </a:r>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r>
              <a:rPr lang="en-US" sz="1300" b="1" dirty="0">
                <a:solidFill>
                  <a:schemeClr val="tx1"/>
                </a:solidFill>
              </a:rPr>
              <a:t>Note</a:t>
            </a:r>
            <a:r>
              <a:rPr lang="en-US" sz="1300" dirty="0">
                <a:solidFill>
                  <a:schemeClr val="tx1"/>
                </a:solidFill>
              </a:rPr>
              <a:t>: Spend time making sure you understand Chart of Accounts and how it ties to every transaction. This </a:t>
            </a:r>
            <a:r>
              <a:rPr lang="en-US" sz="1300" dirty="0"/>
              <a:t>information is critical and will help you build a solid financial foundation knowledge base.</a:t>
            </a:r>
            <a:endParaRPr lang="en-US" sz="1300" b="1" dirty="0">
              <a:solidFill>
                <a:schemeClr val="tx1"/>
              </a:solidFill>
              <a:highlight>
                <a:srgbClr val="FFFF00"/>
              </a:highlight>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sz="1400" b="1" dirty="0">
              <a:solidFill>
                <a:schemeClr val="tx1"/>
              </a:solidFill>
            </a:endParaRPr>
          </a:p>
          <a:p>
            <a:endParaRPr lang="en-US"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70</a:t>
            </a:fld>
            <a:endParaRPr lang="en-US" dirty="0"/>
          </a:p>
        </p:txBody>
      </p:sp>
      <p:pic>
        <p:nvPicPr>
          <p:cNvPr id="6" name="Picture 5" descr="A close up of a sign&#10;&#10;Description automatically generated">
            <a:extLst>
              <a:ext uri="{FF2B5EF4-FFF2-40B4-BE49-F238E27FC236}">
                <a16:creationId xmlns:a16="http://schemas.microsoft.com/office/drawing/2014/main" id="{91AB09C9-29E3-43FB-9E0D-B1FE83150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4577" y="6781800"/>
            <a:ext cx="1028844" cy="543001"/>
          </a:xfrm>
          <a:prstGeom prst="rect">
            <a:avLst/>
          </a:prstGeom>
        </p:spPr>
      </p:pic>
    </p:spTree>
    <p:extLst>
      <p:ext uri="{BB962C8B-B14F-4D97-AF65-F5344CB8AC3E}">
        <p14:creationId xmlns:p14="http://schemas.microsoft.com/office/powerpoint/2010/main" val="24281539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5600" b="1" dirty="0">
                <a:solidFill>
                  <a:schemeClr val="tx1"/>
                </a:solidFill>
              </a:rPr>
              <a:t>Manage Accounts</a:t>
            </a:r>
          </a:p>
          <a:p>
            <a:endParaRPr lang="en-US" sz="4800" b="1" dirty="0">
              <a:solidFill>
                <a:schemeClr val="tx1"/>
              </a:solidFill>
            </a:endParaRPr>
          </a:p>
          <a:p>
            <a:r>
              <a:rPr lang="en-US" sz="4800" dirty="0">
                <a:solidFill>
                  <a:schemeClr val="tx1"/>
                </a:solidFill>
              </a:rPr>
              <a:t>Click the </a:t>
            </a:r>
            <a:r>
              <a:rPr lang="en-US" sz="4800" b="1" dirty="0">
                <a:solidFill>
                  <a:schemeClr val="tx1"/>
                </a:solidFill>
              </a:rPr>
              <a:t>Gear </a:t>
            </a:r>
            <a:r>
              <a:rPr lang="en-US" sz="4800" dirty="0">
                <a:solidFill>
                  <a:schemeClr val="tx1"/>
                </a:solidFill>
              </a:rPr>
              <a:t>icon. </a:t>
            </a:r>
          </a:p>
          <a:p>
            <a:r>
              <a:rPr lang="en-US" sz="4800" dirty="0">
                <a:solidFill>
                  <a:schemeClr val="tx1"/>
                </a:solidFill>
              </a:rPr>
              <a:t>Click </a:t>
            </a:r>
            <a:r>
              <a:rPr lang="en-US" sz="4800" b="1" dirty="0">
                <a:solidFill>
                  <a:schemeClr val="tx1"/>
                </a:solidFill>
              </a:rPr>
              <a:t>Chart of Accounts</a:t>
            </a:r>
            <a:r>
              <a:rPr lang="en-US" sz="4800" b="1" dirty="0"/>
              <a:t> </a:t>
            </a:r>
            <a:r>
              <a:rPr lang="en-US" sz="4800" dirty="0"/>
              <a:t>or </a:t>
            </a:r>
          </a:p>
          <a:p>
            <a:r>
              <a:rPr lang="en-US" sz="4800" b="1" dirty="0"/>
              <a:t>Left Navigation Bar -&gt; Accounting </a:t>
            </a:r>
            <a:r>
              <a:rPr lang="en-US" sz="4800" b="1" dirty="0">
                <a:solidFill>
                  <a:schemeClr val="tx1"/>
                </a:solidFill>
              </a:rPr>
              <a:t>-&gt; Chart of Accounts.</a:t>
            </a:r>
            <a:endParaRPr lang="en-US" sz="4800" dirty="0">
              <a:solidFill>
                <a:schemeClr val="tx1"/>
              </a:solidFill>
            </a:endParaRPr>
          </a:p>
          <a:p>
            <a:endParaRPr lang="en-US" sz="4800" dirty="0">
              <a:solidFill>
                <a:schemeClr val="tx1"/>
              </a:solidFill>
            </a:endParaRPr>
          </a:p>
          <a:p>
            <a:r>
              <a:rPr lang="en-US" sz="4800" dirty="0">
                <a:solidFill>
                  <a:schemeClr val="tx1"/>
                </a:solidFill>
              </a:rPr>
              <a:t>Click</a:t>
            </a:r>
            <a:r>
              <a:rPr lang="en-US" sz="4800" b="1" dirty="0">
                <a:solidFill>
                  <a:schemeClr val="tx1"/>
                </a:solidFill>
              </a:rPr>
              <a:t> View Register </a:t>
            </a:r>
            <a:r>
              <a:rPr lang="en-US" sz="4800" dirty="0">
                <a:solidFill>
                  <a:schemeClr val="tx1"/>
                </a:solidFill>
              </a:rPr>
              <a:t>to manage transactions for a specific account.  </a:t>
            </a:r>
          </a:p>
          <a:p>
            <a:r>
              <a:rPr lang="en-US" sz="4800" dirty="0">
                <a:solidFill>
                  <a:schemeClr val="tx1"/>
                </a:solidFill>
              </a:rPr>
              <a:t>Click the drop-down list to edit, </a:t>
            </a:r>
            <a:r>
              <a:rPr lang="en-US" sz="4800" dirty="0"/>
              <a:t>make inactive</a:t>
            </a:r>
            <a:r>
              <a:rPr lang="en-US" sz="4800" dirty="0">
                <a:solidFill>
                  <a:schemeClr val="tx1"/>
                </a:solidFill>
              </a:rPr>
              <a:t>, or run reports.  </a:t>
            </a:r>
          </a:p>
          <a:p>
            <a:r>
              <a:rPr lang="en-US" sz="4800" dirty="0">
                <a:solidFill>
                  <a:schemeClr val="tx1"/>
                </a:solidFill>
              </a:rPr>
              <a:t>Click the header name to sort by column.</a:t>
            </a: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r>
              <a:rPr lang="en-US" sz="4800" dirty="0">
                <a:solidFill>
                  <a:schemeClr val="tx1"/>
                </a:solidFill>
              </a:rPr>
              <a:t>Type an account name in the </a:t>
            </a:r>
            <a:r>
              <a:rPr lang="en-US" sz="4800" b="1" dirty="0">
                <a:solidFill>
                  <a:schemeClr val="tx1"/>
                </a:solidFill>
              </a:rPr>
              <a:t>Filter by name </a:t>
            </a:r>
            <a:r>
              <a:rPr lang="en-US" sz="4800" dirty="0">
                <a:solidFill>
                  <a:schemeClr val="tx1"/>
                </a:solidFill>
              </a:rPr>
              <a:t>field to search for an account.</a:t>
            </a:r>
          </a:p>
          <a:p>
            <a:r>
              <a:rPr lang="en-US" sz="4800" dirty="0"/>
              <a:t>Select </a:t>
            </a:r>
            <a:r>
              <a:rPr lang="en-US" sz="4800" b="1" dirty="0"/>
              <a:t>Show all </a:t>
            </a:r>
            <a:r>
              <a:rPr lang="en-US" sz="4800" dirty="0"/>
              <a:t>or categories that count towards your usage limits.</a:t>
            </a:r>
            <a:endParaRPr lang="en-US" sz="4800" dirty="0">
              <a:solidFill>
                <a:schemeClr val="tx1"/>
              </a:solidFill>
            </a:endParaRPr>
          </a:p>
          <a:p>
            <a:r>
              <a:rPr lang="en-US" sz="4800" dirty="0">
                <a:solidFill>
                  <a:schemeClr val="tx1"/>
                </a:solidFill>
              </a:rPr>
              <a:t>Click the </a:t>
            </a:r>
            <a:r>
              <a:rPr lang="en-US" sz="4800" b="1" dirty="0">
                <a:solidFill>
                  <a:schemeClr val="tx1"/>
                </a:solidFill>
              </a:rPr>
              <a:t>pencil </a:t>
            </a:r>
            <a:r>
              <a:rPr lang="en-US" sz="4800" dirty="0">
                <a:solidFill>
                  <a:schemeClr val="tx1"/>
                </a:solidFill>
              </a:rPr>
              <a:t>icon</a:t>
            </a:r>
            <a:r>
              <a:rPr lang="en-US" sz="4800" b="1" dirty="0">
                <a:solidFill>
                  <a:schemeClr val="tx1"/>
                </a:solidFill>
              </a:rPr>
              <a:t> </a:t>
            </a:r>
            <a:r>
              <a:rPr lang="en-US" sz="4800" dirty="0">
                <a:solidFill>
                  <a:schemeClr val="tx1"/>
                </a:solidFill>
              </a:rPr>
              <a:t>to edit multiple chart-of-account names.</a:t>
            </a:r>
          </a:p>
          <a:p>
            <a:r>
              <a:rPr lang="en-US" sz="4800" dirty="0">
                <a:solidFill>
                  <a:schemeClr val="tx1"/>
                </a:solidFill>
              </a:rPr>
              <a:t>Click the </a:t>
            </a:r>
            <a:r>
              <a:rPr lang="en-US" sz="4800" b="1" dirty="0">
                <a:solidFill>
                  <a:schemeClr val="tx1"/>
                </a:solidFill>
              </a:rPr>
              <a:t>printer </a:t>
            </a:r>
            <a:r>
              <a:rPr lang="en-US" sz="4800" dirty="0">
                <a:solidFill>
                  <a:schemeClr val="tx1"/>
                </a:solidFill>
              </a:rPr>
              <a:t>icon</a:t>
            </a:r>
            <a:r>
              <a:rPr lang="en-US" sz="4800" b="1" dirty="0">
                <a:solidFill>
                  <a:schemeClr val="tx1"/>
                </a:solidFill>
              </a:rPr>
              <a:t> </a:t>
            </a:r>
            <a:r>
              <a:rPr lang="en-US" sz="4800" dirty="0">
                <a:solidFill>
                  <a:schemeClr val="tx1"/>
                </a:solidFill>
              </a:rPr>
              <a:t>to print a list of your chart of accounts.</a:t>
            </a:r>
          </a:p>
          <a:p>
            <a:r>
              <a:rPr lang="en-US" sz="4800" dirty="0">
                <a:solidFill>
                  <a:schemeClr val="tx1"/>
                </a:solidFill>
              </a:rPr>
              <a:t>Click the </a:t>
            </a:r>
            <a:r>
              <a:rPr lang="en-US" sz="4800" b="1" dirty="0">
                <a:solidFill>
                  <a:schemeClr val="tx1"/>
                </a:solidFill>
              </a:rPr>
              <a:t>Gear </a:t>
            </a:r>
            <a:r>
              <a:rPr lang="en-US" sz="4800" dirty="0">
                <a:solidFill>
                  <a:schemeClr val="tx1"/>
                </a:solidFill>
              </a:rPr>
              <a:t>icon</a:t>
            </a:r>
            <a:r>
              <a:rPr lang="en-US" sz="4800" b="1" dirty="0">
                <a:solidFill>
                  <a:schemeClr val="tx1"/>
                </a:solidFill>
              </a:rPr>
              <a:t> </a:t>
            </a:r>
            <a:r>
              <a:rPr lang="en-US" sz="4800" dirty="0">
                <a:solidFill>
                  <a:schemeClr val="tx1"/>
                </a:solidFill>
              </a:rPr>
              <a:t>to add/remove display columns, change the number of rows, or include inactive accounts.</a:t>
            </a: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 </a:t>
            </a:r>
            <a:endParaRPr lang="en-US" sz="4800" dirty="0">
              <a:solidFill>
                <a:schemeClr val="tx1"/>
              </a:solidFill>
            </a:endParaRPr>
          </a:p>
          <a:p>
            <a:endParaRPr lang="en-US" sz="4800" b="1" dirty="0">
              <a:solidFill>
                <a:schemeClr val="tx1"/>
              </a:solidFill>
            </a:endParaRPr>
          </a:p>
          <a:p>
            <a:endParaRPr lang="en-US" sz="4800" b="1" dirty="0">
              <a:solidFill>
                <a:schemeClr val="tx1"/>
              </a:solidFill>
            </a:endParaRPr>
          </a:p>
          <a:p>
            <a:r>
              <a:rPr lang="en-US" sz="3700" dirty="0">
                <a:solidFill>
                  <a:schemeClr val="tx1"/>
                </a:solidFill>
              </a:rPr>
              <a:t> </a:t>
            </a:r>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 </a:t>
            </a: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71</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781300" y="1977353"/>
            <a:ext cx="1371600" cy="23047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rcRect/>
          <a:stretch/>
        </p:blipFill>
        <p:spPr>
          <a:xfrm>
            <a:off x="4757586" y="1450756"/>
            <a:ext cx="1317071" cy="18288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4170997"/>
            <a:ext cx="5715000" cy="1411605"/>
          </a:xfrm>
          <a:prstGeom prst="rect">
            <a:avLst/>
          </a:prstGeom>
        </p:spPr>
      </p:pic>
    </p:spTree>
    <p:extLst>
      <p:ext uri="{BB962C8B-B14F-4D97-AF65-F5344CB8AC3E}">
        <p14:creationId xmlns:p14="http://schemas.microsoft.com/office/powerpoint/2010/main" val="13017432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rPr>
              <a:t>Add Accounts</a:t>
            </a:r>
          </a:p>
          <a:p>
            <a:r>
              <a:rPr lang="en-US" dirty="0">
                <a:solidFill>
                  <a:schemeClr val="tx1"/>
                </a:solidFill>
              </a:rPr>
              <a:t>Click </a:t>
            </a:r>
            <a:r>
              <a:rPr lang="en-US" b="1" dirty="0">
                <a:solidFill>
                  <a:schemeClr val="tx1"/>
                </a:solidFill>
              </a:rPr>
              <a:t>New </a:t>
            </a:r>
            <a:r>
              <a:rPr lang="en-US" dirty="0">
                <a:solidFill>
                  <a:schemeClr val="tx1"/>
                </a:solidFill>
              </a:rPr>
              <a:t>or the drop-down list to</a:t>
            </a:r>
            <a:r>
              <a:rPr lang="en-US" b="1" dirty="0">
                <a:solidFill>
                  <a:schemeClr val="tx1"/>
                </a:solidFill>
              </a:rPr>
              <a:t> </a:t>
            </a:r>
          </a:p>
          <a:p>
            <a:r>
              <a:rPr lang="en-US" dirty="0">
                <a:solidFill>
                  <a:schemeClr val="tx1"/>
                </a:solidFill>
              </a:rPr>
              <a:t>add an account or import from a .csv file.  </a:t>
            </a:r>
          </a:p>
          <a:p>
            <a:endParaRPr lang="en-US" dirty="0">
              <a:solidFill>
                <a:schemeClr val="tx1"/>
              </a:solidFill>
            </a:endParaRPr>
          </a:p>
          <a:p>
            <a:r>
              <a:rPr lang="en-US" dirty="0">
                <a:solidFill>
                  <a:schemeClr val="tx1"/>
                </a:solidFill>
              </a:rPr>
              <a:t>Create a new account and name it </a:t>
            </a:r>
            <a:r>
              <a:rPr lang="en-US" b="1" dirty="0">
                <a:solidFill>
                  <a:schemeClr val="tx1"/>
                </a:solidFill>
              </a:rPr>
              <a:t>Ask My Accountant. </a:t>
            </a:r>
            <a:r>
              <a:rPr lang="en-US" dirty="0">
                <a:solidFill>
                  <a:schemeClr val="tx1"/>
                </a:solidFill>
              </a:rPr>
              <a:t>Set the </a:t>
            </a:r>
            <a:r>
              <a:rPr lang="en-US" b="1" dirty="0"/>
              <a:t>Account</a:t>
            </a:r>
            <a:r>
              <a:rPr lang="en-US" b="1" dirty="0">
                <a:solidFill>
                  <a:schemeClr val="tx1"/>
                </a:solidFill>
              </a:rPr>
              <a:t> Type </a:t>
            </a:r>
            <a:r>
              <a:rPr lang="en-US" dirty="0">
                <a:solidFill>
                  <a:schemeClr val="tx1"/>
                </a:solidFill>
              </a:rPr>
              <a:t>to </a:t>
            </a:r>
            <a:r>
              <a:rPr lang="en-US" b="1" dirty="0">
                <a:solidFill>
                  <a:schemeClr val="tx1"/>
                </a:solidFill>
              </a:rPr>
              <a:t>Other Expense </a:t>
            </a:r>
            <a:r>
              <a:rPr lang="en-US" dirty="0">
                <a:solidFill>
                  <a:schemeClr val="tx1"/>
                </a:solidFill>
              </a:rPr>
              <a:t>and the </a:t>
            </a:r>
            <a:r>
              <a:rPr lang="en-US" b="1" dirty="0">
                <a:solidFill>
                  <a:schemeClr val="tx1"/>
                </a:solidFill>
              </a:rPr>
              <a:t>Detail Type </a:t>
            </a:r>
            <a:r>
              <a:rPr lang="en-US" dirty="0">
                <a:solidFill>
                  <a:schemeClr val="tx1"/>
                </a:solidFill>
              </a:rPr>
              <a:t>to </a:t>
            </a:r>
            <a:r>
              <a:rPr lang="en-US" b="1" dirty="0">
                <a:solidFill>
                  <a:schemeClr val="tx1"/>
                </a:solidFill>
              </a:rPr>
              <a:t>Other Miscellaneous Expense</a:t>
            </a:r>
            <a:r>
              <a:rPr lang="en-US" dirty="0">
                <a:solidFill>
                  <a:schemeClr val="tx1"/>
                </a:solidFill>
              </a:rPr>
              <a:t>.</a:t>
            </a:r>
            <a:r>
              <a:rPr lang="en-US" b="1" dirty="0">
                <a:solidFill>
                  <a:schemeClr val="tx1"/>
                </a:solidFill>
              </a:rPr>
              <a:t> </a:t>
            </a:r>
            <a:r>
              <a:rPr lang="en-US" dirty="0"/>
              <a:t>Change the account name to </a:t>
            </a:r>
            <a:r>
              <a:rPr lang="en-US" b="1" dirty="0"/>
              <a:t>“Ask My Accountant”.</a:t>
            </a:r>
            <a:endParaRPr lang="en-US" b="1" dirty="0">
              <a:solidFill>
                <a:schemeClr val="tx1"/>
              </a:solidFill>
            </a:endParaRPr>
          </a:p>
          <a:p>
            <a:r>
              <a:rPr lang="en-US" dirty="0">
                <a:solidFill>
                  <a:schemeClr val="tx1"/>
                </a:solidFill>
              </a:rPr>
              <a:t>This will position the account at the bottom of your Profit &amp; Loss Statement, where it will stand out as a reminder to address or research questionable transactions before processing financials for the month or year. Click </a:t>
            </a:r>
            <a:r>
              <a:rPr lang="en-US" b="1" dirty="0">
                <a:solidFill>
                  <a:schemeClr val="tx1"/>
                </a:solidFill>
              </a:rPr>
              <a:t>Save and New</a:t>
            </a:r>
            <a:r>
              <a:rPr lang="en-US" dirty="0">
                <a:solidFill>
                  <a:schemeClr val="tx1"/>
                </a:solidFill>
              </a:rPr>
              <a:t> to add another account or </a:t>
            </a:r>
            <a:r>
              <a:rPr lang="en-US" b="1" dirty="0">
                <a:solidFill>
                  <a:schemeClr val="tx1"/>
                </a:solidFill>
              </a:rPr>
              <a:t>Save and Close</a:t>
            </a:r>
            <a:r>
              <a:rPr lang="en-US" dirty="0">
                <a:solidFill>
                  <a:schemeClr val="tx1"/>
                </a:solidFill>
              </a:rPr>
              <a:t> to return to the chart of accounts list.</a:t>
            </a:r>
          </a:p>
          <a:p>
            <a:endParaRPr lang="en-US" sz="1400" dirty="0">
              <a:solidFill>
                <a:schemeClr val="tx1"/>
              </a:solidFill>
            </a:endParaRP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181277" y="4800600"/>
            <a:ext cx="4571645" cy="335407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4427" y="1524000"/>
            <a:ext cx="2182973" cy="685800"/>
          </a:xfrm>
          <a:prstGeom prst="rect">
            <a:avLst/>
          </a:prstGeom>
        </p:spPr>
      </p:pic>
    </p:spTree>
    <p:extLst>
      <p:ext uri="{BB962C8B-B14F-4D97-AF65-F5344CB8AC3E}">
        <p14:creationId xmlns:p14="http://schemas.microsoft.com/office/powerpoint/2010/main" val="3815615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467205E5-0044-4F7A-91E5-4105F7783D77}"/>
              </a:ext>
            </a:extLst>
          </p:cNvPr>
          <p:cNvSpPr>
            <a:spLocks noGrp="1"/>
          </p:cNvSpPr>
          <p:nvPr>
            <p:ph type="subTitle" idx="1"/>
          </p:nvPr>
        </p:nvSpPr>
        <p:spPr/>
        <p:txBody>
          <a:bodyPr/>
          <a:lstStyle/>
          <a:p>
            <a:r>
              <a:rPr lang="en-US" sz="1400" b="1" dirty="0"/>
              <a:t>Add Bank Accounts</a:t>
            </a:r>
          </a:p>
          <a:p>
            <a:r>
              <a:rPr lang="en-US" dirty="0"/>
              <a:t>Click </a:t>
            </a:r>
            <a:r>
              <a:rPr lang="en-US" b="1" dirty="0"/>
              <a:t>New </a:t>
            </a:r>
            <a:r>
              <a:rPr lang="en-US" dirty="0"/>
              <a:t>from the Chart of Accounts List.</a:t>
            </a:r>
          </a:p>
          <a:p>
            <a:r>
              <a:rPr lang="en-US" dirty="0"/>
              <a:t>Select the </a:t>
            </a:r>
            <a:r>
              <a:rPr lang="en-US" b="1" dirty="0"/>
              <a:t>Account Type </a:t>
            </a:r>
            <a:r>
              <a:rPr lang="en-US" dirty="0"/>
              <a:t>from the drop-down menu.  </a:t>
            </a:r>
          </a:p>
          <a:p>
            <a:r>
              <a:rPr lang="en-US" dirty="0"/>
              <a:t>Select the appropriate </a:t>
            </a:r>
            <a:r>
              <a:rPr lang="en-US" b="1" dirty="0"/>
              <a:t>Detail Type</a:t>
            </a:r>
            <a:r>
              <a:rPr lang="en-US" dirty="0"/>
              <a:t>. </a:t>
            </a:r>
          </a:p>
          <a:p>
            <a:r>
              <a:rPr lang="en-US" dirty="0"/>
              <a:t>Each </a:t>
            </a:r>
            <a:r>
              <a:rPr lang="en-US" b="1" dirty="0"/>
              <a:t>Account Type</a:t>
            </a:r>
            <a:r>
              <a:rPr lang="en-US" dirty="0"/>
              <a:t> has a specific detail type list to select from. </a:t>
            </a:r>
          </a:p>
          <a:p>
            <a:r>
              <a:rPr lang="en-US" dirty="0"/>
              <a:t>Add a number and description. Since this is a bank account, we have the option to enter opening balances.</a:t>
            </a:r>
          </a:p>
          <a:p>
            <a:r>
              <a:rPr lang="en-US" b="1" dirty="0"/>
              <a:t>Note: </a:t>
            </a:r>
            <a:r>
              <a:rPr lang="en-US" dirty="0"/>
              <a:t>Be consistent with type choices. This is important in case you need to merge accounts in the future.</a:t>
            </a:r>
          </a:p>
          <a:p>
            <a:endParaRPr lang="en-US" dirty="0"/>
          </a:p>
        </p:txBody>
      </p:sp>
      <p:sp>
        <p:nvSpPr>
          <p:cNvPr id="3" name="Slide Number Placeholder 2"/>
          <p:cNvSpPr>
            <a:spLocks noGrp="1"/>
          </p:cNvSpPr>
          <p:nvPr>
            <p:ph type="sldNum" sz="quarter" idx="12"/>
          </p:nvPr>
        </p:nvSpPr>
        <p:spPr/>
        <p:txBody>
          <a:bodyPr/>
          <a:lstStyle/>
          <a:p>
            <a:fld id="{492D2D2F-A490-4C0D-96A3-87DCC3196164}" type="slidenum">
              <a:rPr lang="en-US" smtClean="0"/>
              <a:pPr/>
              <a:t>73</a:t>
            </a:fld>
            <a:endParaRPr lang="en-US" dirty="0"/>
          </a:p>
        </p:txBody>
      </p:sp>
      <p:sp>
        <p:nvSpPr>
          <p:cNvPr id="14" name="Title 13"/>
          <p:cNvSpPr>
            <a:spLocks noGrp="1"/>
          </p:cNvSpPr>
          <p:nvPr>
            <p:ph type="ctrTitle"/>
          </p:nvPr>
        </p:nvSpPr>
        <p:spPr/>
        <p:txBody>
          <a:bodyPr/>
          <a:lstStyle/>
          <a:p>
            <a:r>
              <a:rPr lang="en-US" dirty="0"/>
              <a:t>Chart of Accounts</a:t>
            </a:r>
          </a:p>
        </p:txBody>
      </p:sp>
      <p:pic>
        <p:nvPicPr>
          <p:cNvPr id="6" name="Picture 5" descr="A screenshot of a cell phone&#10;&#10;Description automatically generated">
            <a:extLst>
              <a:ext uri="{FF2B5EF4-FFF2-40B4-BE49-F238E27FC236}">
                <a16:creationId xmlns:a16="http://schemas.microsoft.com/office/drawing/2014/main" id="{29EEA5EA-D3DD-4EFE-841A-DBA7A0FC9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380" y="4230669"/>
            <a:ext cx="3886200" cy="3694131"/>
          </a:xfrm>
          <a:prstGeom prst="rect">
            <a:avLst/>
          </a:prstGeom>
        </p:spPr>
      </p:pic>
    </p:spTree>
    <p:extLst>
      <p:ext uri="{BB962C8B-B14F-4D97-AF65-F5344CB8AC3E}">
        <p14:creationId xmlns:p14="http://schemas.microsoft.com/office/powerpoint/2010/main" val="4136092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Edit Account</a:t>
            </a:r>
          </a:p>
          <a:p>
            <a:r>
              <a:rPr lang="en-US" dirty="0">
                <a:solidFill>
                  <a:schemeClr val="tx1"/>
                </a:solidFill>
              </a:rPr>
              <a:t>From the </a:t>
            </a:r>
            <a:r>
              <a:rPr lang="en-US" b="1" dirty="0">
                <a:solidFill>
                  <a:schemeClr val="tx1"/>
                </a:solidFill>
              </a:rPr>
              <a:t>Chart of Accounts </a:t>
            </a:r>
            <a:r>
              <a:rPr lang="en-US" dirty="0">
                <a:solidFill>
                  <a:schemeClr val="tx1"/>
                </a:solidFill>
              </a:rPr>
              <a:t>list locate the account you would like to edit.  </a:t>
            </a:r>
          </a:p>
          <a:p>
            <a:r>
              <a:rPr lang="en-US" b="1" dirty="0">
                <a:solidFill>
                  <a:schemeClr val="tx1"/>
                </a:solidFill>
              </a:rPr>
              <a:t>In this example:  </a:t>
            </a:r>
            <a:r>
              <a:rPr lang="en-US" dirty="0">
                <a:solidFill>
                  <a:schemeClr val="tx1"/>
                </a:solidFill>
              </a:rPr>
              <a:t>The Loan Payable is a long-term equipment loan and </a:t>
            </a:r>
            <a:r>
              <a:rPr lang="en-US" dirty="0"/>
              <a:t>is</a:t>
            </a:r>
            <a:r>
              <a:rPr lang="en-US" dirty="0">
                <a:solidFill>
                  <a:schemeClr val="tx1"/>
                </a:solidFill>
              </a:rPr>
              <a:t> categorized a long-term liability</a:t>
            </a:r>
            <a:r>
              <a:rPr lang="en-US" dirty="0"/>
              <a:t> because it will take more than a year to pay off.</a:t>
            </a:r>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From the </a:t>
            </a:r>
            <a:r>
              <a:rPr lang="en-US" b="1" dirty="0">
                <a:solidFill>
                  <a:schemeClr val="tx1"/>
                </a:solidFill>
              </a:rPr>
              <a:t>Action Menu</a:t>
            </a:r>
            <a:r>
              <a:rPr lang="en-US" dirty="0">
                <a:solidFill>
                  <a:schemeClr val="tx1"/>
                </a:solidFill>
              </a:rPr>
              <a:t> column, click the drop-down list</a:t>
            </a:r>
            <a:r>
              <a:rPr lang="en-US" b="1" dirty="0">
                <a:solidFill>
                  <a:schemeClr val="tx1"/>
                </a:solidFill>
              </a:rPr>
              <a:t> </a:t>
            </a:r>
            <a:r>
              <a:rPr lang="en-US" dirty="0">
                <a:solidFill>
                  <a:schemeClr val="tx1"/>
                </a:solidFill>
              </a:rPr>
              <a:t>-&gt; </a:t>
            </a:r>
            <a:r>
              <a:rPr lang="en-US" b="1" dirty="0">
                <a:solidFill>
                  <a:schemeClr val="tx1"/>
                </a:solidFill>
              </a:rPr>
              <a:t>Edit.</a:t>
            </a:r>
          </a:p>
          <a:p>
            <a:endParaRPr lang="en-US" sz="1400" dirty="0">
              <a:solidFill>
                <a:schemeClr val="tx1"/>
              </a:solidFill>
            </a:endParaRPr>
          </a:p>
          <a:p>
            <a:r>
              <a:rPr lang="en-US" dirty="0">
                <a:solidFill>
                  <a:schemeClr val="tx1"/>
                </a:solidFill>
              </a:rPr>
              <a:t> </a:t>
            </a:r>
            <a:endParaRPr lang="en-US" sz="1600" dirty="0">
              <a:solidFill>
                <a:schemeClr val="tx1"/>
              </a:solidFill>
            </a:endParaRPr>
          </a:p>
          <a:p>
            <a:endParaRPr lang="en-US" sz="1600" dirty="0">
              <a:solidFill>
                <a:schemeClr val="tx1"/>
              </a:solidFill>
            </a:endParaRPr>
          </a:p>
          <a:p>
            <a:endParaRPr lang="en-US" sz="14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74</a:t>
            </a:fld>
            <a:endParaRPr lang="en-US" dirty="0"/>
          </a:p>
        </p:txBody>
      </p:sp>
      <p:sp>
        <p:nvSpPr>
          <p:cNvPr id="2" name="Title 1"/>
          <p:cNvSpPr>
            <a:spLocks noGrp="1"/>
          </p:cNvSpPr>
          <p:nvPr>
            <p:ph type="ctrTitle"/>
          </p:nvPr>
        </p:nvSpPr>
        <p:spPr/>
        <p:txBody>
          <a:bodyPr/>
          <a:lstStyle/>
          <a:p>
            <a:r>
              <a:rPr lang="en-US" dirty="0"/>
              <a:t>Chart of Accounts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4876800" y="4266554"/>
            <a:ext cx="1196849" cy="61089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2927452"/>
            <a:ext cx="5715000" cy="735326"/>
          </a:xfrm>
          <a:prstGeom prst="rect">
            <a:avLst/>
          </a:prstGeom>
        </p:spPr>
      </p:pic>
      <p:pic>
        <p:nvPicPr>
          <p:cNvPr id="9" name="Picture 8">
            <a:extLst>
              <a:ext uri="{FF2B5EF4-FFF2-40B4-BE49-F238E27FC236}">
                <a16:creationId xmlns:a16="http://schemas.microsoft.com/office/drawing/2014/main" id="{C18AADAB-1485-4855-9230-1E3F34A8ED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85899" y="5371030"/>
            <a:ext cx="3886200" cy="3014918"/>
          </a:xfrm>
          <a:prstGeom prst="rect">
            <a:avLst/>
          </a:prstGeom>
        </p:spPr>
      </p:pic>
    </p:spTree>
    <p:extLst>
      <p:ext uri="{BB962C8B-B14F-4D97-AF65-F5344CB8AC3E}">
        <p14:creationId xmlns:p14="http://schemas.microsoft.com/office/powerpoint/2010/main" val="27056683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t>Make Inactive</a:t>
            </a:r>
          </a:p>
          <a:p>
            <a:r>
              <a:rPr lang="en-US" dirty="0"/>
              <a:t>From the Chart of Accounts List:</a:t>
            </a:r>
          </a:p>
          <a:p>
            <a:r>
              <a:rPr lang="en-US" dirty="0"/>
              <a:t>Click one time to highlight the account</a:t>
            </a:r>
            <a:r>
              <a:rPr lang="en-US" b="1" dirty="0"/>
              <a:t> </a:t>
            </a:r>
            <a:r>
              <a:rPr lang="en-US" dirty="0"/>
              <a:t>you would like to inactivate.</a:t>
            </a:r>
          </a:p>
          <a:p>
            <a:r>
              <a:rPr lang="en-US" dirty="0"/>
              <a:t>For this example, we will inactivate the </a:t>
            </a:r>
            <a:r>
              <a:rPr lang="en-US" b="1" dirty="0"/>
              <a:t>Miscellaneous </a:t>
            </a:r>
            <a:r>
              <a:rPr lang="en-US" dirty="0"/>
              <a:t>account.</a:t>
            </a:r>
          </a:p>
          <a:p>
            <a:r>
              <a:rPr lang="en-US" dirty="0"/>
              <a:t> </a:t>
            </a:r>
          </a:p>
          <a:p>
            <a:endParaRPr lang="en-US" sz="1400" dirty="0"/>
          </a:p>
          <a:p>
            <a:endParaRPr lang="en-US" sz="1400" dirty="0"/>
          </a:p>
          <a:p>
            <a:endParaRPr lang="en-US" sz="1400" dirty="0"/>
          </a:p>
          <a:p>
            <a:r>
              <a:rPr lang="en-US" dirty="0"/>
              <a:t>Click </a:t>
            </a:r>
            <a:r>
              <a:rPr lang="en-US" b="1" dirty="0"/>
              <a:t>Make inactive</a:t>
            </a:r>
            <a:r>
              <a:rPr lang="en-US" dirty="0"/>
              <a:t> in the action column drop-down list.</a:t>
            </a:r>
          </a:p>
          <a:p>
            <a:r>
              <a:rPr lang="en-US" dirty="0"/>
              <a:t>An “alert” will pop up and ask you to confirm. Click </a:t>
            </a:r>
            <a:r>
              <a:rPr lang="en-US" b="1" dirty="0"/>
              <a:t>Yes</a:t>
            </a:r>
            <a:r>
              <a:rPr lang="en-US" dirty="0"/>
              <a:t>.</a:t>
            </a:r>
            <a:endParaRPr lang="en-US" b="1" dirty="0"/>
          </a:p>
          <a:p>
            <a:endParaRPr lang="en-US" sz="1400" b="1" dirty="0"/>
          </a:p>
          <a:p>
            <a:endParaRPr lang="en-US" sz="1400" b="1" dirty="0"/>
          </a:p>
          <a:p>
            <a:endParaRPr lang="en-US" sz="1400" b="1" dirty="0"/>
          </a:p>
          <a:p>
            <a:endParaRPr lang="en-US" sz="1400" b="1" dirty="0"/>
          </a:p>
          <a:p>
            <a:endParaRPr lang="en-US" sz="1400" b="1" dirty="0"/>
          </a:p>
          <a:p>
            <a:endParaRPr lang="en-US" dirty="0"/>
          </a:p>
          <a:p>
            <a:r>
              <a:rPr lang="en-US" dirty="0"/>
              <a:t>The </a:t>
            </a:r>
            <a:r>
              <a:rPr lang="en-US" b="1" dirty="0"/>
              <a:t>Miscellaneous</a:t>
            </a:r>
            <a:r>
              <a:rPr lang="en-US" dirty="0"/>
              <a:t> account will no longer appear in the </a:t>
            </a:r>
          </a:p>
          <a:p>
            <a:r>
              <a:rPr lang="en-US" dirty="0"/>
              <a:t>Chart of Accounts List. However, the account is technically </a:t>
            </a:r>
          </a:p>
          <a:p>
            <a:r>
              <a:rPr lang="en-US" dirty="0"/>
              <a:t>inactive and will appear on the list when you choose</a:t>
            </a:r>
          </a:p>
          <a:p>
            <a:r>
              <a:rPr lang="en-US" b="1" dirty="0"/>
              <a:t>Include Inactive </a:t>
            </a:r>
            <a:r>
              <a:rPr lang="en-US" dirty="0"/>
              <a:t>from the </a:t>
            </a:r>
            <a:r>
              <a:rPr lang="en-US" b="1" dirty="0"/>
              <a:t>Gear </a:t>
            </a:r>
            <a:r>
              <a:rPr lang="en-US" dirty="0"/>
              <a:t>icon.</a:t>
            </a:r>
            <a:r>
              <a:rPr lang="en-US" b="1" dirty="0"/>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75</a:t>
            </a:fld>
            <a:endParaRPr lang="en-US" dirty="0"/>
          </a:p>
        </p:txBody>
      </p:sp>
      <p:sp>
        <p:nvSpPr>
          <p:cNvPr id="2" name="Title 1"/>
          <p:cNvSpPr>
            <a:spLocks noGrp="1"/>
          </p:cNvSpPr>
          <p:nvPr>
            <p:ph type="ctrTitle"/>
          </p:nvPr>
        </p:nvSpPr>
        <p:spPr/>
        <p:txBody>
          <a:bodyPr/>
          <a:lstStyle/>
          <a:p>
            <a:r>
              <a:rPr lang="en-US" dirty="0"/>
              <a:t>Chart of Accounts</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4338973" y="3959747"/>
            <a:ext cx="1828800" cy="7588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rcRect/>
          <a:stretch/>
        </p:blipFill>
        <p:spPr>
          <a:xfrm>
            <a:off x="837199" y="5017009"/>
            <a:ext cx="2971800" cy="150694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p:blipFill>
        <p:spPr>
          <a:xfrm>
            <a:off x="4626836" y="5326850"/>
            <a:ext cx="1297647" cy="2624620"/>
          </a:xfrm>
          <a:prstGeom prst="rect">
            <a:avLst/>
          </a:prstGeom>
        </p:spPr>
      </p:pic>
      <p:pic>
        <p:nvPicPr>
          <p:cNvPr id="9" name="Picture 8">
            <a:extLst>
              <a:ext uri="{FF2B5EF4-FFF2-40B4-BE49-F238E27FC236}">
                <a16:creationId xmlns:a16="http://schemas.microsoft.com/office/drawing/2014/main" id="{A6685861-E9D6-414E-8778-64B8A07F8E7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71499" y="2975288"/>
            <a:ext cx="5715000" cy="319923"/>
          </a:xfrm>
          <a:prstGeom prst="rect">
            <a:avLst/>
          </a:prstGeom>
        </p:spPr>
      </p:pic>
    </p:spTree>
    <p:extLst>
      <p:ext uri="{BB962C8B-B14F-4D97-AF65-F5344CB8AC3E}">
        <p14:creationId xmlns:p14="http://schemas.microsoft.com/office/powerpoint/2010/main" val="33450952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Merge Accounts</a:t>
            </a:r>
          </a:p>
          <a:p>
            <a:r>
              <a:rPr lang="en-US" dirty="0">
                <a:solidFill>
                  <a:schemeClr val="tx1"/>
                </a:solidFill>
              </a:rPr>
              <a:t>Merging accounts is helpful if two or more accounts are being used for the same types of transactions and you want to combine the transactions into a single account.</a:t>
            </a:r>
          </a:p>
          <a:p>
            <a:endParaRPr lang="en-US" b="1" dirty="0">
              <a:solidFill>
                <a:schemeClr val="tx1"/>
              </a:solidFill>
            </a:endParaRPr>
          </a:p>
          <a:p>
            <a:r>
              <a:rPr lang="en-US" b="1" dirty="0">
                <a:solidFill>
                  <a:schemeClr val="tx1"/>
                </a:solidFill>
              </a:rPr>
              <a:t>Caution: </a:t>
            </a:r>
            <a:r>
              <a:rPr lang="en-US" dirty="0">
                <a:solidFill>
                  <a:schemeClr val="tx1"/>
                </a:solidFill>
              </a:rPr>
              <a:t>The merge process cannot be undone and is permanent. It is important to confirm that the merge process will not affect the financial statements used to file tax returns. </a:t>
            </a:r>
          </a:p>
          <a:p>
            <a:r>
              <a:rPr lang="en-US" dirty="0">
                <a:solidFill>
                  <a:schemeClr val="tx1"/>
                </a:solidFill>
              </a:rPr>
              <a:t>It is advisable to discuss the cleanup of your </a:t>
            </a:r>
            <a:r>
              <a:rPr lang="en-US" b="1" dirty="0">
                <a:solidFill>
                  <a:schemeClr val="tx1"/>
                </a:solidFill>
              </a:rPr>
              <a:t>Chart of Accounts </a:t>
            </a:r>
            <a:r>
              <a:rPr lang="en-US" dirty="0">
                <a:solidFill>
                  <a:schemeClr val="tx1"/>
                </a:solidFill>
              </a:rPr>
              <a:t>with your accountant or ProAdvisor before merging accounts.</a:t>
            </a:r>
          </a:p>
          <a:p>
            <a:r>
              <a:rPr lang="en-US" dirty="0">
                <a:solidFill>
                  <a:schemeClr val="tx1"/>
                </a:solidFill>
              </a:rPr>
              <a:t>In this example we have two accounts being used to track accounting expenses.</a:t>
            </a:r>
          </a:p>
          <a:p>
            <a:endParaRPr lang="en-US" dirty="0">
              <a:solidFill>
                <a:schemeClr val="tx1"/>
              </a:solidFill>
            </a:endParaRPr>
          </a:p>
          <a:p>
            <a:r>
              <a:rPr lang="en-US" dirty="0">
                <a:solidFill>
                  <a:schemeClr val="tx1"/>
                </a:solidFill>
              </a:rPr>
              <a:t>We will merge</a:t>
            </a:r>
            <a:r>
              <a:rPr lang="en-US" b="1" dirty="0">
                <a:solidFill>
                  <a:schemeClr val="tx1"/>
                </a:solidFill>
              </a:rPr>
              <a:t> </a:t>
            </a:r>
            <a:r>
              <a:rPr lang="en-US" b="1" dirty="0"/>
              <a:t>Bookkeeper</a:t>
            </a:r>
            <a:r>
              <a:rPr lang="en-US" b="1" dirty="0">
                <a:solidFill>
                  <a:schemeClr val="tx1"/>
                </a:solidFill>
              </a:rPr>
              <a:t> </a:t>
            </a:r>
            <a:r>
              <a:rPr lang="en-US" dirty="0">
                <a:solidFill>
                  <a:schemeClr val="tx1"/>
                </a:solidFill>
              </a:rPr>
              <a:t>with </a:t>
            </a:r>
            <a:r>
              <a:rPr lang="en-US" b="1" dirty="0"/>
              <a:t>Accounting</a:t>
            </a:r>
            <a:r>
              <a:rPr lang="en-US" b="1" dirty="0">
                <a:solidFill>
                  <a:schemeClr val="tx1"/>
                </a:solidFill>
              </a:rPr>
              <a:t> </a:t>
            </a:r>
            <a:r>
              <a:rPr lang="en-US" dirty="0">
                <a:solidFill>
                  <a:schemeClr val="tx1"/>
                </a:solidFill>
              </a:rPr>
              <a:t>from the Chart of Account Settings window.</a:t>
            </a:r>
          </a:p>
          <a:p>
            <a:r>
              <a:rPr lang="en-US" dirty="0">
                <a:solidFill>
                  <a:schemeClr val="tx1"/>
                </a:solidFill>
              </a:rPr>
              <a:t>Click one time to highlight the account you will keep, “</a:t>
            </a:r>
            <a:r>
              <a:rPr lang="en-US" dirty="0"/>
              <a:t>Accounting</a:t>
            </a:r>
            <a:r>
              <a:rPr lang="en-US" dirty="0">
                <a:solidFill>
                  <a:schemeClr val="tx1"/>
                </a:solidFill>
              </a:rPr>
              <a:t>.”</a:t>
            </a:r>
          </a:p>
          <a:p>
            <a:r>
              <a:rPr lang="en-US" dirty="0">
                <a:solidFill>
                  <a:schemeClr val="tx1"/>
                </a:solidFill>
              </a:rPr>
              <a:t>Click </a:t>
            </a:r>
            <a:r>
              <a:rPr lang="en-US" b="1" dirty="0">
                <a:solidFill>
                  <a:schemeClr val="tx1"/>
                </a:solidFill>
              </a:rPr>
              <a:t>Edit</a:t>
            </a:r>
            <a:r>
              <a:rPr lang="en-US" dirty="0">
                <a:solidFill>
                  <a:schemeClr val="tx1"/>
                </a:solidFill>
              </a:rPr>
              <a:t> from the Action Column drop-down list.</a:t>
            </a:r>
          </a:p>
          <a:p>
            <a:endParaRPr lang="en-US" sz="1400" dirty="0">
              <a:solidFill>
                <a:schemeClr val="tx1"/>
              </a:solidFill>
            </a:endParaRPr>
          </a:p>
          <a:p>
            <a:endParaRPr lang="en-US" sz="1400"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p>
          <a:p>
            <a:endParaRPr lang="en-US" b="1" dirty="0">
              <a:solidFill>
                <a:schemeClr val="tx1"/>
              </a:solidFill>
            </a:endParaRPr>
          </a:p>
          <a:p>
            <a:r>
              <a:rPr lang="en-US" b="1" dirty="0">
                <a:solidFill>
                  <a:schemeClr val="tx1"/>
                </a:solidFill>
              </a:rPr>
              <a:t>Note: </a:t>
            </a:r>
            <a:r>
              <a:rPr lang="en-US" dirty="0">
                <a:solidFill>
                  <a:schemeClr val="tx1"/>
                </a:solidFill>
              </a:rPr>
              <a:t>The </a:t>
            </a:r>
            <a:r>
              <a:rPr lang="en-US" b="1" dirty="0">
                <a:solidFill>
                  <a:schemeClr val="tx1"/>
                </a:solidFill>
              </a:rPr>
              <a:t>Account Type </a:t>
            </a:r>
            <a:r>
              <a:rPr lang="en-US" dirty="0">
                <a:solidFill>
                  <a:schemeClr val="tx1"/>
                </a:solidFill>
              </a:rPr>
              <a:t>and </a:t>
            </a:r>
            <a:r>
              <a:rPr lang="en-US" b="1" dirty="0">
                <a:solidFill>
                  <a:schemeClr val="tx1"/>
                </a:solidFill>
              </a:rPr>
              <a:t>Detail Type </a:t>
            </a:r>
            <a:r>
              <a:rPr lang="en-US" dirty="0">
                <a:solidFill>
                  <a:schemeClr val="tx1"/>
                </a:solidFill>
              </a:rPr>
              <a:t>must be the same for accounts you intend to merge. When merging sub-accounts, both accounts must be a sub of the same parent account.</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76</a:t>
            </a:fld>
            <a:endParaRPr lang="en-US" dirty="0"/>
          </a:p>
        </p:txBody>
      </p:sp>
      <p:sp>
        <p:nvSpPr>
          <p:cNvPr id="2" name="Title 1"/>
          <p:cNvSpPr>
            <a:spLocks noGrp="1"/>
          </p:cNvSpPr>
          <p:nvPr>
            <p:ph type="ctrTitle"/>
          </p:nvPr>
        </p:nvSpPr>
        <p:spPr/>
        <p:txBody>
          <a:bodyPr/>
          <a:lstStyle/>
          <a:p>
            <a:r>
              <a:rPr lang="en-US" dirty="0"/>
              <a:t>Chart of Accounts</a:t>
            </a:r>
          </a:p>
        </p:txBody>
      </p:sp>
      <p:pic>
        <p:nvPicPr>
          <p:cNvPr id="6" name="Picture 5">
            <a:extLst>
              <a:ext uri="{FF2B5EF4-FFF2-40B4-BE49-F238E27FC236}">
                <a16:creationId xmlns:a16="http://schemas.microsoft.com/office/drawing/2014/main" id="{EB64C424-D574-4AA4-92A7-17762CF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6280" y="5600428"/>
            <a:ext cx="5486400" cy="578901"/>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6DDFA391-0518-4CF9-A787-6FAC47B4ED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1110" y="6509813"/>
            <a:ext cx="2076740" cy="952633"/>
          </a:xfrm>
          <a:prstGeom prst="rect">
            <a:avLst/>
          </a:prstGeom>
        </p:spPr>
      </p:pic>
    </p:spTree>
    <p:extLst>
      <p:ext uri="{BB962C8B-B14F-4D97-AF65-F5344CB8AC3E}">
        <p14:creationId xmlns:p14="http://schemas.microsoft.com/office/powerpoint/2010/main" val="36402072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Highlight the name </a:t>
            </a:r>
            <a:r>
              <a:rPr lang="en-US" b="1" dirty="0"/>
              <a:t>Accounting</a:t>
            </a:r>
            <a:r>
              <a:rPr lang="en-US" b="1" dirty="0">
                <a:solidFill>
                  <a:schemeClr val="tx1"/>
                </a:solidFill>
              </a:rPr>
              <a:t> </a:t>
            </a:r>
            <a:r>
              <a:rPr lang="en-US" dirty="0">
                <a:solidFill>
                  <a:schemeClr val="tx1"/>
                </a:solidFill>
              </a:rPr>
              <a:t>and copy </a:t>
            </a:r>
            <a:r>
              <a:rPr lang="en-US" b="1" dirty="0">
                <a:solidFill>
                  <a:schemeClr val="tx1"/>
                </a:solidFill>
              </a:rPr>
              <a:t>(Ctrl + C) </a:t>
            </a:r>
            <a:r>
              <a:rPr lang="en-US" dirty="0">
                <a:solidFill>
                  <a:schemeClr val="tx1"/>
                </a:solidFill>
              </a:rPr>
              <a:t>the account name.</a:t>
            </a:r>
          </a:p>
          <a:p>
            <a:r>
              <a:rPr lang="en-US" dirty="0">
                <a:solidFill>
                  <a:schemeClr val="tx1"/>
                </a:solidFill>
              </a:rPr>
              <a:t>Click the </a:t>
            </a:r>
            <a:r>
              <a:rPr lang="en-US" b="1" dirty="0">
                <a:solidFill>
                  <a:schemeClr val="tx1"/>
                </a:solidFill>
              </a:rPr>
              <a:t>Cancel</a:t>
            </a:r>
            <a:r>
              <a:rPr lang="en-US" dirty="0">
                <a:solidFill>
                  <a:schemeClr val="tx1"/>
                </a:solidFill>
              </a:rPr>
              <a:t> button in the lower left  to return to the </a:t>
            </a:r>
            <a:r>
              <a:rPr lang="en-US" b="1" dirty="0">
                <a:solidFill>
                  <a:schemeClr val="tx1"/>
                </a:solidFill>
              </a:rPr>
              <a:t>Chart of Accounts Settings List.</a:t>
            </a: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r>
              <a:rPr lang="en-US" dirty="0">
                <a:solidFill>
                  <a:schemeClr val="tx1"/>
                </a:solidFill>
              </a:rPr>
              <a:t>Sel</a:t>
            </a:r>
            <a:r>
              <a:rPr lang="en-US" dirty="0"/>
              <a:t>ect the account “Bookkeeper.”</a:t>
            </a:r>
            <a:endParaRPr lang="en-US" dirty="0">
              <a:solidFill>
                <a:schemeClr val="tx1"/>
              </a:solidFill>
            </a:endParaRPr>
          </a:p>
          <a:p>
            <a:r>
              <a:rPr lang="en-US" dirty="0">
                <a:solidFill>
                  <a:schemeClr val="tx1"/>
                </a:solidFill>
              </a:rPr>
              <a:t>Click </a:t>
            </a:r>
            <a:r>
              <a:rPr lang="en-US" b="1" dirty="0">
                <a:solidFill>
                  <a:schemeClr val="tx1"/>
                </a:solidFill>
              </a:rPr>
              <a:t>Edit </a:t>
            </a:r>
            <a:r>
              <a:rPr lang="en-US" dirty="0">
                <a:solidFill>
                  <a:schemeClr val="tx1"/>
                </a:solidFill>
              </a:rPr>
              <a:t>from the action </a:t>
            </a:r>
            <a:r>
              <a:rPr lang="en-US" dirty="0"/>
              <a:t>c</a:t>
            </a:r>
            <a:r>
              <a:rPr lang="en-US" dirty="0">
                <a:solidFill>
                  <a:schemeClr val="tx1"/>
                </a:solidFill>
              </a:rPr>
              <a:t>olumn drop-down list.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r>
              <a:rPr lang="en-US" dirty="0">
                <a:solidFill>
                  <a:schemeClr val="tx1"/>
                </a:solidFill>
              </a:rPr>
              <a:t>Highlight the Name </a:t>
            </a:r>
            <a:r>
              <a:rPr lang="en-US" b="1" dirty="0"/>
              <a:t>Bookkeeper </a:t>
            </a:r>
            <a:r>
              <a:rPr lang="en-US" dirty="0"/>
              <a:t>and</a:t>
            </a:r>
            <a:r>
              <a:rPr lang="en-US" b="1" dirty="0">
                <a:solidFill>
                  <a:schemeClr val="tx1"/>
                </a:solidFill>
              </a:rPr>
              <a:t> </a:t>
            </a:r>
            <a:r>
              <a:rPr lang="en-US" dirty="0">
                <a:solidFill>
                  <a:schemeClr val="tx1"/>
                </a:solidFill>
              </a:rPr>
              <a:t>Paste </a:t>
            </a:r>
            <a:r>
              <a:rPr lang="en-US" b="1" dirty="0">
                <a:solidFill>
                  <a:schemeClr val="tx1"/>
                </a:solidFill>
              </a:rPr>
              <a:t>(Ctrl + V) </a:t>
            </a:r>
            <a:r>
              <a:rPr lang="en-US" dirty="0">
                <a:solidFill>
                  <a:schemeClr val="tx1"/>
                </a:solidFill>
              </a:rPr>
              <a:t>to replace “</a:t>
            </a:r>
            <a:r>
              <a:rPr lang="en-US" dirty="0"/>
              <a:t>Bookkeeper</a:t>
            </a:r>
            <a:r>
              <a:rPr lang="en-US" dirty="0">
                <a:solidFill>
                  <a:schemeClr val="tx1"/>
                </a:solidFill>
              </a:rPr>
              <a:t>” with “Accounting.”</a:t>
            </a:r>
          </a:p>
          <a:p>
            <a:r>
              <a:rPr lang="en-US" dirty="0">
                <a:solidFill>
                  <a:schemeClr val="tx1"/>
                </a:solidFill>
              </a:rPr>
              <a:t>Click </a:t>
            </a:r>
            <a:r>
              <a:rPr lang="en-US" b="1" dirty="0">
                <a:solidFill>
                  <a:schemeClr val="tx1"/>
                </a:solidFill>
              </a:rPr>
              <a:t>Save.</a:t>
            </a:r>
          </a:p>
          <a:p>
            <a:r>
              <a:rPr lang="en-US" dirty="0">
                <a:solidFill>
                  <a:schemeClr val="tx1"/>
                </a:solidFill>
              </a:rPr>
              <a:t>Click</a:t>
            </a:r>
            <a:r>
              <a:rPr lang="en-US" b="1" dirty="0">
                <a:solidFill>
                  <a:schemeClr val="tx1"/>
                </a:solidFill>
              </a:rPr>
              <a:t> Yes.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77</a:t>
            </a:fld>
            <a:endParaRPr lang="en-US" dirty="0"/>
          </a:p>
        </p:txBody>
      </p:sp>
      <p:sp>
        <p:nvSpPr>
          <p:cNvPr id="2" name="Title 1"/>
          <p:cNvSpPr>
            <a:spLocks noGrp="1"/>
          </p:cNvSpPr>
          <p:nvPr>
            <p:ph type="ctrTitle"/>
          </p:nvPr>
        </p:nvSpPr>
        <p:spPr/>
        <p:txBody>
          <a:bodyPr/>
          <a:lstStyle/>
          <a:p>
            <a:r>
              <a:rPr lang="en-US" dirty="0"/>
              <a:t>Chart of Accounts</a:t>
            </a:r>
          </a:p>
        </p:txBody>
      </p:sp>
      <p:pic>
        <p:nvPicPr>
          <p:cNvPr id="10" name="Picture 9">
            <a:extLst>
              <a:ext uri="{FF2B5EF4-FFF2-40B4-BE49-F238E27FC236}">
                <a16:creationId xmlns:a16="http://schemas.microsoft.com/office/drawing/2014/main" id="{08208162-E942-4CD5-918B-3102F3F2B6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33617" y="7089831"/>
            <a:ext cx="2164046" cy="788843"/>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807445B2-F0BD-4AAF-9BB5-26B50A35B7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700" y="4495800"/>
            <a:ext cx="3611880" cy="1502286"/>
          </a:xfrm>
          <a:prstGeom prst="rect">
            <a:avLst/>
          </a:prstGeom>
        </p:spPr>
      </p:pic>
      <p:pic>
        <p:nvPicPr>
          <p:cNvPr id="12" name="Picture 11">
            <a:extLst>
              <a:ext uri="{FF2B5EF4-FFF2-40B4-BE49-F238E27FC236}">
                <a16:creationId xmlns:a16="http://schemas.microsoft.com/office/drawing/2014/main" id="{FC3C130D-8E66-4F29-ADCF-868284229AF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09700" y="1989703"/>
            <a:ext cx="3611880" cy="1551627"/>
          </a:xfrm>
          <a:prstGeom prst="rect">
            <a:avLst/>
          </a:prstGeom>
        </p:spPr>
      </p:pic>
    </p:spTree>
    <p:extLst>
      <p:ext uri="{BB962C8B-B14F-4D97-AF65-F5344CB8AC3E}">
        <p14:creationId xmlns:p14="http://schemas.microsoft.com/office/powerpoint/2010/main" val="28464037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Sub-accounts</a:t>
            </a:r>
          </a:p>
          <a:p>
            <a:r>
              <a:rPr lang="en-US" dirty="0">
                <a:solidFill>
                  <a:schemeClr val="tx1"/>
                </a:solidFill>
              </a:rPr>
              <a:t>Sub-accounts are a great way to organize your Chart of Accounts when used properly. Here is an example using Travel accounts.</a:t>
            </a:r>
          </a:p>
          <a:p>
            <a:endParaRPr lang="en-US" dirty="0">
              <a:solidFill>
                <a:schemeClr val="tx1"/>
              </a:solidFill>
            </a:endParaRPr>
          </a:p>
          <a:p>
            <a:r>
              <a:rPr lang="en-US" dirty="0">
                <a:solidFill>
                  <a:schemeClr val="tx1"/>
                </a:solidFill>
              </a:rPr>
              <a:t>. </a:t>
            </a:r>
          </a:p>
          <a:p>
            <a:r>
              <a:rPr lang="en-US" b="1" dirty="0">
                <a:solidFill>
                  <a:schemeClr val="tx1"/>
                </a:solidFill>
              </a:rPr>
              <a:t> </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Chart of Accounts should look like this when setup </a:t>
            </a:r>
            <a:r>
              <a:rPr lang="en-US" dirty="0"/>
              <a:t>properly. Sub-accounts can be expanded or collapsed into one line item on financial reports.</a:t>
            </a:r>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p>
          <a:p>
            <a:endParaRPr lang="en-US" dirty="0">
              <a:solidFill>
                <a:schemeClr val="tx1"/>
              </a:solidFill>
            </a:endParaRPr>
          </a:p>
          <a:p>
            <a:endParaRPr lang="en-US" dirty="0"/>
          </a:p>
          <a:p>
            <a:r>
              <a:rPr lang="en-US" b="1" dirty="0"/>
              <a:t>Note: </a:t>
            </a:r>
            <a:r>
              <a:rPr lang="en-US" dirty="0"/>
              <a:t>When using sub-accounts</a:t>
            </a:r>
            <a:r>
              <a:rPr lang="en-US" b="1" dirty="0"/>
              <a:t>, i</a:t>
            </a:r>
            <a:r>
              <a:rPr lang="en-US" dirty="0"/>
              <a:t>t is very important to select sub-accounts in all transactions and avoid using the main account when entering transactions. </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78</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383796" y="2616606"/>
            <a:ext cx="3541765" cy="1744274"/>
          </a:xfrm>
          <a:prstGeom prst="rect">
            <a:avLst/>
          </a:prstGeom>
        </p:spPr>
      </p:pic>
      <p:sp>
        <p:nvSpPr>
          <p:cNvPr id="8" name="Title 7"/>
          <p:cNvSpPr>
            <a:spLocks noGrp="1"/>
          </p:cNvSpPr>
          <p:nvPr>
            <p:ph type="ctrTitle"/>
          </p:nvPr>
        </p:nvSpPr>
        <p:spPr/>
        <p:txBody>
          <a:bodyPr/>
          <a:lstStyle/>
          <a:p>
            <a:r>
              <a:rPr lang="en-US" dirty="0"/>
              <a:t>Chart of Accounts</a:t>
            </a:r>
          </a:p>
        </p:txBody>
      </p:sp>
      <p:pic>
        <p:nvPicPr>
          <p:cNvPr id="4" name="Picture 3" descr="A screenshot of a cell phone&#10;&#10;Description automatically generated">
            <a:extLst>
              <a:ext uri="{FF2B5EF4-FFF2-40B4-BE49-F238E27FC236}">
                <a16:creationId xmlns:a16="http://schemas.microsoft.com/office/drawing/2014/main" id="{71CF45FD-5896-4340-8A71-66A913D623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99" y="5784956"/>
            <a:ext cx="5486400" cy="1120811"/>
          </a:xfrm>
          <a:prstGeom prst="rect">
            <a:avLst/>
          </a:prstGeom>
        </p:spPr>
      </p:pic>
    </p:spTree>
    <p:extLst>
      <p:ext uri="{BB962C8B-B14F-4D97-AF65-F5344CB8AC3E}">
        <p14:creationId xmlns:p14="http://schemas.microsoft.com/office/powerpoint/2010/main" val="13379335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It is important to verify or enter beginning balances and historical data. Your accountant can assist you in using a journal entry or you can add beginning balances when adding accounts to your Chart of Accounts list.</a:t>
            </a:r>
          </a:p>
          <a:p>
            <a:endParaRPr lang="en-US" dirty="0">
              <a:solidFill>
                <a:schemeClr val="tx1"/>
              </a:solidFill>
            </a:endParaRPr>
          </a:p>
          <a:p>
            <a:r>
              <a:rPr lang="en-US" dirty="0">
                <a:solidFill>
                  <a:schemeClr val="tx1"/>
                </a:solidFill>
              </a:rPr>
              <a:t>If you have converted data, then you would have compared a Balance Sheet and Profit &amp; Loss Statement (set for all dates and accrual basis) in QuickBooks® Online  with the same reports in the accounting application you were using.</a:t>
            </a:r>
          </a:p>
          <a:p>
            <a:endParaRPr lang="en-US" dirty="0">
              <a:solidFill>
                <a:schemeClr val="tx1"/>
              </a:solidFill>
            </a:endParaRPr>
          </a:p>
          <a:p>
            <a:r>
              <a:rPr lang="en-US" dirty="0">
                <a:solidFill>
                  <a:schemeClr val="tx1"/>
                </a:solidFill>
              </a:rPr>
              <a:t>Enter beginning balances when setting up a new bank account, credit card account, and other assets and liabilities. Opening balances default to </a:t>
            </a:r>
            <a:r>
              <a:rPr lang="en-US" b="1" dirty="0">
                <a:solidFill>
                  <a:schemeClr val="tx1"/>
                </a:solidFill>
              </a:rPr>
              <a:t>Open Balance Equity </a:t>
            </a:r>
            <a:r>
              <a:rPr lang="en-US" dirty="0">
                <a:solidFill>
                  <a:schemeClr val="tx1"/>
                </a:solidFill>
              </a:rPr>
              <a:t>in the Chart of Accounts.</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Accounts Receivable </a:t>
            </a:r>
            <a:r>
              <a:rPr lang="en-US" dirty="0">
                <a:solidFill>
                  <a:schemeClr val="tx1"/>
                </a:solidFill>
              </a:rPr>
              <a:t>(customer invoices) and </a:t>
            </a:r>
            <a:r>
              <a:rPr lang="en-US" b="1" dirty="0">
                <a:solidFill>
                  <a:schemeClr val="tx1"/>
                </a:solidFill>
              </a:rPr>
              <a:t>Accounts Payable </a:t>
            </a:r>
            <a:r>
              <a:rPr lang="en-US" dirty="0">
                <a:solidFill>
                  <a:schemeClr val="tx1"/>
                </a:solidFill>
              </a:rPr>
              <a:t>(unpaid bills) should be entered individually to match beginning balances.</a:t>
            </a:r>
            <a:endParaRPr lang="en-US" b="1"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79</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23059" y="4415231"/>
            <a:ext cx="3611880" cy="3433369"/>
          </a:xfrm>
          <a:prstGeom prst="rect">
            <a:avLst/>
          </a:prstGeom>
        </p:spPr>
      </p:pic>
      <p:sp>
        <p:nvSpPr>
          <p:cNvPr id="6" name="Title 5"/>
          <p:cNvSpPr>
            <a:spLocks noGrp="1"/>
          </p:cNvSpPr>
          <p:nvPr>
            <p:ph type="ctrTitle"/>
          </p:nvPr>
        </p:nvSpPr>
        <p:spPr/>
        <p:txBody>
          <a:bodyPr/>
          <a:lstStyle/>
          <a:p>
            <a:r>
              <a:rPr lang="en-US" dirty="0"/>
              <a:t>Beginning Balances  </a:t>
            </a:r>
          </a:p>
        </p:txBody>
      </p:sp>
    </p:spTree>
    <p:extLst>
      <p:ext uri="{BB962C8B-B14F-4D97-AF65-F5344CB8AC3E}">
        <p14:creationId xmlns:p14="http://schemas.microsoft.com/office/powerpoint/2010/main" val="4037362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326EB61-60D5-455B-946F-6231AFEC1845}"/>
              </a:ext>
            </a:extLst>
          </p:cNvPr>
          <p:cNvSpPr>
            <a:spLocks noGrp="1"/>
          </p:cNvSpPr>
          <p:nvPr>
            <p:ph type="subTitle" idx="1"/>
          </p:nvPr>
        </p:nvSpPr>
        <p:spPr/>
        <p:txBody>
          <a:bodyPr>
            <a:normAutofit/>
          </a:bodyPr>
          <a:lstStyle/>
          <a:p>
            <a:pPr>
              <a:spcBef>
                <a:spcPts val="25"/>
              </a:spcBef>
              <a:tabLst>
                <a:tab pos="4572000" algn="l"/>
              </a:tabLst>
            </a:pPr>
            <a:r>
              <a:rPr lang="en-US" dirty="0">
                <a:hlinkClick r:id="rId3" action="ppaction://hlinksldjump"/>
              </a:rPr>
              <a:t>Section 1 – Getting Started</a:t>
            </a:r>
            <a:r>
              <a:rPr lang="en-US" b="1" dirty="0"/>
              <a:t>	12</a:t>
            </a:r>
          </a:p>
          <a:p>
            <a:pPr marL="457200">
              <a:lnSpc>
                <a:spcPct val="100000"/>
              </a:lnSpc>
              <a:spcBef>
                <a:spcPts val="0"/>
              </a:spcBef>
              <a:tabLst>
                <a:tab pos="4572000" algn="l"/>
              </a:tabLst>
            </a:pPr>
            <a:r>
              <a:rPr lang="en-US" dirty="0"/>
              <a:t>Objectives	13</a:t>
            </a:r>
          </a:p>
          <a:p>
            <a:pPr marL="457200">
              <a:lnSpc>
                <a:spcPct val="100000"/>
              </a:lnSpc>
              <a:spcBef>
                <a:spcPts val="0"/>
              </a:spcBef>
              <a:tabLst>
                <a:tab pos="4572000" algn="l"/>
              </a:tabLst>
            </a:pPr>
            <a:r>
              <a:rPr lang="en-US" dirty="0"/>
              <a:t>Features                                                                                                  	14    </a:t>
            </a:r>
          </a:p>
          <a:p>
            <a:pPr marL="914400">
              <a:lnSpc>
                <a:spcPct val="100000"/>
              </a:lnSpc>
              <a:spcBef>
                <a:spcPts val="0"/>
              </a:spcBef>
              <a:tabLst>
                <a:tab pos="4572000" algn="l"/>
              </a:tabLst>
            </a:pPr>
            <a:r>
              <a:rPr lang="en-US" dirty="0"/>
              <a:t>Chrome Browser	14</a:t>
            </a:r>
          </a:p>
          <a:p>
            <a:pPr marL="914400">
              <a:lnSpc>
                <a:spcPct val="100000"/>
              </a:lnSpc>
              <a:spcBef>
                <a:spcPts val="0"/>
              </a:spcBef>
              <a:tabLst>
                <a:tab pos="4572000" algn="l"/>
              </a:tabLst>
            </a:pPr>
            <a:r>
              <a:rPr lang="en-US" dirty="0"/>
              <a:t>Multiple Windows	17</a:t>
            </a:r>
          </a:p>
          <a:p>
            <a:pPr marL="914400">
              <a:lnSpc>
                <a:spcPct val="100000"/>
              </a:lnSpc>
              <a:spcBef>
                <a:spcPts val="0"/>
              </a:spcBef>
              <a:tabLst>
                <a:tab pos="4572000" algn="l"/>
              </a:tabLst>
            </a:pPr>
            <a:r>
              <a:rPr lang="en-US" dirty="0"/>
              <a:t>QuickBooks Online Mobile App	18</a:t>
            </a:r>
          </a:p>
          <a:p>
            <a:pPr marL="457200">
              <a:lnSpc>
                <a:spcPct val="100000"/>
              </a:lnSpc>
              <a:spcBef>
                <a:spcPts val="0"/>
              </a:spcBef>
              <a:tabLst>
                <a:tab pos="4572000" algn="l"/>
              </a:tabLst>
            </a:pPr>
            <a:r>
              <a:rPr lang="en-US" dirty="0"/>
              <a:t>Subscriptions                                                                                              19                          </a:t>
            </a:r>
          </a:p>
          <a:p>
            <a:pPr marL="914400">
              <a:lnSpc>
                <a:spcPct val="100000"/>
              </a:lnSpc>
              <a:spcBef>
                <a:spcPts val="0"/>
              </a:spcBef>
              <a:tabLst>
                <a:tab pos="4572000" algn="l"/>
              </a:tabLst>
            </a:pPr>
            <a:r>
              <a:rPr lang="en-US" dirty="0">
                <a:solidFill>
                  <a:srgbClr val="0000FF"/>
                </a:solidFill>
                <a:hlinkClick r:id="rId4"/>
              </a:rPr>
              <a:t>https://quickbooks.intuit.com/pricing/</a:t>
            </a:r>
            <a:r>
              <a:rPr lang="en-US" dirty="0">
                <a:solidFill>
                  <a:srgbClr val="0000FF"/>
                </a:solidFill>
              </a:rPr>
              <a:t>	</a:t>
            </a:r>
            <a:r>
              <a:rPr lang="en-US" dirty="0"/>
              <a:t>19</a:t>
            </a:r>
          </a:p>
          <a:p>
            <a:pPr marL="457200">
              <a:lnSpc>
                <a:spcPct val="100000"/>
              </a:lnSpc>
              <a:spcBef>
                <a:spcPts val="0"/>
              </a:spcBef>
              <a:tabLst>
                <a:tab pos="4572000" algn="l"/>
              </a:tabLst>
            </a:pPr>
            <a:r>
              <a:rPr lang="en-US" dirty="0"/>
              <a:t>Student Setup	20</a:t>
            </a:r>
          </a:p>
          <a:p>
            <a:pPr marL="457200">
              <a:lnSpc>
                <a:spcPct val="100000"/>
              </a:lnSpc>
              <a:spcBef>
                <a:spcPts val="0"/>
              </a:spcBef>
              <a:tabLst>
                <a:tab pos="4572000" algn="l"/>
              </a:tabLst>
            </a:pPr>
            <a:r>
              <a:rPr lang="en-US" dirty="0"/>
              <a:t>Company Data	24                                                                                                </a:t>
            </a:r>
          </a:p>
          <a:p>
            <a:pPr marL="914400">
              <a:lnSpc>
                <a:spcPct val="100000"/>
              </a:lnSpc>
              <a:spcBef>
                <a:spcPts val="0"/>
              </a:spcBef>
              <a:tabLst>
                <a:tab pos="4572000" algn="l"/>
              </a:tabLst>
            </a:pPr>
            <a:r>
              <a:rPr lang="en-US" dirty="0"/>
              <a:t>About TAD Gaming Services, LLC	24</a:t>
            </a:r>
          </a:p>
          <a:p>
            <a:pPr marL="914400">
              <a:lnSpc>
                <a:spcPct val="100000"/>
              </a:lnSpc>
              <a:spcBef>
                <a:spcPts val="0"/>
              </a:spcBef>
              <a:tabLst>
                <a:tab pos="4572000" algn="l"/>
              </a:tabLst>
            </a:pPr>
            <a:r>
              <a:rPr lang="en-US" dirty="0"/>
              <a:t>Multiple Member LLC                                                                   25                                                      </a:t>
            </a:r>
          </a:p>
          <a:p>
            <a:pPr marL="457200">
              <a:lnSpc>
                <a:spcPct val="100000"/>
              </a:lnSpc>
              <a:spcBef>
                <a:spcPts val="0"/>
              </a:spcBef>
              <a:tabLst>
                <a:tab pos="4572000" algn="l"/>
              </a:tabLst>
            </a:pPr>
            <a:r>
              <a:rPr lang="en-US" dirty="0"/>
              <a:t>Importing Data </a:t>
            </a:r>
            <a:r>
              <a:rPr lang="en-US" dirty="0">
                <a:solidFill>
                  <a:srgbClr val="FF0000"/>
                </a:solidFill>
              </a:rPr>
              <a:t>                                                                         	</a:t>
            </a:r>
            <a:r>
              <a:rPr lang="en-US" dirty="0"/>
              <a:t>27</a:t>
            </a:r>
            <a:r>
              <a:rPr lang="en-US" dirty="0">
                <a:solidFill>
                  <a:srgbClr val="FF0000"/>
                </a:solidFill>
              </a:rPr>
              <a:t>        	</a:t>
            </a:r>
            <a:endParaRPr lang="en-US" dirty="0"/>
          </a:p>
          <a:p>
            <a:pPr marL="457200">
              <a:lnSpc>
                <a:spcPct val="100000"/>
              </a:lnSpc>
              <a:spcBef>
                <a:spcPts val="0"/>
              </a:spcBef>
              <a:tabLst>
                <a:tab pos="4572000" algn="l"/>
              </a:tabLst>
            </a:pPr>
            <a:r>
              <a:rPr lang="en-US" dirty="0"/>
              <a:t>Navigation   	30</a:t>
            </a:r>
          </a:p>
          <a:p>
            <a:pPr marL="914400">
              <a:lnSpc>
                <a:spcPct val="100000"/>
              </a:lnSpc>
              <a:spcBef>
                <a:spcPts val="0"/>
              </a:spcBef>
              <a:tabLst>
                <a:tab pos="4572000" algn="l"/>
              </a:tabLst>
            </a:pPr>
            <a:r>
              <a:rPr lang="en-US" dirty="0"/>
              <a:t>Left Navigation Bar	30</a:t>
            </a:r>
          </a:p>
          <a:p>
            <a:pPr marL="914400">
              <a:lnSpc>
                <a:spcPct val="100000"/>
              </a:lnSpc>
              <a:spcBef>
                <a:spcPts val="0"/>
              </a:spcBef>
              <a:tabLst>
                <a:tab pos="4572000" algn="l"/>
              </a:tabLst>
            </a:pPr>
            <a:r>
              <a:rPr lang="en-US" dirty="0"/>
              <a:t>+ New	31</a:t>
            </a:r>
          </a:p>
          <a:p>
            <a:pPr marL="914400">
              <a:lnSpc>
                <a:spcPct val="100000"/>
              </a:lnSpc>
              <a:spcBef>
                <a:spcPts val="0"/>
              </a:spcBef>
              <a:tabLst>
                <a:tab pos="4572000" algn="l"/>
              </a:tabLst>
            </a:pPr>
            <a:r>
              <a:rPr lang="en-US" dirty="0"/>
              <a:t>Search	32</a:t>
            </a:r>
          </a:p>
          <a:p>
            <a:pPr marL="914400">
              <a:lnSpc>
                <a:spcPct val="100000"/>
              </a:lnSpc>
              <a:spcBef>
                <a:spcPts val="0"/>
              </a:spcBef>
              <a:tabLst>
                <a:tab pos="4572000" algn="l"/>
              </a:tabLst>
            </a:pPr>
            <a:r>
              <a:rPr lang="en-US" dirty="0"/>
              <a:t>Gear	33</a:t>
            </a:r>
          </a:p>
          <a:p>
            <a:pPr marL="914400">
              <a:lnSpc>
                <a:spcPct val="100000"/>
              </a:lnSpc>
              <a:spcBef>
                <a:spcPts val="0"/>
              </a:spcBef>
              <a:tabLst>
                <a:tab pos="4572000" algn="l"/>
              </a:tabLst>
            </a:pPr>
            <a:r>
              <a:rPr lang="en-US" dirty="0"/>
              <a:t>Dashboard	34</a:t>
            </a:r>
          </a:p>
          <a:p>
            <a:pPr marL="457200">
              <a:lnSpc>
                <a:spcPct val="100000"/>
              </a:lnSpc>
              <a:spcBef>
                <a:spcPts val="0"/>
              </a:spcBef>
              <a:tabLst>
                <a:tab pos="4572000" algn="l"/>
              </a:tabLst>
            </a:pPr>
            <a:r>
              <a:rPr lang="en-US" dirty="0"/>
              <a:t>Practice Test	38</a:t>
            </a:r>
          </a:p>
          <a:p>
            <a:pPr marL="457200">
              <a:lnSpc>
                <a:spcPct val="100000"/>
              </a:lnSpc>
              <a:spcBef>
                <a:spcPts val="0"/>
              </a:spcBef>
              <a:tabLst>
                <a:tab pos="4572000" algn="l"/>
              </a:tabLst>
            </a:pPr>
            <a:r>
              <a:rPr lang="en-US" dirty="0"/>
              <a:t>Test Your Knowledge	39</a:t>
            </a:r>
          </a:p>
          <a:p>
            <a:pPr marL="457200">
              <a:lnSpc>
                <a:spcPct val="100000"/>
              </a:lnSpc>
              <a:spcBef>
                <a:spcPts val="0"/>
              </a:spcBef>
              <a:tabLst>
                <a:tab pos="4572000" algn="l"/>
              </a:tabLst>
            </a:pPr>
            <a:r>
              <a:rPr lang="en-US" dirty="0"/>
              <a:t>Case Study Activities	40</a:t>
            </a:r>
          </a:p>
          <a:p>
            <a:pPr marL="457200">
              <a:lnSpc>
                <a:spcPct val="100000"/>
              </a:lnSpc>
              <a:spcBef>
                <a:spcPts val="0"/>
              </a:spcBef>
              <a:tabLst>
                <a:tab pos="4572000" algn="l"/>
              </a:tabLst>
            </a:pPr>
            <a:r>
              <a:rPr lang="en-US" dirty="0"/>
              <a:t>	 	</a:t>
            </a:r>
          </a:p>
          <a:p>
            <a:pPr marL="457200"/>
            <a:endParaRPr lang="en-US" dirty="0">
              <a:hlinkClick r:id="rId5" action="ppaction://hlinksldjump"/>
            </a:endParaRPr>
          </a:p>
          <a:p>
            <a:r>
              <a:rPr lang="en-US" dirty="0"/>
              <a:t> </a:t>
            </a:r>
          </a:p>
          <a:p>
            <a:endParaRPr lang="en-US" dirty="0"/>
          </a:p>
        </p:txBody>
      </p:sp>
      <p:sp>
        <p:nvSpPr>
          <p:cNvPr id="3" name="Slide Number Placeholder 2">
            <a:extLst>
              <a:ext uri="{FF2B5EF4-FFF2-40B4-BE49-F238E27FC236}">
                <a16:creationId xmlns:a16="http://schemas.microsoft.com/office/drawing/2014/main" id="{00102032-914B-4E9D-A498-BF62480E56DA}"/>
              </a:ext>
            </a:extLst>
          </p:cNvPr>
          <p:cNvSpPr>
            <a:spLocks noGrp="1"/>
          </p:cNvSpPr>
          <p:nvPr>
            <p:ph type="sldNum" sz="quarter" idx="12"/>
          </p:nvPr>
        </p:nvSpPr>
        <p:spPr/>
        <p:txBody>
          <a:bodyPr/>
          <a:lstStyle/>
          <a:p>
            <a:fld id="{492D2D2F-A490-4C0D-96A3-87DCC3196164}" type="slidenum">
              <a:rPr lang="en-US" smtClean="0"/>
              <a:pPr/>
              <a:t>8</a:t>
            </a:fld>
            <a:endParaRPr lang="en-US" dirty="0"/>
          </a:p>
        </p:txBody>
      </p:sp>
      <p:sp>
        <p:nvSpPr>
          <p:cNvPr id="4" name="Title 3">
            <a:extLst>
              <a:ext uri="{FF2B5EF4-FFF2-40B4-BE49-F238E27FC236}">
                <a16:creationId xmlns:a16="http://schemas.microsoft.com/office/drawing/2014/main" id="{FFECE767-A1FF-459F-B0D7-3982991876F0}"/>
              </a:ext>
            </a:extLst>
          </p:cNvPr>
          <p:cNvSpPr>
            <a:spLocks noGrp="1"/>
          </p:cNvSpPr>
          <p:nvPr>
            <p:ph type="ctrTitle"/>
          </p:nvPr>
        </p:nvSpPr>
        <p:spPr/>
        <p:txBody>
          <a:bodyPr/>
          <a:lstStyle/>
          <a:p>
            <a:r>
              <a:rPr lang="en-US" dirty="0"/>
              <a:t>Table of Contents – TAD Gaming</a:t>
            </a:r>
          </a:p>
        </p:txBody>
      </p:sp>
    </p:spTree>
    <p:extLst>
      <p:ext uri="{BB962C8B-B14F-4D97-AF65-F5344CB8AC3E}">
        <p14:creationId xmlns:p14="http://schemas.microsoft.com/office/powerpoint/2010/main" val="32951182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Entering Historical Information </a:t>
            </a:r>
          </a:p>
          <a:p>
            <a:r>
              <a:rPr lang="en-US" dirty="0">
                <a:solidFill>
                  <a:schemeClr val="tx1"/>
                </a:solidFill>
              </a:rPr>
              <a:t>When entering historical information use the following process:</a:t>
            </a:r>
          </a:p>
          <a:p>
            <a:endParaRPr lang="en-US" dirty="0">
              <a:solidFill>
                <a:schemeClr val="tx1"/>
              </a:solidFill>
            </a:endParaRPr>
          </a:p>
          <a:p>
            <a:r>
              <a:rPr lang="en-US" b="1" dirty="0">
                <a:solidFill>
                  <a:schemeClr val="tx1"/>
                </a:solidFill>
              </a:rPr>
              <a:t>Accounts Receivable </a:t>
            </a:r>
            <a:r>
              <a:rPr lang="en-US" dirty="0">
                <a:solidFill>
                  <a:schemeClr val="tx1"/>
                </a:solidFill>
              </a:rPr>
              <a:t>– Enter transactions (invoices, payments, and deposits) in the same order and date they were created or received. This process creates a historical record of transactions by customer. </a:t>
            </a:r>
          </a:p>
          <a:p>
            <a:endParaRPr lang="en-US" dirty="0">
              <a:solidFill>
                <a:schemeClr val="tx1"/>
              </a:solidFill>
            </a:endParaRPr>
          </a:p>
          <a:p>
            <a:r>
              <a:rPr lang="en-US" b="1" dirty="0">
                <a:solidFill>
                  <a:schemeClr val="tx1"/>
                </a:solidFill>
              </a:rPr>
              <a:t>Invoice</a:t>
            </a:r>
            <a:r>
              <a:rPr lang="en-US" dirty="0">
                <a:solidFill>
                  <a:schemeClr val="tx1"/>
                </a:solidFill>
              </a:rPr>
              <a:t> – Click the </a:t>
            </a:r>
            <a:r>
              <a:rPr lang="en-US" b="1" dirty="0">
                <a:solidFill>
                  <a:schemeClr val="tx1"/>
                </a:solidFill>
              </a:rPr>
              <a:t>+ New icon -&gt; Invoice </a:t>
            </a:r>
            <a:r>
              <a:rPr lang="en-US" dirty="0">
                <a:solidFill>
                  <a:schemeClr val="tx1"/>
                </a:solidFill>
              </a:rPr>
              <a:t>and enter each invoice sent between your start date and today. Be sure to use the correct dates as well as the Products and Services List.</a:t>
            </a:r>
          </a:p>
          <a:p>
            <a:endParaRPr lang="en-US" b="1" dirty="0">
              <a:solidFill>
                <a:schemeClr val="tx1"/>
              </a:solidFill>
            </a:endParaRPr>
          </a:p>
          <a:p>
            <a:r>
              <a:rPr lang="en-US" b="1" dirty="0">
                <a:solidFill>
                  <a:schemeClr val="tx1"/>
                </a:solidFill>
              </a:rPr>
              <a:t>Receive Payment </a:t>
            </a:r>
            <a:r>
              <a:rPr lang="en-US" dirty="0">
                <a:solidFill>
                  <a:schemeClr val="tx1"/>
                </a:solidFill>
              </a:rPr>
              <a:t>– Click the </a:t>
            </a:r>
            <a:r>
              <a:rPr lang="en-US" b="1" dirty="0">
                <a:solidFill>
                  <a:schemeClr val="tx1"/>
                </a:solidFill>
              </a:rPr>
              <a:t>+ New icon -&gt; Receive Payment  </a:t>
            </a:r>
            <a:r>
              <a:rPr lang="en-US" dirty="0">
                <a:solidFill>
                  <a:schemeClr val="tx1"/>
                </a:solidFill>
              </a:rPr>
              <a:t>and enter all payments received by </a:t>
            </a:r>
            <a:r>
              <a:rPr lang="en-US" dirty="0"/>
              <a:t>customers</a:t>
            </a:r>
            <a:r>
              <a:rPr lang="en-US" dirty="0">
                <a:solidFill>
                  <a:schemeClr val="tx1"/>
                </a:solidFill>
              </a:rPr>
              <a:t> between your start date and today. When payments are received, they are posted to a default holding account known as Undeposited Funds.</a:t>
            </a:r>
            <a:endParaRPr lang="en-US" b="1" dirty="0">
              <a:solidFill>
                <a:schemeClr val="tx1"/>
              </a:solidFill>
            </a:endParaRPr>
          </a:p>
          <a:p>
            <a:endParaRPr lang="en-US" b="1" dirty="0">
              <a:solidFill>
                <a:schemeClr val="tx1"/>
              </a:solidFill>
            </a:endParaRPr>
          </a:p>
          <a:p>
            <a:r>
              <a:rPr lang="en-US" b="1" dirty="0">
                <a:solidFill>
                  <a:schemeClr val="tx1"/>
                </a:solidFill>
              </a:rPr>
              <a:t>Bank Deposit </a:t>
            </a:r>
            <a:r>
              <a:rPr lang="en-US" dirty="0">
                <a:solidFill>
                  <a:schemeClr val="tx1"/>
                </a:solidFill>
              </a:rPr>
              <a:t>– Click the </a:t>
            </a:r>
            <a:r>
              <a:rPr lang="en-US" b="1" dirty="0">
                <a:solidFill>
                  <a:schemeClr val="tx1"/>
                </a:solidFill>
              </a:rPr>
              <a:t>+ New icon -&gt; Bank Deposit </a:t>
            </a:r>
            <a:r>
              <a:rPr lang="en-US" dirty="0">
                <a:solidFill>
                  <a:schemeClr val="tx1"/>
                </a:solidFill>
              </a:rPr>
              <a:t>to select payments and post deposits to the bank register. This is a very important step intended to group payments that match the deposit sent to the bank. This step clears out the Undeposited Funds holding account.</a:t>
            </a:r>
          </a:p>
        </p:txBody>
      </p:sp>
      <p:sp>
        <p:nvSpPr>
          <p:cNvPr id="5" name="Slide Number Placeholder 4"/>
          <p:cNvSpPr>
            <a:spLocks noGrp="1"/>
          </p:cNvSpPr>
          <p:nvPr>
            <p:ph type="sldNum" sz="quarter" idx="12"/>
          </p:nvPr>
        </p:nvSpPr>
        <p:spPr/>
        <p:txBody>
          <a:bodyPr/>
          <a:lstStyle/>
          <a:p>
            <a:fld id="{492D2D2F-A490-4C0D-96A3-87DCC3196164}" type="slidenum">
              <a:rPr lang="en-US" smtClean="0"/>
              <a:pPr/>
              <a:t>80</a:t>
            </a:fld>
            <a:endParaRPr lang="en-US" dirty="0"/>
          </a:p>
        </p:txBody>
      </p:sp>
      <p:sp>
        <p:nvSpPr>
          <p:cNvPr id="6" name="Title 5"/>
          <p:cNvSpPr>
            <a:spLocks noGrp="1"/>
          </p:cNvSpPr>
          <p:nvPr>
            <p:ph type="ctrTitle"/>
          </p:nvPr>
        </p:nvSpPr>
        <p:spPr/>
        <p:txBody>
          <a:bodyPr/>
          <a:lstStyle/>
          <a:p>
            <a:r>
              <a:rPr lang="en-US" dirty="0"/>
              <a:t>Historical Transactions</a:t>
            </a:r>
          </a:p>
        </p:txBody>
      </p:sp>
    </p:spTree>
    <p:extLst>
      <p:ext uri="{BB962C8B-B14F-4D97-AF65-F5344CB8AC3E}">
        <p14:creationId xmlns:p14="http://schemas.microsoft.com/office/powerpoint/2010/main" val="19148048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Accounts Payable </a:t>
            </a:r>
            <a:r>
              <a:rPr lang="en-US" dirty="0"/>
              <a:t>– Manually enter bills and bill payments  in the same order and date they were created or paid. This process creates a historical record of transactions for a vendor.</a:t>
            </a:r>
          </a:p>
          <a:p>
            <a:r>
              <a:rPr lang="en-US" b="1" dirty="0"/>
              <a:t>Bills </a:t>
            </a:r>
            <a:r>
              <a:rPr lang="en-US" dirty="0"/>
              <a:t>– Click the + New -&gt; Bill and enter any outstanding bills.</a:t>
            </a:r>
          </a:p>
          <a:p>
            <a:r>
              <a:rPr lang="en-US" b="1" dirty="0"/>
              <a:t>Pay Bills </a:t>
            </a:r>
            <a:r>
              <a:rPr lang="en-US" dirty="0"/>
              <a:t>– Click the + New -&gt; Pay bills to attach payments to bills.</a:t>
            </a:r>
            <a:endParaRPr lang="en-US" b="1" dirty="0"/>
          </a:p>
          <a:p>
            <a:r>
              <a:rPr lang="en-US" b="1" dirty="0"/>
              <a:t>Bank Transactions </a:t>
            </a:r>
            <a:r>
              <a:rPr lang="en-US" sz="1400" dirty="0"/>
              <a:t>– </a:t>
            </a:r>
            <a:r>
              <a:rPr lang="en-US" dirty="0"/>
              <a:t>If you are entering historical transactions for more than a one-month time frame, enter the transactions one month at a time and reconcile all bank and credit card accounts before going on to the next month.</a:t>
            </a:r>
            <a:r>
              <a:rPr lang="en-US" b="1" dirty="0"/>
              <a:t> </a:t>
            </a:r>
          </a:p>
          <a:p>
            <a:endParaRPr lang="en-US" dirty="0"/>
          </a:p>
          <a:p>
            <a:r>
              <a:rPr lang="en-US" dirty="0"/>
              <a:t>There are three ways to enter historical bank transactions: manually, import feature or connect bank accounts (per section 2 training). </a:t>
            </a:r>
          </a:p>
          <a:p>
            <a:endParaRPr lang="en-US" dirty="0"/>
          </a:p>
          <a:p>
            <a:r>
              <a:rPr lang="en-US" b="1" dirty="0"/>
              <a:t>Use the following process to enter Bank Transactions:</a:t>
            </a:r>
          </a:p>
          <a:p>
            <a:pPr marL="342900" indent="-342900">
              <a:buFontTx/>
              <a:buAutoNum type="arabicParenR"/>
            </a:pPr>
            <a:r>
              <a:rPr lang="en-US" dirty="0"/>
              <a:t>Manually enter all checks by clicking the </a:t>
            </a:r>
            <a:r>
              <a:rPr lang="en-US" b="1" dirty="0"/>
              <a:t>+ New icon -&gt; Check</a:t>
            </a:r>
            <a:r>
              <a:rPr lang="en-US" dirty="0"/>
              <a:t> and entering all checks posted one month at a time.</a:t>
            </a:r>
          </a:p>
          <a:p>
            <a:pPr marL="342900" indent="-342900">
              <a:buFontTx/>
              <a:buAutoNum type="arabicParenR"/>
            </a:pPr>
            <a:r>
              <a:rPr lang="en-US" dirty="0"/>
              <a:t>Manually enter debits by clicking the </a:t>
            </a:r>
            <a:r>
              <a:rPr lang="en-US" b="1" dirty="0"/>
              <a:t>+ New icon -&gt; Expenses </a:t>
            </a:r>
            <a:r>
              <a:rPr lang="en-US" dirty="0"/>
              <a:t>and entering all debits posted to the bank one month at a time.</a:t>
            </a:r>
          </a:p>
          <a:p>
            <a:pPr marL="342900" indent="-342900">
              <a:buFontTx/>
              <a:buAutoNum type="arabicParenR"/>
            </a:pPr>
            <a:r>
              <a:rPr lang="en-US" dirty="0"/>
              <a:t>Export and import transactions from your bank to QuickBooks Online.</a:t>
            </a:r>
          </a:p>
          <a:p>
            <a:pPr marL="342900" indent="-342900">
              <a:buAutoNum type="arabicParenR"/>
            </a:pPr>
            <a:r>
              <a:rPr lang="en-US" dirty="0"/>
              <a:t>Connect the bank account to QuickBooks® Online  – </a:t>
            </a:r>
            <a:r>
              <a:rPr lang="en-US" b="1" dirty="0"/>
              <a:t> Dashboard -&gt; Connect Accounts or Banking -&gt; Add Account</a:t>
            </a:r>
            <a:r>
              <a:rPr lang="en-US" dirty="0"/>
              <a:t> and follow the setup process. Use caution when selecting the period to download transactions to avoid duplicate transactions.</a:t>
            </a:r>
          </a:p>
          <a:p>
            <a:pPr marL="342900" indent="-342900">
              <a:buAutoNum type="arabicParenR"/>
            </a:pPr>
            <a:r>
              <a:rPr lang="en-US" dirty="0"/>
              <a:t>Complete Bank Reconciliation – Click the </a:t>
            </a:r>
            <a:r>
              <a:rPr lang="en-US" b="1" dirty="0"/>
              <a:t>Gear icon -&gt; Reconcile</a:t>
            </a:r>
            <a:r>
              <a:rPr lang="en-US" dirty="0"/>
              <a:t>.  Deposits and bill payments should already be posted to the register.</a:t>
            </a:r>
          </a:p>
          <a:p>
            <a:endParaRPr lang="en-US" dirty="0"/>
          </a:p>
          <a:p>
            <a:endParaRPr lang="en-US"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81</a:t>
            </a:fld>
            <a:endParaRPr lang="en-US" dirty="0"/>
          </a:p>
        </p:txBody>
      </p:sp>
      <p:sp>
        <p:nvSpPr>
          <p:cNvPr id="6" name="Title 5"/>
          <p:cNvSpPr>
            <a:spLocks noGrp="1"/>
          </p:cNvSpPr>
          <p:nvPr>
            <p:ph type="ctrTitle"/>
          </p:nvPr>
        </p:nvSpPr>
        <p:spPr/>
        <p:txBody>
          <a:bodyPr/>
          <a:lstStyle/>
          <a:p>
            <a:r>
              <a:rPr lang="en-US" dirty="0"/>
              <a:t>Historical Transactions</a:t>
            </a:r>
          </a:p>
        </p:txBody>
      </p:sp>
    </p:spTree>
    <p:extLst>
      <p:ext uri="{BB962C8B-B14F-4D97-AF65-F5344CB8AC3E}">
        <p14:creationId xmlns:p14="http://schemas.microsoft.com/office/powerpoint/2010/main" val="35695879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rPr>
              <a:t>Products and Services </a:t>
            </a:r>
          </a:p>
          <a:p>
            <a:r>
              <a:rPr lang="en-US" dirty="0">
                <a:solidFill>
                  <a:schemeClr val="tx1"/>
                </a:solidFill>
              </a:rPr>
              <a:t>It is time to set up a list of products and services you currently offer your customers. </a:t>
            </a:r>
          </a:p>
          <a:p>
            <a:endParaRPr lang="en-US" dirty="0">
              <a:solidFill>
                <a:schemeClr val="tx1"/>
              </a:solidFill>
            </a:endParaRPr>
          </a:p>
          <a:p>
            <a:r>
              <a:rPr lang="en-US" dirty="0">
                <a:solidFill>
                  <a:schemeClr val="tx1"/>
                </a:solidFill>
              </a:rPr>
              <a:t>Click the </a:t>
            </a:r>
            <a:r>
              <a:rPr lang="en-US" b="1" dirty="0">
                <a:solidFill>
                  <a:schemeClr val="tx1"/>
                </a:solidFill>
              </a:rPr>
              <a:t>Gear</a:t>
            </a:r>
            <a:r>
              <a:rPr lang="en-US" dirty="0">
                <a:solidFill>
                  <a:schemeClr val="tx1"/>
                </a:solidFill>
              </a:rPr>
              <a:t> icon.</a:t>
            </a:r>
            <a:endParaRPr lang="en-US" b="1" dirty="0">
              <a:solidFill>
                <a:schemeClr val="tx1"/>
              </a:solidFill>
            </a:endParaRPr>
          </a:p>
          <a:p>
            <a:r>
              <a:rPr lang="en-US" dirty="0">
                <a:solidFill>
                  <a:schemeClr val="tx1"/>
                </a:solidFill>
              </a:rPr>
              <a:t>Click </a:t>
            </a:r>
            <a:r>
              <a:rPr lang="en-US" b="1" dirty="0">
                <a:solidFill>
                  <a:schemeClr val="tx1"/>
                </a:solidFill>
              </a:rPr>
              <a:t>Products and Services.</a:t>
            </a:r>
          </a:p>
          <a:p>
            <a:endParaRPr lang="en-US" b="1" dirty="0">
              <a:solidFill>
                <a:schemeClr val="tx1"/>
              </a:solidFill>
            </a:endParaRPr>
          </a:p>
          <a:p>
            <a:endParaRPr lang="en-US" sz="1400" b="1" dirty="0">
              <a:solidFill>
                <a:schemeClr val="tx1"/>
              </a:solidFill>
            </a:endParaRPr>
          </a:p>
          <a:p>
            <a:r>
              <a:rPr lang="en-US" dirty="0">
                <a:solidFill>
                  <a:schemeClr val="tx1"/>
                </a:solidFill>
              </a:rPr>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82</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2019300" y="2274749"/>
            <a:ext cx="1371600" cy="23047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p:blipFill>
        <p:spPr>
          <a:xfrm>
            <a:off x="4119251" y="5458090"/>
            <a:ext cx="1101470" cy="2822144"/>
          </a:xfrm>
          <a:prstGeom prst="rect">
            <a:avLst/>
          </a:prstGeom>
        </p:spPr>
      </p:pic>
      <p:sp>
        <p:nvSpPr>
          <p:cNvPr id="9" name="TextBox 8"/>
          <p:cNvSpPr txBox="1"/>
          <p:nvPr/>
        </p:nvSpPr>
        <p:spPr>
          <a:xfrm>
            <a:off x="1219200" y="5715000"/>
            <a:ext cx="2286000" cy="2308324"/>
          </a:xfrm>
          <a:prstGeom prst="rect">
            <a:avLst/>
          </a:prstGeom>
          <a:noFill/>
        </p:spPr>
        <p:txBody>
          <a:bodyPr wrap="square" rtlCol="0">
            <a:spAutoFit/>
          </a:bodyPr>
          <a:lstStyle/>
          <a:p>
            <a:r>
              <a:rPr lang="en-US" sz="1200" b="1" dirty="0"/>
              <a:t>Run Reports </a:t>
            </a:r>
            <a:r>
              <a:rPr lang="en-US" sz="1200" dirty="0"/>
              <a:t>or group products/services by </a:t>
            </a:r>
            <a:r>
              <a:rPr lang="en-US" sz="1200" b="1" dirty="0"/>
              <a:t>Category</a:t>
            </a:r>
            <a:r>
              <a:rPr lang="en-US" sz="1200" dirty="0"/>
              <a:t>.</a:t>
            </a:r>
          </a:p>
          <a:p>
            <a:endParaRPr lang="en-US" sz="1200" dirty="0"/>
          </a:p>
          <a:p>
            <a:r>
              <a:rPr lang="en-US" sz="1200" dirty="0"/>
              <a:t>The </a:t>
            </a:r>
            <a:r>
              <a:rPr lang="en-US" sz="1200" b="1" dirty="0"/>
              <a:t>Product and Services </a:t>
            </a:r>
            <a:r>
              <a:rPr lang="en-US" sz="1200" dirty="0"/>
              <a:t>list displays information for each product or service.</a:t>
            </a:r>
            <a:r>
              <a:rPr lang="en-US" sz="1200" b="1" dirty="0"/>
              <a:t> </a:t>
            </a:r>
          </a:p>
          <a:p>
            <a:endParaRPr lang="en-US" sz="1200" b="1" dirty="0"/>
          </a:p>
          <a:p>
            <a:r>
              <a:rPr lang="en-US" sz="1200" dirty="0"/>
              <a:t>Click the </a:t>
            </a:r>
            <a:r>
              <a:rPr lang="en-US" sz="1200" b="1" dirty="0"/>
              <a:t>Gear </a:t>
            </a:r>
            <a:r>
              <a:rPr lang="en-US" sz="1200" dirty="0"/>
              <a:t>icon</a:t>
            </a:r>
            <a:r>
              <a:rPr lang="en-US" sz="1200" b="1" dirty="0"/>
              <a:t> </a:t>
            </a:r>
            <a:r>
              <a:rPr lang="en-US" sz="1200" dirty="0"/>
              <a:t>to add and remove columns from the list.  </a:t>
            </a:r>
            <a:br>
              <a:rPr lang="en-US" sz="1200" dirty="0"/>
            </a:br>
            <a:endParaRPr lang="en-US" sz="1200" dirty="0"/>
          </a:p>
          <a:p>
            <a:endParaRPr lang="en-US" sz="1200" b="1" dirty="0"/>
          </a:p>
          <a:p>
            <a:endParaRPr lang="en-US" sz="1200"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4119251" y="2219040"/>
            <a:ext cx="1217531" cy="1291321"/>
          </a:xfrm>
          <a:prstGeom prst="rect">
            <a:avLst/>
          </a:prstGeom>
        </p:spPr>
      </p:pic>
      <p:sp>
        <p:nvSpPr>
          <p:cNvPr id="11" name="Title 10"/>
          <p:cNvSpPr>
            <a:spLocks noGrp="1"/>
          </p:cNvSpPr>
          <p:nvPr>
            <p:ph type="ctrTitle"/>
          </p:nvPr>
        </p:nvSpPr>
        <p:spPr/>
        <p:txBody>
          <a:bodyPr/>
          <a:lstStyle/>
          <a:p>
            <a:r>
              <a:rPr lang="en-US" dirty="0"/>
              <a:t>Products and Services</a:t>
            </a:r>
          </a:p>
        </p:txBody>
      </p:sp>
      <p:pic>
        <p:nvPicPr>
          <p:cNvPr id="4" name="Picture 3" descr="A screenshot of a social media post&#10;&#10;Description automatically generated">
            <a:extLst>
              <a:ext uri="{FF2B5EF4-FFF2-40B4-BE49-F238E27FC236}">
                <a16:creationId xmlns:a16="http://schemas.microsoft.com/office/drawing/2014/main" id="{095A0FCA-0940-4075-80AF-5A17EA6A5E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700" y="3748684"/>
            <a:ext cx="5486400" cy="1416272"/>
          </a:xfrm>
          <a:prstGeom prst="rect">
            <a:avLst/>
          </a:prstGeom>
        </p:spPr>
      </p:pic>
    </p:spTree>
    <p:extLst>
      <p:ext uri="{BB962C8B-B14F-4D97-AF65-F5344CB8AC3E}">
        <p14:creationId xmlns:p14="http://schemas.microsoft.com/office/powerpoint/2010/main" val="12419894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Add Product or Service</a:t>
            </a:r>
          </a:p>
          <a:p>
            <a:r>
              <a:rPr lang="en-US" dirty="0">
                <a:solidFill>
                  <a:schemeClr val="tx1"/>
                </a:solidFill>
              </a:rPr>
              <a:t>Click </a:t>
            </a:r>
            <a:r>
              <a:rPr lang="en-US" b="1" dirty="0">
                <a:solidFill>
                  <a:schemeClr val="tx1"/>
                </a:solidFill>
              </a:rPr>
              <a:t>New</a:t>
            </a:r>
            <a:r>
              <a:rPr lang="en-US" dirty="0">
                <a:solidFill>
                  <a:schemeClr val="tx1"/>
                </a:solidFill>
              </a:rPr>
              <a:t>.</a:t>
            </a:r>
          </a:p>
          <a:p>
            <a:r>
              <a:rPr lang="en-US" b="1" dirty="0">
                <a:solidFill>
                  <a:schemeClr val="tx1"/>
                </a:solidFill>
              </a:rPr>
              <a:t>Select a Type:</a:t>
            </a:r>
          </a:p>
          <a:p>
            <a:endParaRPr lang="en-US" sz="1300" b="1" dirty="0">
              <a:solidFill>
                <a:schemeClr val="tx1"/>
              </a:solidFill>
            </a:endParaRPr>
          </a:p>
          <a:p>
            <a:r>
              <a:rPr lang="en-US" sz="3000" dirty="0">
                <a:solidFill>
                  <a:schemeClr val="tx1"/>
                </a:solidFill>
              </a:rPr>
              <a:t> </a:t>
            </a:r>
            <a:endParaRPr lang="en-US" sz="1900" dirty="0">
              <a:solidFill>
                <a:schemeClr val="tx1"/>
              </a:solidFill>
            </a:endParaRPr>
          </a:p>
          <a:p>
            <a:endParaRPr lang="en-US" sz="1900" dirty="0">
              <a:solidFill>
                <a:schemeClr val="tx1"/>
              </a:solidFill>
            </a:endParaRPr>
          </a:p>
          <a:p>
            <a:endParaRPr lang="en-US" sz="1500" dirty="0">
              <a:solidFill>
                <a:schemeClr val="tx1"/>
              </a:solidFill>
            </a:endParaRPr>
          </a:p>
          <a:p>
            <a:endParaRPr lang="en-US" sz="1300" dirty="0">
              <a:solidFill>
                <a:schemeClr val="tx1"/>
              </a:solidFill>
            </a:endParaRPr>
          </a:p>
          <a:p>
            <a:endParaRPr lang="en-US" sz="2200" b="1" dirty="0">
              <a:solidFill>
                <a:schemeClr val="tx1"/>
              </a:solidFill>
            </a:endParaRPr>
          </a:p>
          <a:p>
            <a:r>
              <a:rPr lang="en-US" sz="3000" b="1" dirty="0">
                <a:solidFill>
                  <a:schemeClr val="tx1"/>
                </a:solidFill>
              </a:rPr>
              <a:t> </a:t>
            </a:r>
          </a:p>
          <a:p>
            <a:endParaRPr lang="en-US" sz="3000" b="1" dirty="0"/>
          </a:p>
          <a:p>
            <a:endParaRPr lang="en-US" sz="1900" dirty="0">
              <a:solidFill>
                <a:schemeClr val="tx1"/>
              </a:solidFill>
            </a:endParaRPr>
          </a:p>
          <a:p>
            <a:r>
              <a:rPr lang="en-US" sz="1300" b="1" dirty="0"/>
              <a:t> </a:t>
            </a:r>
          </a:p>
          <a:p>
            <a:r>
              <a:rPr lang="en-US" b="1" dirty="0"/>
              <a:t>Note:  </a:t>
            </a:r>
            <a:r>
              <a:rPr lang="en-US" dirty="0"/>
              <a:t>TAD Gaming Services, LLC is a service-based business and uses service type items when setting up new services.</a:t>
            </a:r>
          </a:p>
          <a:p>
            <a:endParaRPr lang="en-US" sz="19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83</a:t>
            </a:fld>
            <a:endParaRPr lang="en-US" dirty="0"/>
          </a:p>
        </p:txBody>
      </p:sp>
      <p:sp>
        <p:nvSpPr>
          <p:cNvPr id="6" name="Title 5"/>
          <p:cNvSpPr>
            <a:spLocks noGrp="1"/>
          </p:cNvSpPr>
          <p:nvPr>
            <p:ph type="ctrTitle"/>
          </p:nvPr>
        </p:nvSpPr>
        <p:spPr/>
        <p:txBody>
          <a:bodyPr/>
          <a:lstStyle/>
          <a:p>
            <a:r>
              <a:rPr lang="en-US" dirty="0"/>
              <a:t>Products and Services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1371600" y="2586428"/>
            <a:ext cx="3886200" cy="3971143"/>
          </a:xfrm>
          <a:prstGeom prst="rect">
            <a:avLst/>
          </a:prstGeom>
        </p:spPr>
      </p:pic>
    </p:spTree>
    <p:extLst>
      <p:ext uri="{BB962C8B-B14F-4D97-AF65-F5344CB8AC3E}">
        <p14:creationId xmlns:p14="http://schemas.microsoft.com/office/powerpoint/2010/main" val="29708187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sz="1400" b="1" dirty="0">
                <a:solidFill>
                  <a:schemeClr val="tx1"/>
                </a:solidFill>
              </a:rPr>
              <a:t>Service Item</a:t>
            </a:r>
          </a:p>
          <a:p>
            <a:r>
              <a:rPr lang="en-US" dirty="0">
                <a:solidFill>
                  <a:schemeClr val="tx1"/>
                </a:solidFill>
              </a:rPr>
              <a:t>A Service item is used to track all services you provide customers</a:t>
            </a:r>
            <a:r>
              <a:rPr lang="en-US" dirty="0"/>
              <a:t> such as programming, graphic art and composing sounds and music.</a:t>
            </a:r>
            <a:r>
              <a:rPr lang="en-US" dirty="0">
                <a:solidFill>
                  <a:schemeClr val="tx1"/>
                </a:solidFill>
              </a:rPr>
              <a:t> </a:t>
            </a:r>
            <a:endParaRPr lang="en-US" sz="1400" dirty="0">
              <a:solidFill>
                <a:schemeClr val="tx1"/>
              </a:solidFill>
            </a:endParaRPr>
          </a:p>
          <a:p>
            <a:r>
              <a:rPr lang="en-US" dirty="0">
                <a:solidFill>
                  <a:schemeClr val="tx1"/>
                </a:solidFill>
              </a:rPr>
              <a:t>Enter the </a:t>
            </a:r>
            <a:r>
              <a:rPr lang="en-US" b="1" dirty="0">
                <a:solidFill>
                  <a:schemeClr val="tx1"/>
                </a:solidFill>
              </a:rPr>
              <a:t>Sales information </a:t>
            </a:r>
            <a:r>
              <a:rPr lang="en-US" dirty="0">
                <a:solidFill>
                  <a:schemeClr val="tx1"/>
                </a:solidFill>
              </a:rPr>
              <a:t>for your new </a:t>
            </a:r>
            <a:r>
              <a:rPr lang="en-US" b="1" dirty="0">
                <a:solidFill>
                  <a:schemeClr val="tx1"/>
                </a:solidFill>
              </a:rPr>
              <a:t>Service</a:t>
            </a:r>
            <a:r>
              <a:rPr lang="en-US" dirty="0">
                <a:solidFill>
                  <a:schemeClr val="tx1"/>
                </a:solidFill>
              </a:rPr>
              <a:t> item. The description will flow to the Sales </a:t>
            </a:r>
            <a:r>
              <a:rPr lang="en-US" dirty="0"/>
              <a:t>R</a:t>
            </a:r>
            <a:r>
              <a:rPr lang="en-US" dirty="0">
                <a:solidFill>
                  <a:schemeClr val="tx1"/>
                </a:solidFill>
              </a:rPr>
              <a:t>eceipt or Invoice. Enter the </a:t>
            </a:r>
            <a:r>
              <a:rPr lang="en-US" b="1" dirty="0">
                <a:solidFill>
                  <a:schemeClr val="tx1"/>
                </a:solidFill>
              </a:rPr>
              <a:t>Sales price/rate </a:t>
            </a:r>
            <a:r>
              <a:rPr lang="en-US" dirty="0">
                <a:solidFill>
                  <a:schemeClr val="tx1"/>
                </a:solidFill>
              </a:rPr>
              <a:t>per hour, flat fee, or leave it blank when fees change. Select the </a:t>
            </a:r>
            <a:r>
              <a:rPr lang="en-US" b="1" dirty="0">
                <a:solidFill>
                  <a:schemeClr val="tx1"/>
                </a:solidFill>
              </a:rPr>
              <a:t>Income account </a:t>
            </a:r>
            <a:r>
              <a:rPr lang="en-US" dirty="0">
                <a:solidFill>
                  <a:schemeClr val="tx1"/>
                </a:solidFill>
              </a:rPr>
              <a:t>from your Chart of Accounts.</a:t>
            </a:r>
          </a:p>
          <a:p>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 </a:t>
            </a: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The purchase information does not typically apply to service items. Simply uncheck the box </a:t>
            </a:r>
            <a:r>
              <a:rPr lang="en-US" b="1" dirty="0">
                <a:solidFill>
                  <a:schemeClr val="tx1"/>
                </a:solidFill>
              </a:rPr>
              <a:t>“I purchase this product/service from a vendor.”</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84</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00199" y="3200400"/>
            <a:ext cx="3657600" cy="4179160"/>
          </a:xfrm>
          <a:prstGeom prst="rect">
            <a:avLst/>
          </a:prstGeom>
        </p:spPr>
      </p:pic>
      <p:sp>
        <p:nvSpPr>
          <p:cNvPr id="6" name="Title 5"/>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29842153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Non-Inventory Item</a:t>
            </a:r>
          </a:p>
          <a:p>
            <a:r>
              <a:rPr lang="en-US" dirty="0">
                <a:solidFill>
                  <a:schemeClr val="tx1"/>
                </a:solidFill>
              </a:rPr>
              <a:t>Non-inventory items are products we sell to customers without tracking quantity on hand.</a:t>
            </a:r>
          </a:p>
          <a:p>
            <a:r>
              <a:rPr lang="en-US" dirty="0">
                <a:solidFill>
                  <a:schemeClr val="tx1"/>
                </a:solidFill>
              </a:rPr>
              <a:t>We purchase them specifically for jobs and projects. This type of item gives us the ability to track sales of items without having to keep track of inventory.  </a:t>
            </a:r>
          </a:p>
          <a:p>
            <a:r>
              <a:rPr lang="en-US" dirty="0">
                <a:solidFill>
                  <a:schemeClr val="tx1"/>
                </a:solidFill>
              </a:rPr>
              <a:t> </a:t>
            </a:r>
            <a:endParaRPr lang="en-US" b="1" dirty="0">
              <a:solidFill>
                <a:schemeClr val="tx1"/>
              </a:solidFill>
            </a:endParaRPr>
          </a:p>
          <a:p>
            <a:r>
              <a:rPr lang="en-US" sz="1400" b="1" dirty="0"/>
              <a:t>Bundle</a:t>
            </a:r>
          </a:p>
          <a:p>
            <a:r>
              <a:rPr lang="en-US" dirty="0"/>
              <a:t>A </a:t>
            </a:r>
            <a:r>
              <a:rPr lang="en-US" b="1" dirty="0"/>
              <a:t>Bundle</a:t>
            </a:r>
            <a:r>
              <a:rPr lang="en-US" dirty="0"/>
              <a:t> is made up of individual products or services, like a finished good made up of multiple parts. For example, a landscaper may perform multiple services and invoice the customer as a bundle. A landscaping package can include several services.  </a:t>
            </a:r>
            <a:endParaRPr lang="en-US" sz="1400" dirty="0"/>
          </a:p>
          <a:p>
            <a:endParaRPr lang="en-US" dirty="0"/>
          </a:p>
          <a:p>
            <a:r>
              <a:rPr lang="en-US" sz="1400" b="1" dirty="0"/>
              <a:t>Inventory Item</a:t>
            </a:r>
          </a:p>
          <a:p>
            <a:r>
              <a:rPr lang="en-US" b="1" dirty="0"/>
              <a:t>Inventory</a:t>
            </a:r>
            <a:r>
              <a:rPr lang="en-US" dirty="0"/>
              <a:t> items are products we purchase, store on a shelf, and sell later.  </a:t>
            </a:r>
          </a:p>
          <a:p>
            <a:r>
              <a:rPr lang="en-US" dirty="0"/>
              <a:t>Enter the </a:t>
            </a:r>
            <a:r>
              <a:rPr lang="en-US" b="1" dirty="0"/>
              <a:t>Name</a:t>
            </a:r>
            <a:r>
              <a:rPr lang="en-US" dirty="0"/>
              <a:t> of the </a:t>
            </a:r>
            <a:r>
              <a:rPr lang="en-US" b="1" dirty="0"/>
              <a:t>Inventory </a:t>
            </a:r>
            <a:r>
              <a:rPr lang="en-US" dirty="0"/>
              <a:t>item, </a:t>
            </a:r>
            <a:r>
              <a:rPr lang="en-US" b="1" dirty="0"/>
              <a:t>SKU </a:t>
            </a:r>
            <a:r>
              <a:rPr lang="en-US" dirty="0"/>
              <a:t>number if applicable, </a:t>
            </a:r>
            <a:r>
              <a:rPr lang="en-US" b="1" dirty="0"/>
              <a:t>Upload a Photo </a:t>
            </a:r>
            <a:r>
              <a:rPr lang="en-US" dirty="0"/>
              <a:t>of the product, and organize products by</a:t>
            </a:r>
            <a:r>
              <a:rPr lang="en-US" b="1" dirty="0"/>
              <a:t> Category.</a:t>
            </a: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p>
          <a:p>
            <a:endParaRPr lang="en-US" b="1" dirty="0">
              <a:solidFill>
                <a:schemeClr val="tx1"/>
              </a:solidFill>
            </a:endParaRPr>
          </a:p>
          <a:p>
            <a:endParaRPr lang="en-US" b="1" dirty="0">
              <a:solidFill>
                <a:schemeClr val="tx1"/>
              </a:solidFill>
            </a:endParaRPr>
          </a:p>
          <a:p>
            <a:endParaRPr lang="en-US" dirty="0">
              <a:solidFill>
                <a:schemeClr val="tx1"/>
              </a:solidFill>
            </a:endParaRPr>
          </a:p>
          <a:p>
            <a:r>
              <a:rPr lang="en-US" b="1" dirty="0"/>
              <a:t>Note:  </a:t>
            </a:r>
            <a:r>
              <a:rPr lang="en-US" dirty="0"/>
              <a:t>Non-Inventory, Service and Bundles can be changed to Inventory types. Once you change the type to an Inventory item, you cannot change it again.</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85</a:t>
            </a:fld>
            <a:endParaRPr lang="en-US" dirty="0"/>
          </a:p>
        </p:txBody>
      </p:sp>
      <p:sp>
        <p:nvSpPr>
          <p:cNvPr id="6" name="Title 5"/>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10975491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Search Products and Services</a:t>
            </a:r>
          </a:p>
          <a:p>
            <a:r>
              <a:rPr lang="en-US" dirty="0">
                <a:solidFill>
                  <a:schemeClr val="tx1"/>
                </a:solidFill>
              </a:rPr>
              <a:t>Use the Search and Filter features to find specific items. You can filter by </a:t>
            </a:r>
            <a:r>
              <a:rPr lang="en-US" b="1" dirty="0">
                <a:solidFill>
                  <a:schemeClr val="tx1"/>
                </a:solidFill>
              </a:rPr>
              <a:t>Status</a:t>
            </a:r>
            <a:r>
              <a:rPr lang="en-US" dirty="0">
                <a:solidFill>
                  <a:schemeClr val="tx1"/>
                </a:solidFill>
              </a:rPr>
              <a:t> (</a:t>
            </a:r>
            <a:r>
              <a:rPr lang="en-US" b="1" dirty="0">
                <a:solidFill>
                  <a:schemeClr val="tx1"/>
                </a:solidFill>
              </a:rPr>
              <a:t>Active</a:t>
            </a:r>
            <a:r>
              <a:rPr lang="en-US" dirty="0">
                <a:solidFill>
                  <a:schemeClr val="tx1"/>
                </a:solidFill>
              </a:rPr>
              <a:t>, </a:t>
            </a:r>
            <a:r>
              <a:rPr lang="en-US" b="1" dirty="0">
                <a:solidFill>
                  <a:schemeClr val="tx1"/>
                </a:solidFill>
              </a:rPr>
              <a:t>Inactive</a:t>
            </a:r>
            <a:r>
              <a:rPr lang="en-US" dirty="0">
                <a:solidFill>
                  <a:schemeClr val="tx1"/>
                </a:solidFill>
              </a:rPr>
              <a:t>, or </a:t>
            </a:r>
            <a:r>
              <a:rPr lang="en-US" b="1" dirty="0">
                <a:solidFill>
                  <a:schemeClr val="tx1"/>
                </a:solidFill>
              </a:rPr>
              <a:t>All</a:t>
            </a:r>
            <a:r>
              <a:rPr lang="en-US" dirty="0">
                <a:solidFill>
                  <a:schemeClr val="tx1"/>
                </a:solidFill>
              </a:rPr>
              <a:t>), as well as by </a:t>
            </a:r>
            <a:r>
              <a:rPr lang="en-US" b="1" dirty="0">
                <a:solidFill>
                  <a:schemeClr val="tx1"/>
                </a:solidFill>
              </a:rPr>
              <a:t>Type</a:t>
            </a:r>
            <a:r>
              <a:rPr lang="en-US" dirty="0">
                <a:solidFill>
                  <a:schemeClr val="tx1"/>
                </a:solidFill>
              </a:rPr>
              <a:t> and </a:t>
            </a:r>
            <a:r>
              <a:rPr lang="en-US" b="1" dirty="0">
                <a:solidFill>
                  <a:schemeClr val="tx1"/>
                </a:solidFill>
              </a:rPr>
              <a:t>Category. </a:t>
            </a:r>
          </a:p>
          <a:p>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 </a:t>
            </a: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b="1" dirty="0">
                <a:solidFill>
                  <a:schemeClr val="tx1"/>
                </a:solidFill>
              </a:rPr>
              <a:t> </a:t>
            </a:r>
          </a:p>
          <a:p>
            <a:r>
              <a:rPr lang="en-US" sz="1400" b="1" dirty="0">
                <a:solidFill>
                  <a:schemeClr val="tx1"/>
                </a:solidFill>
              </a:rPr>
              <a:t>Edit Products and Services</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86</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662342" y="2470056"/>
            <a:ext cx="3594275" cy="2425584"/>
          </a:xfrm>
          <a:prstGeom prst="rect">
            <a:avLst/>
          </a:prstGeom>
        </p:spPr>
      </p:pic>
      <p:sp>
        <p:nvSpPr>
          <p:cNvPr id="10" name="TextBox 9"/>
          <p:cNvSpPr txBox="1"/>
          <p:nvPr/>
        </p:nvSpPr>
        <p:spPr>
          <a:xfrm>
            <a:off x="885470" y="5981490"/>
            <a:ext cx="2133600" cy="1384995"/>
          </a:xfrm>
          <a:prstGeom prst="rect">
            <a:avLst/>
          </a:prstGeom>
          <a:noFill/>
        </p:spPr>
        <p:txBody>
          <a:bodyPr wrap="square" rtlCol="0">
            <a:spAutoFit/>
          </a:bodyPr>
          <a:lstStyle/>
          <a:p>
            <a:r>
              <a:rPr lang="en-US" sz="1200" dirty="0"/>
              <a:t>Click </a:t>
            </a:r>
            <a:r>
              <a:rPr lang="en-US" sz="1200" b="1" dirty="0"/>
              <a:t>Edit </a:t>
            </a:r>
            <a:r>
              <a:rPr lang="en-US" sz="1200" dirty="0"/>
              <a:t>to change information for a Product or Service.</a:t>
            </a:r>
          </a:p>
          <a:p>
            <a:endParaRPr lang="en-US" sz="1200" b="1" dirty="0"/>
          </a:p>
          <a:p>
            <a:r>
              <a:rPr lang="en-US" sz="1200" dirty="0"/>
              <a:t>Click</a:t>
            </a:r>
            <a:r>
              <a:rPr lang="en-US" sz="1200" b="1" dirty="0"/>
              <a:t> </a:t>
            </a:r>
            <a:r>
              <a:rPr lang="en-US" sz="1200" dirty="0"/>
              <a:t>the down arrow to duplicate, inactivate, or run a report for a service Item.</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p:blipFill>
        <p:spPr>
          <a:xfrm>
            <a:off x="3459479" y="5981490"/>
            <a:ext cx="2057400" cy="1350450"/>
          </a:xfrm>
          <a:prstGeom prst="rect">
            <a:avLst/>
          </a:prstGeom>
        </p:spPr>
      </p:pic>
      <p:sp>
        <p:nvSpPr>
          <p:cNvPr id="9" name="Title 8"/>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13380061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a:xfrm>
            <a:off x="514350" y="1066801"/>
            <a:ext cx="5852160" cy="7239000"/>
          </a:xfrm>
        </p:spPr>
        <p:txBody>
          <a:bodyPr vert="horz" lIns="91440" tIns="45720" rIns="91440" bIns="45720" rtlCol="0" anchor="t">
            <a:normAutofit fontScale="25000" lnSpcReduction="20000"/>
          </a:bodyPr>
          <a:lstStyle/>
          <a:p>
            <a:pPr lvl="1" algn="l"/>
            <a:endParaRPr lang="en-US" sz="4800" dirty="0">
              <a:solidFill>
                <a:schemeClr val="tx1"/>
              </a:solidFill>
            </a:endParaRPr>
          </a:p>
          <a:p>
            <a:pPr marL="347345" indent="-347345">
              <a:lnSpc>
                <a:spcPct val="120000"/>
              </a:lnSpc>
              <a:spcBef>
                <a:spcPts val="0"/>
              </a:spcBef>
              <a:buFont typeface="+mj-lt"/>
              <a:buAutoNum type="arabicPeriod"/>
            </a:pPr>
            <a:r>
              <a:rPr lang="en-US" sz="4800" b="1" dirty="0"/>
              <a:t>You have finished your year-end review and taxes have been done.  You want to set a closing date and password.  How do you do that?</a:t>
            </a:r>
          </a:p>
          <a:p>
            <a:pPr marL="685800" lvl="1" indent="-228600" algn="l">
              <a:lnSpc>
                <a:spcPct val="120000"/>
              </a:lnSpc>
              <a:spcBef>
                <a:spcPts val="0"/>
              </a:spcBef>
              <a:buFont typeface="+mj-lt"/>
              <a:buAutoNum type="alphaLcParenR"/>
            </a:pPr>
            <a:r>
              <a:rPr lang="en-US" sz="4800" dirty="0">
                <a:solidFill>
                  <a:schemeClr val="tx1"/>
                </a:solidFill>
              </a:rPr>
              <a:t>Gear-&gt;Account and Settings-&gt;Company</a:t>
            </a:r>
          </a:p>
          <a:p>
            <a:pPr marL="685800" lvl="1" indent="-228600" algn="l">
              <a:lnSpc>
                <a:spcPct val="120000"/>
              </a:lnSpc>
              <a:spcBef>
                <a:spcPts val="0"/>
              </a:spcBef>
              <a:buFont typeface="+mj-lt"/>
              <a:buAutoNum type="alphaLcParenR"/>
            </a:pPr>
            <a:r>
              <a:rPr lang="en-US" sz="4800" dirty="0">
                <a:solidFill>
                  <a:schemeClr val="tx1"/>
                </a:solidFill>
              </a:rPr>
              <a:t>Gear-&gt;Account and Settings-&gt;Chart of Accounts</a:t>
            </a:r>
          </a:p>
          <a:p>
            <a:pPr marL="685800" lvl="1" indent="-228600" algn="l">
              <a:lnSpc>
                <a:spcPct val="120000"/>
              </a:lnSpc>
              <a:spcBef>
                <a:spcPts val="0"/>
              </a:spcBef>
              <a:buFont typeface="+mj-lt"/>
              <a:buAutoNum type="alphaLcParenR"/>
            </a:pPr>
            <a:r>
              <a:rPr lang="en-US" sz="4800" dirty="0">
                <a:solidFill>
                  <a:schemeClr val="tx1"/>
                </a:solidFill>
              </a:rPr>
              <a:t>Gear-&gt;Account and Settings-&gt;Advanced-&gt;Accounting</a:t>
            </a:r>
          </a:p>
          <a:p>
            <a:pPr marL="685800" lvl="1" indent="-228600" algn="l">
              <a:lnSpc>
                <a:spcPct val="120000"/>
              </a:lnSpc>
              <a:spcBef>
                <a:spcPts val="0"/>
              </a:spcBef>
              <a:buFont typeface="+mj-lt"/>
              <a:buAutoNum type="alphaLcParenR"/>
            </a:pPr>
            <a:r>
              <a:rPr lang="en-US" sz="4800" dirty="0">
                <a:solidFill>
                  <a:schemeClr val="tx1"/>
                </a:solidFill>
              </a:rPr>
              <a:t>Gear-&gt;Account and Settings-&gt;Advanced-&gt;Automation</a:t>
            </a:r>
          </a:p>
          <a:p>
            <a:pPr marL="685800" lvl="1" indent="-228600" algn="l">
              <a:lnSpc>
                <a:spcPct val="120000"/>
              </a:lnSpc>
              <a:spcBef>
                <a:spcPts val="0"/>
              </a:spcBef>
              <a:buFont typeface="+mj-lt"/>
              <a:buAutoNum type="alphaLcParenR"/>
            </a:pPr>
            <a:endParaRPr lang="en-US" sz="4800" dirty="0">
              <a:solidFill>
                <a:schemeClr val="tx1"/>
              </a:solidFill>
            </a:endParaRPr>
          </a:p>
          <a:p>
            <a:pPr marL="347345" lvl="1" indent="-347345" algn="l">
              <a:lnSpc>
                <a:spcPct val="120000"/>
              </a:lnSpc>
              <a:spcBef>
                <a:spcPts val="0"/>
              </a:spcBef>
              <a:buFont typeface="+mj-lt"/>
              <a:buAutoNum type="arabicPeriod" startAt="2"/>
            </a:pPr>
            <a:r>
              <a:rPr lang="en-US" sz="4800" b="1" dirty="0">
                <a:solidFill>
                  <a:schemeClr val="tx1"/>
                </a:solidFill>
              </a:rPr>
              <a:t>You have a new accountant.  Where would you go to invite your accountant to your company file?</a:t>
            </a:r>
          </a:p>
          <a:p>
            <a:pPr marL="685800" lvl="1" indent="-228600" algn="l">
              <a:lnSpc>
                <a:spcPct val="120000"/>
              </a:lnSpc>
              <a:spcBef>
                <a:spcPts val="0"/>
              </a:spcBef>
              <a:buFont typeface="+mj-lt"/>
              <a:buAutoNum type="alphaLcParenR"/>
            </a:pPr>
            <a:r>
              <a:rPr lang="en-US" sz="4800" dirty="0">
                <a:solidFill>
                  <a:schemeClr val="tx1"/>
                </a:solidFill>
              </a:rPr>
              <a:t>Gear-&gt;Manage users-&gt;Accounting firms</a:t>
            </a:r>
          </a:p>
          <a:p>
            <a:pPr marL="685800" lvl="1" indent="-228600" algn="l">
              <a:lnSpc>
                <a:spcPct val="120000"/>
              </a:lnSpc>
              <a:spcBef>
                <a:spcPts val="0"/>
              </a:spcBef>
              <a:buFont typeface="+mj-lt"/>
              <a:buAutoNum type="alphaLcParenR"/>
            </a:pPr>
            <a:r>
              <a:rPr lang="en-US" sz="4800" dirty="0">
                <a:solidFill>
                  <a:schemeClr val="tx1"/>
                </a:solidFill>
              </a:rPr>
              <a:t>Gear-&gt;Account and Settings-&gt;Chart of Accounts</a:t>
            </a:r>
          </a:p>
          <a:p>
            <a:pPr marL="685800" lvl="1" indent="-228600" algn="l">
              <a:lnSpc>
                <a:spcPct val="120000"/>
              </a:lnSpc>
              <a:spcBef>
                <a:spcPts val="0"/>
              </a:spcBef>
              <a:buFont typeface="+mj-lt"/>
              <a:buAutoNum type="alphaLcParenR"/>
            </a:pPr>
            <a:r>
              <a:rPr lang="en-US" sz="4800" dirty="0">
                <a:solidFill>
                  <a:schemeClr val="tx1"/>
                </a:solidFill>
              </a:rPr>
              <a:t>Gear-&gt;Manage users-&gt;users</a:t>
            </a:r>
          </a:p>
          <a:p>
            <a:pPr marL="685800" lvl="1" indent="-228600" algn="l">
              <a:lnSpc>
                <a:spcPct val="120000"/>
              </a:lnSpc>
              <a:spcBef>
                <a:spcPts val="0"/>
              </a:spcBef>
              <a:buFont typeface="+mj-lt"/>
              <a:buAutoNum type="alphaLcParenR"/>
            </a:pPr>
            <a:r>
              <a:rPr lang="en-US" sz="4800" dirty="0">
                <a:solidFill>
                  <a:schemeClr val="tx1"/>
                </a:solidFill>
              </a:rPr>
              <a:t>+ New-&gt;Vendors</a:t>
            </a:r>
            <a:endParaRPr lang="en-US" sz="4800" b="1" dirty="0">
              <a:solidFill>
                <a:schemeClr val="tx1"/>
              </a:solidFill>
            </a:endParaRPr>
          </a:p>
          <a:p>
            <a:pPr lvl="1" algn="l">
              <a:lnSpc>
                <a:spcPct val="120000"/>
              </a:lnSpc>
              <a:spcBef>
                <a:spcPts val="0"/>
              </a:spcBef>
            </a:pPr>
            <a:endParaRPr lang="en-US" sz="4800" dirty="0">
              <a:solidFill>
                <a:schemeClr val="tx1"/>
              </a:solidFill>
            </a:endParaRPr>
          </a:p>
          <a:p>
            <a:pPr marL="347345" indent="-347345">
              <a:spcBef>
                <a:spcPts val="24"/>
              </a:spcBef>
              <a:buFont typeface="+mj-lt"/>
              <a:buAutoNum type="arabicPeriod" startAt="3"/>
            </a:pPr>
            <a:r>
              <a:rPr lang="en-US" sz="4800" b="1" dirty="0"/>
              <a:t>You would like to customize an invoice, where do you go?</a:t>
            </a:r>
          </a:p>
          <a:p>
            <a:pPr marL="685800" lvl="1" indent="-228600" algn="l">
              <a:spcBef>
                <a:spcPts val="288"/>
              </a:spcBef>
              <a:buFont typeface="+mj-lt"/>
              <a:buAutoNum type="alphaLcParenR"/>
            </a:pPr>
            <a:r>
              <a:rPr lang="en-US" sz="4800" dirty="0">
                <a:solidFill>
                  <a:schemeClr val="tx1"/>
                </a:solidFill>
              </a:rPr>
              <a:t>Gear-&gt;Customize Form Styles</a:t>
            </a:r>
          </a:p>
          <a:p>
            <a:pPr marL="685800" lvl="1" indent="-228600" algn="l">
              <a:spcBef>
                <a:spcPts val="288"/>
              </a:spcBef>
              <a:buFont typeface="+mj-lt"/>
              <a:buAutoNum type="alphaLcParenR"/>
            </a:pPr>
            <a:r>
              <a:rPr lang="en-US" sz="4800" dirty="0">
                <a:solidFill>
                  <a:schemeClr val="tx1"/>
                </a:solidFill>
              </a:rPr>
              <a:t>Dashboard-&gt;Forms</a:t>
            </a:r>
          </a:p>
          <a:p>
            <a:pPr marL="685800" lvl="1" indent="-228600" algn="l">
              <a:spcBef>
                <a:spcPts val="288"/>
              </a:spcBef>
              <a:buFont typeface="+mj-lt"/>
              <a:buAutoNum type="alphaLcParenR"/>
            </a:pPr>
            <a:r>
              <a:rPr lang="en-US" sz="4800" dirty="0">
                <a:solidFill>
                  <a:schemeClr val="tx1"/>
                </a:solidFill>
              </a:rPr>
              <a:t>Gear-&gt;Account and Settings-&gt;Sales</a:t>
            </a:r>
          </a:p>
          <a:p>
            <a:pPr marL="685800" lvl="1" indent="-228600" algn="l">
              <a:spcBef>
                <a:spcPts val="288"/>
              </a:spcBef>
              <a:buFont typeface="+mj-lt"/>
              <a:buAutoNum type="alphaLcParenR"/>
            </a:pPr>
            <a:r>
              <a:rPr lang="en-US" sz="4800" dirty="0">
                <a:solidFill>
                  <a:schemeClr val="tx1"/>
                </a:solidFill>
              </a:rPr>
              <a:t>Both A and C</a:t>
            </a:r>
          </a:p>
          <a:p>
            <a:pPr marL="685800" lvl="1" indent="-228600" algn="l">
              <a:spcBef>
                <a:spcPts val="288"/>
              </a:spcBef>
              <a:buFont typeface="+mj-lt"/>
              <a:buAutoNum type="alphaLcParenR"/>
            </a:pPr>
            <a:endParaRPr lang="en-US" sz="4800" dirty="0">
              <a:solidFill>
                <a:schemeClr val="tx1"/>
              </a:solidFill>
            </a:endParaRPr>
          </a:p>
          <a:p>
            <a:pPr>
              <a:spcBef>
                <a:spcPts val="0"/>
              </a:spcBef>
            </a:pPr>
            <a:r>
              <a:rPr lang="en-US" sz="4800" b="1" dirty="0"/>
              <a:t>4.       Which of the following statements is </a:t>
            </a:r>
            <a:r>
              <a:rPr lang="en-US" sz="4800" b="1" i="1" dirty="0"/>
              <a:t>not</a:t>
            </a:r>
            <a:r>
              <a:rPr lang="en-US" sz="4800" b="1" dirty="0"/>
              <a:t> true about Products and Services?</a:t>
            </a:r>
          </a:p>
          <a:p>
            <a:pPr marL="685800" lvl="1" indent="-228600" algn="l">
              <a:buFont typeface="+mj-lt"/>
              <a:buAutoNum type="alphaLcParenR"/>
            </a:pPr>
            <a:r>
              <a:rPr lang="en-US" sz="4800" dirty="0">
                <a:solidFill>
                  <a:schemeClr val="tx1"/>
                </a:solidFill>
              </a:rPr>
              <a:t>Service items can be changed to other types.</a:t>
            </a:r>
          </a:p>
          <a:p>
            <a:pPr marL="685800" lvl="1" indent="-228600" algn="l">
              <a:buFont typeface="+mj-lt"/>
              <a:buAutoNum type="alphaLcParenR"/>
            </a:pPr>
            <a:r>
              <a:rPr lang="en-US" sz="4800" dirty="0">
                <a:solidFill>
                  <a:schemeClr val="tx1"/>
                </a:solidFill>
              </a:rPr>
              <a:t>You can set up Inventory, Non-inventory, Service, and Bundle types.</a:t>
            </a:r>
          </a:p>
          <a:p>
            <a:pPr marL="685800" lvl="1" indent="-228600" algn="l">
              <a:buFont typeface="+mj-lt"/>
              <a:buAutoNum type="alphaLcParenR"/>
            </a:pPr>
            <a:r>
              <a:rPr lang="en-US" sz="4800" dirty="0">
                <a:solidFill>
                  <a:schemeClr val="tx1"/>
                </a:solidFill>
              </a:rPr>
              <a:t>Inventory types can be changed to another type.</a:t>
            </a:r>
          </a:p>
          <a:p>
            <a:pPr marL="685800" lvl="1" indent="-228600" algn="l">
              <a:buFont typeface="+mj-lt"/>
              <a:buAutoNum type="alphaLcParenR"/>
            </a:pPr>
            <a:r>
              <a:rPr lang="en-US" sz="4800" dirty="0">
                <a:solidFill>
                  <a:schemeClr val="tx1"/>
                </a:solidFill>
              </a:rPr>
              <a:t>You can set up and manage categories to group Products and Services.</a:t>
            </a:r>
          </a:p>
          <a:p>
            <a:pPr marL="0" lvl="1" algn="l">
              <a:spcBef>
                <a:spcPts val="288"/>
              </a:spcBef>
            </a:pPr>
            <a:endParaRPr lang="en-US" sz="4800" b="1" dirty="0">
              <a:solidFill>
                <a:schemeClr val="tx1"/>
              </a:solidFill>
            </a:endParaRPr>
          </a:p>
          <a:p>
            <a:pPr marL="347345" lvl="1" indent="-347345" algn="l">
              <a:spcBef>
                <a:spcPts val="288"/>
              </a:spcBef>
              <a:buFont typeface="+mj-lt"/>
              <a:buAutoNum type="arabicPeriod" startAt="5"/>
            </a:pPr>
            <a:r>
              <a:rPr lang="en-US" sz="4800" b="1" dirty="0">
                <a:solidFill>
                  <a:schemeClr val="tx1"/>
                </a:solidFill>
              </a:rPr>
              <a:t>You have a duplicate category in your Chart of Accounts, what can you do to combine them?</a:t>
            </a:r>
          </a:p>
          <a:p>
            <a:pPr marL="685800" lvl="1" indent="-228600" algn="l">
              <a:spcBef>
                <a:spcPts val="288"/>
              </a:spcBef>
              <a:buFont typeface="+mj-lt"/>
              <a:buAutoNum type="alphaLcParenR"/>
            </a:pPr>
            <a:r>
              <a:rPr lang="en-US" sz="4800" dirty="0">
                <a:solidFill>
                  <a:schemeClr val="tx1"/>
                </a:solidFill>
              </a:rPr>
              <a:t>Copy</a:t>
            </a:r>
          </a:p>
          <a:p>
            <a:pPr marL="685800" lvl="1" indent="-228600" algn="l">
              <a:spcBef>
                <a:spcPts val="288"/>
              </a:spcBef>
              <a:buFont typeface="+mj-lt"/>
              <a:buAutoNum type="alphaLcParenR"/>
            </a:pPr>
            <a:r>
              <a:rPr lang="en-US" sz="4800" dirty="0">
                <a:solidFill>
                  <a:schemeClr val="tx1"/>
                </a:solidFill>
              </a:rPr>
              <a:t>Merge</a:t>
            </a:r>
          </a:p>
          <a:p>
            <a:pPr marL="685800" lvl="1" indent="-228600" algn="l">
              <a:spcBef>
                <a:spcPts val="288"/>
              </a:spcBef>
              <a:buFont typeface="+mj-lt"/>
              <a:buAutoNum type="alphaLcParenR"/>
            </a:pPr>
            <a:r>
              <a:rPr lang="en-US" sz="4800" dirty="0">
                <a:solidFill>
                  <a:schemeClr val="tx1"/>
                </a:solidFill>
              </a:rPr>
              <a:t>Edit </a:t>
            </a:r>
          </a:p>
          <a:p>
            <a:pPr marL="685800" lvl="1" indent="-228600" algn="l">
              <a:spcBef>
                <a:spcPts val="288"/>
              </a:spcBef>
              <a:buFont typeface="+mj-lt"/>
              <a:buAutoNum type="alphaLcParenR"/>
            </a:pPr>
            <a:r>
              <a:rPr lang="en-US" sz="4800" dirty="0">
                <a:solidFill>
                  <a:schemeClr val="tx1"/>
                </a:solidFill>
              </a:rPr>
              <a:t>Make inactive</a:t>
            </a:r>
          </a:p>
          <a:p>
            <a:pPr marL="228600" indent="-228600">
              <a:buFont typeface="+mj-lt"/>
              <a:buAutoNum type="arabicPeriod" startAt="2"/>
            </a:pPr>
            <a:endParaRPr lang="en-US" sz="4800" b="1" dirty="0">
              <a:solidFill>
                <a:schemeClr val="tx1"/>
              </a:solidFill>
            </a:endParaRP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87</a:t>
            </a:fld>
            <a:endParaRPr lang="en-US"/>
          </a:p>
        </p:txBody>
      </p:sp>
      <p:sp>
        <p:nvSpPr>
          <p:cNvPr id="6" name="Title 5"/>
          <p:cNvSpPr>
            <a:spLocks noGrp="1"/>
          </p:cNvSpPr>
          <p:nvPr>
            <p:ph type="ctrTitle"/>
          </p:nvPr>
        </p:nvSpPr>
        <p:spPr/>
        <p:txBody>
          <a:bodyPr/>
          <a:lstStyle/>
          <a:p>
            <a:r>
              <a:rPr lang="en-US"/>
              <a:t>Section 2 Practice Test</a:t>
            </a:r>
          </a:p>
        </p:txBody>
      </p:sp>
    </p:spTree>
    <p:extLst>
      <p:ext uri="{BB962C8B-B14F-4D97-AF65-F5344CB8AC3E}">
        <p14:creationId xmlns:p14="http://schemas.microsoft.com/office/powerpoint/2010/main" val="34474800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7057C4B-9B69-433F-B934-E578F0670646}"/>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After each monthly review, you close the books.  What does that mean to close the books?</a:t>
            </a:r>
          </a:p>
          <a:p>
            <a:pPr marL="228600" indent="-228600">
              <a:buFont typeface="+mj-lt"/>
              <a:buAutoNum type="arabicPeriod"/>
            </a:pPr>
            <a:endParaRPr lang="en-US" b="1" dirty="0"/>
          </a:p>
          <a:p>
            <a:pPr marL="228600" indent="-228600">
              <a:buFont typeface="+mj-lt"/>
              <a:buAutoNum type="arabicPeriod"/>
            </a:pPr>
            <a:endParaRPr lang="en-US" b="1" dirty="0"/>
          </a:p>
          <a:p>
            <a:endParaRPr lang="en-US" b="1" dirty="0"/>
          </a:p>
          <a:p>
            <a:pPr marL="228600" indent="-228600">
              <a:buFont typeface="+mj-lt"/>
              <a:buAutoNum type="arabicPeriod" startAt="2"/>
            </a:pPr>
            <a:r>
              <a:rPr lang="en-US" b="1" dirty="0"/>
              <a:t>You decide you want to be notified when you are entering a duplicate transaction.  How do you turn this on and off?</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  How many users and how many accountants can you invite to your company file?</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What reports make up the Chart of Accounts?</a:t>
            </a:r>
          </a:p>
          <a:p>
            <a:endParaRPr lang="en-US" b="1" dirty="0"/>
          </a:p>
          <a:p>
            <a:endParaRPr lang="en-US" b="1" dirty="0"/>
          </a:p>
          <a:p>
            <a:endParaRPr lang="en-US" b="1" dirty="0"/>
          </a:p>
          <a:p>
            <a:pPr marL="228600" indent="-228600">
              <a:buFont typeface="+mj-lt"/>
              <a:buAutoNum type="arabicPeriod" startAt="5"/>
            </a:pPr>
            <a:r>
              <a:rPr lang="en-US" b="1" dirty="0"/>
              <a:t>When entering beginning balances, what is the default Chart of Accounts category?</a:t>
            </a:r>
          </a:p>
          <a:p>
            <a:endParaRPr lang="en-US" b="1" dirty="0"/>
          </a:p>
        </p:txBody>
      </p:sp>
      <p:sp>
        <p:nvSpPr>
          <p:cNvPr id="3" name="Slide Number Placeholder 2">
            <a:extLst>
              <a:ext uri="{FF2B5EF4-FFF2-40B4-BE49-F238E27FC236}">
                <a16:creationId xmlns:a16="http://schemas.microsoft.com/office/drawing/2014/main" id="{284AA2D1-92DE-4B4D-A96A-8EBF8115ED6B}"/>
              </a:ext>
            </a:extLst>
          </p:cNvPr>
          <p:cNvSpPr>
            <a:spLocks noGrp="1"/>
          </p:cNvSpPr>
          <p:nvPr>
            <p:ph type="sldNum" sz="quarter" idx="12"/>
          </p:nvPr>
        </p:nvSpPr>
        <p:spPr/>
        <p:txBody>
          <a:bodyPr/>
          <a:lstStyle/>
          <a:p>
            <a:fld id="{492D2D2F-A490-4C0D-96A3-87DCC3196164}" type="slidenum">
              <a:rPr lang="en-US" smtClean="0"/>
              <a:pPr/>
              <a:t>88</a:t>
            </a:fld>
            <a:endParaRPr lang="en-US"/>
          </a:p>
        </p:txBody>
      </p:sp>
      <p:sp>
        <p:nvSpPr>
          <p:cNvPr id="4" name="Title 3">
            <a:extLst>
              <a:ext uri="{FF2B5EF4-FFF2-40B4-BE49-F238E27FC236}">
                <a16:creationId xmlns:a16="http://schemas.microsoft.com/office/drawing/2014/main" id="{0C2997D3-6193-4844-9BED-A285DA837343}"/>
              </a:ext>
            </a:extLst>
          </p:cNvPr>
          <p:cNvSpPr>
            <a:spLocks noGrp="1"/>
          </p:cNvSpPr>
          <p:nvPr>
            <p:ph type="ctrTitle"/>
          </p:nvPr>
        </p:nvSpPr>
        <p:spPr/>
        <p:txBody>
          <a:bodyPr/>
          <a:lstStyle/>
          <a:p>
            <a:r>
              <a:rPr lang="en-US" dirty="0"/>
              <a:t>Section 2 Test Your Knowledge</a:t>
            </a:r>
          </a:p>
        </p:txBody>
      </p:sp>
    </p:spTree>
    <p:extLst>
      <p:ext uri="{BB962C8B-B14F-4D97-AF65-F5344CB8AC3E}">
        <p14:creationId xmlns:p14="http://schemas.microsoft.com/office/powerpoint/2010/main" val="19783578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83731DB-F69D-4237-8ABC-137A6ECA1E8C}"/>
              </a:ext>
            </a:extLst>
          </p:cNvPr>
          <p:cNvSpPr>
            <a:spLocks noGrp="1"/>
          </p:cNvSpPr>
          <p:nvPr>
            <p:ph type="subTitle" idx="1"/>
          </p:nvPr>
        </p:nvSpPr>
        <p:spPr/>
        <p:txBody>
          <a:bodyPr/>
          <a:lstStyle/>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Now that you are familiar with how to navigate and locate features in QuickBooks </a:t>
            </a:r>
            <a:r>
              <a:rPr lang="en-US" dirty="0">
                <a:ea typeface="Calibri" panose="020F0502020204030204" pitchFamily="34" charset="0"/>
                <a:cs typeface="Times New Roman" panose="02020603050405020304" pitchFamily="18" charset="0"/>
              </a:rPr>
              <a:t>O</a:t>
            </a:r>
            <a:r>
              <a:rPr lang="en-US" dirty="0">
                <a:effectLst/>
                <a:ea typeface="Calibri" panose="020F0502020204030204" pitchFamily="34" charset="0"/>
                <a:cs typeface="Times New Roman" panose="02020603050405020304" pitchFamily="18" charset="0"/>
              </a:rPr>
              <a:t>nline (having completed Section Two of this training), you are ready for the next challenge.  </a:t>
            </a:r>
            <a:r>
              <a:rPr lang="en-US" dirty="0">
                <a:ea typeface="Calibri" panose="020F0502020204030204" pitchFamily="34" charset="0"/>
                <a:cs typeface="Times New Roman" panose="02020603050405020304" pitchFamily="18" charset="0"/>
              </a:rPr>
              <a:t>It is time to </a:t>
            </a:r>
            <a:r>
              <a:rPr lang="en-US" dirty="0">
                <a:effectLst/>
                <a:ea typeface="Calibri" panose="020F0502020204030204" pitchFamily="34" charset="0"/>
                <a:cs typeface="Times New Roman" panose="02020603050405020304" pitchFamily="18" charset="0"/>
              </a:rPr>
              <a:t>set up TAD Gaming company using all the features previously covered. Simply follow the step-by-step instructions. Refer to earlier sections of the manual when you need a </a:t>
            </a:r>
            <a:r>
              <a:rPr lang="en-US" dirty="0">
                <a:ea typeface="Calibri" panose="020F0502020204030204" pitchFamily="34" charset="0"/>
                <a:cs typeface="Times New Roman" panose="02020603050405020304" pitchFamily="18" charset="0"/>
              </a:rPr>
              <a:t>reminder of how to use various features. If you have</a:t>
            </a:r>
            <a:r>
              <a:rPr lang="en-US" dirty="0">
                <a:effectLst/>
                <a:ea typeface="Calibri" panose="020F0502020204030204" pitchFamily="34" charset="0"/>
                <a:cs typeface="Times New Roman" panose="02020603050405020304" pitchFamily="18" charset="0"/>
              </a:rPr>
              <a:t> additional questions </a:t>
            </a:r>
            <a:r>
              <a:rPr lang="en-US" dirty="0">
                <a:ea typeface="Calibri" panose="020F0502020204030204" pitchFamily="34" charset="0"/>
                <a:cs typeface="Times New Roman" panose="02020603050405020304" pitchFamily="18" charset="0"/>
              </a:rPr>
              <a:t>r</a:t>
            </a:r>
            <a:r>
              <a:rPr lang="en-US" dirty="0">
                <a:effectLst/>
                <a:ea typeface="Calibri" panose="020F0502020204030204" pitchFamily="34" charset="0"/>
                <a:cs typeface="Times New Roman" panose="02020603050405020304" pitchFamily="18" charset="0"/>
              </a:rPr>
              <a:t>each out to your Instructor for guidance.</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This is where creating and running a business gets fun! Watching the numbers come alive, understanding what they mean and how to use them, and watching your bottom line grow. </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Let’s get to work and build a successful business!</a:t>
            </a:r>
          </a:p>
          <a:p>
            <a:pPr>
              <a:lnSpc>
                <a:spcPct val="100000"/>
              </a:lnSpc>
              <a:spcBef>
                <a:spcPts val="0"/>
              </a:spcBef>
            </a:pPr>
            <a:endParaRPr lang="en-US" dirty="0"/>
          </a:p>
          <a:p>
            <a:pPr marL="228600" lvl="0" indent="-228600">
              <a:lnSpc>
                <a:spcPct val="100000"/>
              </a:lnSpc>
              <a:spcBef>
                <a:spcPts val="0"/>
              </a:spcBef>
              <a:buFont typeface="+mj-lt"/>
              <a:buAutoNum type="arabicPeriod"/>
            </a:pPr>
            <a:r>
              <a:rPr lang="en-US" b="1" dirty="0"/>
              <a:t>Review Video Link  (Ctrl + Left Click)</a:t>
            </a:r>
            <a:endParaRPr lang="en-US" dirty="0"/>
          </a:p>
          <a:p>
            <a:pPr marL="228600" lvl="0">
              <a:lnSpc>
                <a:spcPct val="100000"/>
              </a:lnSpc>
              <a:spcBef>
                <a:spcPts val="0"/>
              </a:spcBef>
            </a:pPr>
            <a:r>
              <a:rPr lang="en-US" b="1" dirty="0"/>
              <a:t>Accounting Terms You Need to Know</a:t>
            </a:r>
          </a:p>
          <a:p>
            <a:pPr marL="228600" lvl="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https://quickbooks.intuit.com/learn-support/en-us/accounts-payable/accounting-terms-you-need-to-know/00/344790</a:t>
            </a:r>
            <a:endParaRPr lang="en-US" b="1" dirty="0">
              <a:solidFill>
                <a:srgbClr val="0000FF"/>
              </a:solidFill>
            </a:endParaRPr>
          </a:p>
          <a:p>
            <a:pPr marL="228600" indent="-228600">
              <a:lnSpc>
                <a:spcPct val="100000"/>
              </a:lnSpc>
              <a:spcBef>
                <a:spcPts val="0"/>
              </a:spcBef>
              <a:buAutoNum type="arabicPeriod"/>
            </a:pPr>
            <a:endParaRPr lang="en-US" b="1" dirty="0"/>
          </a:p>
          <a:p>
            <a:pPr marL="228600" indent="-228600">
              <a:lnSpc>
                <a:spcPct val="100000"/>
              </a:lnSpc>
              <a:spcBef>
                <a:spcPts val="0"/>
              </a:spcBef>
              <a:buFont typeface="+mj-lt"/>
              <a:buAutoNum type="arabicPeriod" startAt="2"/>
            </a:pPr>
            <a:r>
              <a:rPr lang="en-US" b="1" dirty="0"/>
              <a:t>Your Subscription </a:t>
            </a:r>
            <a:r>
              <a:rPr lang="en-US" dirty="0"/>
              <a:t>- Verify you have access to your free subscription of QuickBooks company file. This file does not contain data. Refer to section one </a:t>
            </a:r>
            <a:r>
              <a:rPr lang="en-US" b="1" dirty="0"/>
              <a:t>Student Setup </a:t>
            </a:r>
            <a:r>
              <a:rPr lang="en-US" dirty="0"/>
              <a:t>if you need help. </a:t>
            </a:r>
            <a:r>
              <a:rPr lang="en-US" dirty="0">
                <a:solidFill>
                  <a:srgbClr val="FF0000"/>
                </a:solidFill>
              </a:rPr>
              <a:t> </a:t>
            </a:r>
          </a:p>
          <a:p>
            <a:pPr marL="457200">
              <a:lnSpc>
                <a:spcPct val="100000"/>
              </a:lnSpc>
              <a:spcBef>
                <a:spcPts val="0"/>
              </a:spcBef>
            </a:pPr>
            <a:endParaRPr lang="en-US" b="1" dirty="0"/>
          </a:p>
          <a:p>
            <a:pPr marL="228600" indent="-228600">
              <a:lnSpc>
                <a:spcPct val="100000"/>
              </a:lnSpc>
              <a:spcBef>
                <a:spcPts val="0"/>
              </a:spcBef>
              <a:buFont typeface="+mj-lt"/>
              <a:buAutoNum type="arabicPeriod" startAt="3"/>
            </a:pPr>
            <a:r>
              <a:rPr lang="en-US" b="1" dirty="0"/>
              <a:t>Review Video Links</a:t>
            </a:r>
          </a:p>
          <a:p>
            <a:pPr marL="228600">
              <a:lnSpc>
                <a:spcPct val="100000"/>
              </a:lnSpc>
              <a:spcBef>
                <a:spcPts val="0"/>
              </a:spcBef>
            </a:pPr>
            <a:r>
              <a:rPr lang="en-US" b="1" dirty="0"/>
              <a:t>How to Set Up Company Settings</a:t>
            </a:r>
          </a:p>
          <a:p>
            <a:pPr marL="2286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https://quickbooks.intuit.com/learn-support/en-us/your-business-information/how-to-set-up-company-settings/00/490568</a:t>
            </a:r>
            <a:endParaRPr lang="en-US" dirty="0">
              <a:solidFill>
                <a:srgbClr val="0000FF"/>
              </a:solidFill>
            </a:endParaRPr>
          </a:p>
          <a:p>
            <a:pPr marL="228600">
              <a:lnSpc>
                <a:spcPct val="100000"/>
              </a:lnSpc>
              <a:spcBef>
                <a:spcPts val="0"/>
              </a:spcBef>
            </a:pPr>
            <a:endParaRPr lang="en-US" u="sng" dirty="0"/>
          </a:p>
          <a:p>
            <a:pPr marL="228600">
              <a:lnSpc>
                <a:spcPct val="100000"/>
              </a:lnSpc>
              <a:spcBef>
                <a:spcPts val="0"/>
              </a:spcBef>
            </a:pPr>
            <a:r>
              <a:rPr lang="en-US" b="1" dirty="0"/>
              <a:t>Edit Company Settings</a:t>
            </a:r>
          </a:p>
          <a:p>
            <a:pPr marL="228600">
              <a:lnSpc>
                <a:spcPct val="100000"/>
              </a:lnSpc>
              <a:spcBef>
                <a:spcPts val="0"/>
              </a:spcBef>
            </a:pPr>
            <a:r>
              <a:rPr lang="en-US" dirty="0">
                <a:solidFill>
                  <a:srgbClr val="0000FF"/>
                </a:solidFill>
                <a:hlinkClick r:id="rId5">
                  <a:extLst>
                    <a:ext uri="{A12FA001-AC4F-418D-AE19-62706E023703}">
                      <ahyp:hlinkClr xmlns:ahyp="http://schemas.microsoft.com/office/drawing/2018/hyperlinkcolor" val="tx"/>
                    </a:ext>
                  </a:extLst>
                </a:hlinkClick>
              </a:rPr>
              <a:t>https://quickbooks.intuit.com/learn-support/en-us/update-products/edit-your-company-settings-in-quickbooks-online/00/185960</a:t>
            </a:r>
            <a:endParaRPr lang="en-US" b="1" dirty="0">
              <a:solidFill>
                <a:srgbClr val="0000FF"/>
              </a:solidFill>
            </a:endParaRPr>
          </a:p>
          <a:p>
            <a:endParaRPr lang="en-US" dirty="0"/>
          </a:p>
        </p:txBody>
      </p:sp>
      <p:sp>
        <p:nvSpPr>
          <p:cNvPr id="3" name="Slide Number Placeholder 2">
            <a:extLst>
              <a:ext uri="{FF2B5EF4-FFF2-40B4-BE49-F238E27FC236}">
                <a16:creationId xmlns:a16="http://schemas.microsoft.com/office/drawing/2014/main" id="{EDF9CA61-6F05-46DF-8FED-1BA9632AF23B}"/>
              </a:ext>
            </a:extLst>
          </p:cNvPr>
          <p:cNvSpPr>
            <a:spLocks noGrp="1"/>
          </p:cNvSpPr>
          <p:nvPr>
            <p:ph type="sldNum" sz="quarter" idx="12"/>
          </p:nvPr>
        </p:nvSpPr>
        <p:spPr/>
        <p:txBody>
          <a:bodyPr/>
          <a:lstStyle/>
          <a:p>
            <a:fld id="{492D2D2F-A490-4C0D-96A3-87DCC3196164}" type="slidenum">
              <a:rPr lang="en-US" smtClean="0"/>
              <a:pPr/>
              <a:t>89</a:t>
            </a:fld>
            <a:endParaRPr lang="en-US" dirty="0"/>
          </a:p>
        </p:txBody>
      </p:sp>
      <p:sp>
        <p:nvSpPr>
          <p:cNvPr id="4" name="Title 3">
            <a:extLst>
              <a:ext uri="{FF2B5EF4-FFF2-40B4-BE49-F238E27FC236}">
                <a16:creationId xmlns:a16="http://schemas.microsoft.com/office/drawing/2014/main" id="{FBAB1ACF-0946-4995-B4CB-CCE14EBBFC40}"/>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2051530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24D8DEC-A62E-4B78-8A08-3DCD4604B302}"/>
              </a:ext>
            </a:extLst>
          </p:cNvPr>
          <p:cNvSpPr>
            <a:spLocks noGrp="1"/>
          </p:cNvSpPr>
          <p:nvPr>
            <p:ph type="subTitle" idx="1"/>
          </p:nvPr>
        </p:nvSpPr>
        <p:spPr/>
        <p:txBody>
          <a:bodyPr/>
          <a:lstStyle/>
          <a:p>
            <a:pPr>
              <a:tabLst>
                <a:tab pos="4572000" algn="l"/>
              </a:tabLst>
            </a:pPr>
            <a:r>
              <a:rPr lang="en-US" dirty="0">
                <a:hlinkClick r:id="rId3" action="ppaction://hlinksldjump"/>
              </a:rPr>
              <a:t>Section 2 – Set Up Your New QuickBooks® Online Company</a:t>
            </a:r>
            <a:r>
              <a:rPr lang="en-US" b="1" dirty="0"/>
              <a:t>	42</a:t>
            </a:r>
          </a:p>
          <a:p>
            <a:pPr marL="457200">
              <a:lnSpc>
                <a:spcPct val="100000"/>
              </a:lnSpc>
              <a:spcBef>
                <a:spcPts val="0"/>
              </a:spcBef>
              <a:tabLst>
                <a:tab pos="4572000" algn="l"/>
              </a:tabLst>
            </a:pPr>
            <a:r>
              <a:rPr lang="en-US" dirty="0"/>
              <a:t>Objectives	43</a:t>
            </a:r>
          </a:p>
          <a:p>
            <a:pPr marL="457200">
              <a:lnSpc>
                <a:spcPct val="100000"/>
              </a:lnSpc>
              <a:spcBef>
                <a:spcPts val="0"/>
              </a:spcBef>
              <a:tabLst>
                <a:tab pos="4572000" algn="l"/>
              </a:tabLst>
            </a:pPr>
            <a:r>
              <a:rPr lang="en-US" dirty="0"/>
              <a:t>Account and Settings	44</a:t>
            </a:r>
          </a:p>
          <a:p>
            <a:pPr marL="914400">
              <a:lnSpc>
                <a:spcPct val="100000"/>
              </a:lnSpc>
              <a:spcBef>
                <a:spcPts val="0"/>
              </a:spcBef>
              <a:tabLst>
                <a:tab pos="4572000" algn="l"/>
              </a:tabLst>
            </a:pPr>
            <a:r>
              <a:rPr lang="en-US" dirty="0"/>
              <a:t>Company	44</a:t>
            </a:r>
          </a:p>
          <a:p>
            <a:pPr marL="914400">
              <a:lnSpc>
                <a:spcPct val="100000"/>
              </a:lnSpc>
              <a:spcBef>
                <a:spcPts val="0"/>
              </a:spcBef>
              <a:tabLst>
                <a:tab pos="4572000" algn="l"/>
              </a:tabLst>
            </a:pPr>
            <a:r>
              <a:rPr lang="en-US" dirty="0"/>
              <a:t>Billing &amp; Subscription	46</a:t>
            </a:r>
          </a:p>
          <a:p>
            <a:pPr marL="914400">
              <a:lnSpc>
                <a:spcPct val="100000"/>
              </a:lnSpc>
              <a:spcBef>
                <a:spcPts val="0"/>
              </a:spcBef>
              <a:tabLst>
                <a:tab pos="4572000" algn="l"/>
              </a:tabLst>
            </a:pPr>
            <a:r>
              <a:rPr lang="en-US" dirty="0"/>
              <a:t>Usage	46</a:t>
            </a:r>
          </a:p>
          <a:p>
            <a:pPr marL="914400">
              <a:lnSpc>
                <a:spcPct val="100000"/>
              </a:lnSpc>
              <a:spcBef>
                <a:spcPts val="0"/>
              </a:spcBef>
              <a:tabLst>
                <a:tab pos="4572000" algn="l"/>
              </a:tabLst>
            </a:pPr>
            <a:r>
              <a:rPr lang="en-US" dirty="0"/>
              <a:t>Sales	47</a:t>
            </a:r>
          </a:p>
          <a:p>
            <a:pPr marL="914400">
              <a:lnSpc>
                <a:spcPct val="100000"/>
              </a:lnSpc>
              <a:spcBef>
                <a:spcPts val="0"/>
              </a:spcBef>
              <a:tabLst>
                <a:tab pos="4572000" algn="l"/>
              </a:tabLst>
            </a:pPr>
            <a:r>
              <a:rPr lang="en-US" dirty="0"/>
              <a:t>Expenses	54</a:t>
            </a:r>
          </a:p>
          <a:p>
            <a:pPr marL="914400">
              <a:lnSpc>
                <a:spcPct val="100000"/>
              </a:lnSpc>
              <a:spcBef>
                <a:spcPts val="0"/>
              </a:spcBef>
              <a:tabLst>
                <a:tab pos="4572000" algn="l"/>
              </a:tabLst>
            </a:pPr>
            <a:r>
              <a:rPr lang="en-US" dirty="0"/>
              <a:t>Payments	56</a:t>
            </a:r>
          </a:p>
          <a:p>
            <a:pPr marL="914400">
              <a:lnSpc>
                <a:spcPct val="100000"/>
              </a:lnSpc>
              <a:spcBef>
                <a:spcPts val="0"/>
              </a:spcBef>
              <a:tabLst>
                <a:tab pos="4572000" algn="l"/>
              </a:tabLst>
            </a:pPr>
            <a:r>
              <a:rPr lang="en-US" dirty="0"/>
              <a:t>Advanced	57</a:t>
            </a:r>
          </a:p>
          <a:p>
            <a:pPr marL="457200">
              <a:lnSpc>
                <a:spcPct val="100000"/>
              </a:lnSpc>
              <a:spcBef>
                <a:spcPts val="0"/>
              </a:spcBef>
              <a:tabLst>
                <a:tab pos="4572000" algn="l"/>
              </a:tabLst>
            </a:pPr>
            <a:r>
              <a:rPr lang="en-US" dirty="0"/>
              <a:t>Manage Users	64</a:t>
            </a:r>
          </a:p>
          <a:p>
            <a:pPr marL="457200">
              <a:lnSpc>
                <a:spcPct val="100000"/>
              </a:lnSpc>
              <a:spcBef>
                <a:spcPts val="0"/>
              </a:spcBef>
              <a:tabLst>
                <a:tab pos="4572000" algn="l"/>
              </a:tabLst>
            </a:pPr>
            <a:r>
              <a:rPr lang="en-US" dirty="0"/>
              <a:t>Chart of  Accounts	69</a:t>
            </a:r>
          </a:p>
          <a:p>
            <a:pPr marL="914400">
              <a:lnSpc>
                <a:spcPct val="100000"/>
              </a:lnSpc>
              <a:spcBef>
                <a:spcPts val="0"/>
              </a:spcBef>
              <a:tabLst>
                <a:tab pos="4572000" algn="l"/>
              </a:tabLst>
            </a:pPr>
            <a:r>
              <a:rPr lang="en-US" dirty="0"/>
              <a:t>Add, Edit, Make Inactive, Merge	71 </a:t>
            </a:r>
          </a:p>
          <a:p>
            <a:pPr marL="914400">
              <a:lnSpc>
                <a:spcPct val="100000"/>
              </a:lnSpc>
              <a:spcBef>
                <a:spcPts val="0"/>
              </a:spcBef>
              <a:tabLst>
                <a:tab pos="4572000" algn="l"/>
              </a:tabLst>
            </a:pPr>
            <a:r>
              <a:rPr lang="en-US" dirty="0"/>
              <a:t>Sub-accounts	77</a:t>
            </a:r>
          </a:p>
          <a:p>
            <a:pPr marL="457200">
              <a:lnSpc>
                <a:spcPct val="100000"/>
              </a:lnSpc>
              <a:spcBef>
                <a:spcPts val="0"/>
              </a:spcBef>
              <a:tabLst>
                <a:tab pos="4572000" algn="l"/>
              </a:tabLst>
            </a:pPr>
            <a:r>
              <a:rPr lang="en-US" dirty="0"/>
              <a:t>Beginning Balances	78	</a:t>
            </a:r>
          </a:p>
          <a:p>
            <a:pPr marL="457200">
              <a:lnSpc>
                <a:spcPct val="100000"/>
              </a:lnSpc>
              <a:spcBef>
                <a:spcPts val="0"/>
              </a:spcBef>
              <a:tabLst>
                <a:tab pos="4572000" algn="l"/>
              </a:tabLst>
            </a:pPr>
            <a:r>
              <a:rPr lang="en-US" dirty="0"/>
              <a:t>Historical Transactions	79</a:t>
            </a:r>
          </a:p>
          <a:p>
            <a:pPr marL="457200">
              <a:lnSpc>
                <a:spcPct val="100000"/>
              </a:lnSpc>
              <a:spcBef>
                <a:spcPts val="0"/>
              </a:spcBef>
              <a:tabLst>
                <a:tab pos="4572000" algn="l"/>
              </a:tabLst>
            </a:pPr>
            <a:r>
              <a:rPr lang="en-US" dirty="0"/>
              <a:t>Products and Services	81</a:t>
            </a:r>
          </a:p>
          <a:p>
            <a:pPr marL="457200">
              <a:lnSpc>
                <a:spcPct val="100000"/>
              </a:lnSpc>
              <a:spcBef>
                <a:spcPts val="0"/>
              </a:spcBef>
              <a:tabLst>
                <a:tab pos="4572000" algn="l"/>
              </a:tabLst>
            </a:pPr>
            <a:r>
              <a:rPr lang="en-US" dirty="0"/>
              <a:t>Practice Test	86</a:t>
            </a:r>
          </a:p>
          <a:p>
            <a:pPr marL="457200">
              <a:lnSpc>
                <a:spcPct val="100000"/>
              </a:lnSpc>
              <a:spcBef>
                <a:spcPts val="0"/>
              </a:spcBef>
              <a:tabLst>
                <a:tab pos="4572000" algn="l"/>
              </a:tabLst>
            </a:pPr>
            <a:r>
              <a:rPr lang="en-US" dirty="0"/>
              <a:t>Test Your Knowledge	87</a:t>
            </a:r>
          </a:p>
          <a:p>
            <a:pPr marL="457200">
              <a:lnSpc>
                <a:spcPct val="100000"/>
              </a:lnSpc>
              <a:spcBef>
                <a:spcPts val="0"/>
              </a:spcBef>
              <a:tabLst>
                <a:tab pos="4572000" algn="l"/>
              </a:tabLst>
            </a:pPr>
            <a:r>
              <a:rPr lang="en-US" dirty="0"/>
              <a:t>Case Study Activities	88</a:t>
            </a:r>
          </a:p>
          <a:p>
            <a:pPr marL="457200">
              <a:lnSpc>
                <a:spcPct val="100000"/>
              </a:lnSpc>
              <a:spcBef>
                <a:spcPts val="0"/>
              </a:spcBef>
              <a:tabLst>
                <a:tab pos="4572000" algn="l"/>
              </a:tabLst>
            </a:pPr>
            <a:endParaRPr lang="en-US" dirty="0"/>
          </a:p>
          <a:p>
            <a:pPr marL="457200">
              <a:lnSpc>
                <a:spcPct val="100000"/>
              </a:lnSpc>
              <a:spcBef>
                <a:spcPts val="0"/>
              </a:spcBef>
              <a:tabLst>
                <a:tab pos="4572000" algn="l"/>
              </a:tabLst>
            </a:pPr>
            <a:endParaRPr lang="en-US" dirty="0">
              <a:hlinkClick r:id="rId4" action="ppaction://hlinksldjump"/>
            </a:endParaRPr>
          </a:p>
          <a:p>
            <a:pPr>
              <a:tabLst>
                <a:tab pos="4572000" algn="l"/>
              </a:tabLst>
            </a:pPr>
            <a:r>
              <a:rPr lang="en-US" dirty="0">
                <a:hlinkClick r:id="rId4" action="ppaction://hlinksldjump"/>
              </a:rPr>
              <a:t>Section 3 - Custom Reports </a:t>
            </a:r>
            <a:r>
              <a:rPr lang="en-US" dirty="0"/>
              <a:t>	</a:t>
            </a:r>
            <a:r>
              <a:rPr lang="en-US" b="1" dirty="0"/>
              <a:t>100</a:t>
            </a:r>
            <a:r>
              <a:rPr lang="en-US" dirty="0"/>
              <a:t>	                               </a:t>
            </a:r>
            <a:endParaRPr lang="en-US" b="1" dirty="0"/>
          </a:p>
          <a:p>
            <a:pPr marL="457200">
              <a:lnSpc>
                <a:spcPct val="100000"/>
              </a:lnSpc>
              <a:spcBef>
                <a:spcPts val="0"/>
              </a:spcBef>
              <a:tabLst>
                <a:tab pos="4572000" algn="l"/>
              </a:tabLst>
            </a:pPr>
            <a:r>
              <a:rPr lang="en-US" dirty="0"/>
              <a:t>Objectives	101</a:t>
            </a:r>
          </a:p>
          <a:p>
            <a:pPr marL="457200">
              <a:lnSpc>
                <a:spcPct val="100000"/>
              </a:lnSpc>
              <a:spcBef>
                <a:spcPts val="0"/>
              </a:spcBef>
              <a:tabLst>
                <a:tab pos="4572000" algn="l"/>
              </a:tabLst>
            </a:pPr>
            <a:r>
              <a:rPr lang="en-US" dirty="0"/>
              <a:t>Balance Sheet	102	</a:t>
            </a:r>
          </a:p>
          <a:p>
            <a:pPr marL="457200">
              <a:lnSpc>
                <a:spcPct val="100000"/>
              </a:lnSpc>
              <a:spcBef>
                <a:spcPts val="0"/>
              </a:spcBef>
              <a:tabLst>
                <a:tab pos="4572000" algn="l"/>
              </a:tabLst>
            </a:pPr>
            <a:r>
              <a:rPr lang="en-US" dirty="0"/>
              <a:t>Profit and Loss	108	</a:t>
            </a:r>
          </a:p>
          <a:p>
            <a:pPr marL="457200">
              <a:lnSpc>
                <a:spcPct val="100000"/>
              </a:lnSpc>
              <a:spcBef>
                <a:spcPts val="0"/>
              </a:spcBef>
              <a:tabLst>
                <a:tab pos="4572000" algn="l"/>
              </a:tabLst>
            </a:pPr>
            <a:r>
              <a:rPr lang="en-US" dirty="0"/>
              <a:t>Audit Log	113</a:t>
            </a:r>
          </a:p>
          <a:p>
            <a:pPr marL="457200">
              <a:lnSpc>
                <a:spcPct val="100000"/>
              </a:lnSpc>
              <a:spcBef>
                <a:spcPts val="0"/>
              </a:spcBef>
              <a:tabLst>
                <a:tab pos="4572000" algn="l"/>
              </a:tabLst>
            </a:pPr>
            <a:r>
              <a:rPr lang="en-US" dirty="0"/>
              <a:t>Ask My Accountant	114 </a:t>
            </a:r>
          </a:p>
          <a:p>
            <a:pPr marL="457200">
              <a:lnSpc>
                <a:spcPct val="100000"/>
              </a:lnSpc>
              <a:spcBef>
                <a:spcPts val="0"/>
              </a:spcBef>
              <a:tabLst>
                <a:tab pos="4572000" algn="l"/>
              </a:tabLst>
            </a:pPr>
            <a:r>
              <a:rPr lang="en-US" dirty="0"/>
              <a:t>Practice Test	115</a:t>
            </a:r>
          </a:p>
          <a:p>
            <a:pPr marL="457200">
              <a:lnSpc>
                <a:spcPct val="100000"/>
              </a:lnSpc>
              <a:spcBef>
                <a:spcPts val="0"/>
              </a:spcBef>
              <a:tabLst>
                <a:tab pos="4572000" algn="l"/>
              </a:tabLst>
            </a:pPr>
            <a:r>
              <a:rPr lang="en-US" dirty="0"/>
              <a:t>Test Your Knowledge	116</a:t>
            </a:r>
          </a:p>
          <a:p>
            <a:pPr marL="457200">
              <a:lnSpc>
                <a:spcPct val="100000"/>
              </a:lnSpc>
              <a:spcBef>
                <a:spcPts val="0"/>
              </a:spcBef>
              <a:tabLst>
                <a:tab pos="4572000" algn="l"/>
              </a:tabLst>
            </a:pPr>
            <a:r>
              <a:rPr lang="en-US" dirty="0"/>
              <a:t>Case Study Activities 	117</a:t>
            </a:r>
          </a:p>
          <a:p>
            <a:pPr marL="457200">
              <a:lnSpc>
                <a:spcPct val="100000"/>
              </a:lnSpc>
              <a:spcBef>
                <a:spcPts val="0"/>
              </a:spcBef>
              <a:tabLst>
                <a:tab pos="4572000" algn="l"/>
              </a:tabLst>
            </a:pPr>
            <a:r>
              <a:rPr lang="en-US" dirty="0"/>
              <a:t> </a:t>
            </a:r>
          </a:p>
          <a:p>
            <a:pPr marL="457200">
              <a:lnSpc>
                <a:spcPct val="100000"/>
              </a:lnSpc>
              <a:spcBef>
                <a:spcPts val="0"/>
              </a:spcBef>
              <a:tabLst>
                <a:tab pos="4572000" algn="l"/>
              </a:tabLst>
            </a:pPr>
            <a:r>
              <a:rPr lang="en-US" dirty="0"/>
              <a:t>	</a:t>
            </a:r>
          </a:p>
          <a:p>
            <a:pPr marL="457200">
              <a:lnSpc>
                <a:spcPct val="100000"/>
              </a:lnSpc>
              <a:spcBef>
                <a:spcPts val="0"/>
              </a:spcBef>
              <a:tabLst>
                <a:tab pos="5029200" algn="r"/>
              </a:tabLst>
            </a:pPr>
            <a:endParaRPr lang="en-US" dirty="0"/>
          </a:p>
        </p:txBody>
      </p:sp>
      <p:sp>
        <p:nvSpPr>
          <p:cNvPr id="3" name="Slide Number Placeholder 2">
            <a:extLst>
              <a:ext uri="{FF2B5EF4-FFF2-40B4-BE49-F238E27FC236}">
                <a16:creationId xmlns:a16="http://schemas.microsoft.com/office/drawing/2014/main" id="{19D4E7D6-26A9-47E2-BD2D-34D5B7BDCEE6}"/>
              </a:ext>
            </a:extLst>
          </p:cNvPr>
          <p:cNvSpPr>
            <a:spLocks noGrp="1"/>
          </p:cNvSpPr>
          <p:nvPr>
            <p:ph type="sldNum" sz="quarter" idx="12"/>
          </p:nvPr>
        </p:nvSpPr>
        <p:spPr/>
        <p:txBody>
          <a:bodyPr/>
          <a:lstStyle/>
          <a:p>
            <a:fld id="{492D2D2F-A490-4C0D-96A3-87DCC3196164}" type="slidenum">
              <a:rPr lang="en-US" smtClean="0"/>
              <a:pPr/>
              <a:t>9</a:t>
            </a:fld>
            <a:endParaRPr lang="en-US" dirty="0"/>
          </a:p>
        </p:txBody>
      </p:sp>
      <p:sp>
        <p:nvSpPr>
          <p:cNvPr id="4" name="Title 3">
            <a:extLst>
              <a:ext uri="{FF2B5EF4-FFF2-40B4-BE49-F238E27FC236}">
                <a16:creationId xmlns:a16="http://schemas.microsoft.com/office/drawing/2014/main" id="{031BC8BF-AFB0-45A8-B77D-9D83372BB8AC}"/>
              </a:ext>
            </a:extLst>
          </p:cNvPr>
          <p:cNvSpPr>
            <a:spLocks noGrp="1"/>
          </p:cNvSpPr>
          <p:nvPr>
            <p:ph type="ctrTitle"/>
          </p:nvPr>
        </p:nvSpPr>
        <p:spPr/>
        <p:txBody>
          <a:bodyPr/>
          <a:lstStyle/>
          <a:p>
            <a:r>
              <a:rPr lang="en-US" dirty="0"/>
              <a:t>Table of Contents – TAD Gaming</a:t>
            </a:r>
          </a:p>
        </p:txBody>
      </p:sp>
    </p:spTree>
    <p:extLst>
      <p:ext uri="{BB962C8B-B14F-4D97-AF65-F5344CB8AC3E}">
        <p14:creationId xmlns:p14="http://schemas.microsoft.com/office/powerpoint/2010/main" val="7720948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pPr marL="228600" indent="-228600">
              <a:lnSpc>
                <a:spcPct val="100000"/>
              </a:lnSpc>
              <a:spcBef>
                <a:spcPts val="0"/>
              </a:spcBef>
              <a:buFont typeface="+mj-lt"/>
              <a:buAutoNum type="arabicPeriod" startAt="4"/>
            </a:pPr>
            <a:r>
              <a:rPr lang="en-US" b="1" dirty="0"/>
              <a:t>Accounts and Settings -</a:t>
            </a:r>
            <a:r>
              <a:rPr lang="en-US" dirty="0"/>
              <a:t> Go to</a:t>
            </a:r>
            <a:r>
              <a:rPr lang="en-US" b="1" dirty="0"/>
              <a:t> </a:t>
            </a:r>
            <a:r>
              <a:rPr lang="en-US" dirty="0"/>
              <a:t>Account and Settings to verify the default settings match the screen shots provided in section 2.</a:t>
            </a:r>
            <a:endParaRPr lang="en-US" b="1" dirty="0"/>
          </a:p>
          <a:p>
            <a:pPr marL="228600"/>
            <a:r>
              <a:rPr lang="en-US" b="1" dirty="0"/>
              <a:t>You will turn settings on or off for the following tabs:</a:t>
            </a:r>
          </a:p>
          <a:p>
            <a:pPr marL="685800" indent="-228600">
              <a:lnSpc>
                <a:spcPct val="100000"/>
              </a:lnSpc>
              <a:spcBef>
                <a:spcPts val="0"/>
              </a:spcBef>
              <a:buFont typeface="+mj-lt"/>
              <a:buAutoNum type="alphaLcParenR"/>
            </a:pPr>
            <a:r>
              <a:rPr lang="en-US" dirty="0"/>
              <a:t>Company</a:t>
            </a:r>
          </a:p>
          <a:p>
            <a:pPr marL="685800" indent="-228600">
              <a:lnSpc>
                <a:spcPct val="100000"/>
              </a:lnSpc>
              <a:spcBef>
                <a:spcPts val="0"/>
              </a:spcBef>
              <a:buFont typeface="+mj-lt"/>
              <a:buAutoNum type="alphaLcParenR"/>
            </a:pPr>
            <a:r>
              <a:rPr lang="en-US" dirty="0"/>
              <a:t>Sales</a:t>
            </a:r>
          </a:p>
          <a:p>
            <a:pPr marL="685800" indent="-228600">
              <a:lnSpc>
                <a:spcPct val="100000"/>
              </a:lnSpc>
              <a:spcBef>
                <a:spcPts val="0"/>
              </a:spcBef>
              <a:buFont typeface="+mj-lt"/>
              <a:buAutoNum type="alphaLcParenR"/>
            </a:pPr>
            <a:r>
              <a:rPr lang="en-US" dirty="0"/>
              <a:t>Expenses</a:t>
            </a:r>
          </a:p>
          <a:p>
            <a:pPr marL="685800" indent="-228600">
              <a:lnSpc>
                <a:spcPct val="100000"/>
              </a:lnSpc>
              <a:spcBef>
                <a:spcPts val="0"/>
              </a:spcBef>
              <a:buFont typeface="+mj-lt"/>
              <a:buAutoNum type="alphaLcParenR"/>
            </a:pPr>
            <a:r>
              <a:rPr lang="en-US" dirty="0"/>
              <a:t>Advanced</a:t>
            </a:r>
          </a:p>
          <a:p>
            <a:pPr marL="228600" indent="-228600">
              <a:buFont typeface="+mj-lt"/>
              <a:buAutoNum type="arabicPeriod" startAt="5"/>
            </a:pPr>
            <a:r>
              <a:rPr lang="en-US" b="1" dirty="0"/>
              <a:t>Verify the following Information:</a:t>
            </a:r>
          </a:p>
          <a:p>
            <a:pPr marL="685800" indent="-171450">
              <a:lnSpc>
                <a:spcPct val="110000"/>
              </a:lnSpc>
              <a:spcBef>
                <a:spcPts val="0"/>
              </a:spcBef>
              <a:buFont typeface="Arial" panose="020B0604020202020204" pitchFamily="34" charset="0"/>
              <a:buChar char="•"/>
            </a:pPr>
            <a:r>
              <a:rPr lang="en-US" dirty="0"/>
              <a:t>TAD Gaming Services, LLC</a:t>
            </a:r>
          </a:p>
          <a:p>
            <a:pPr marL="685800" indent="-171450">
              <a:lnSpc>
                <a:spcPct val="110000"/>
              </a:lnSpc>
              <a:spcBef>
                <a:spcPts val="0"/>
              </a:spcBef>
              <a:buFont typeface="Arial" panose="020B0604020202020204" pitchFamily="34" charset="0"/>
              <a:buChar char="•"/>
            </a:pPr>
            <a:r>
              <a:rPr lang="en-US" dirty="0"/>
              <a:t>EIN 12-3456789</a:t>
            </a:r>
          </a:p>
          <a:p>
            <a:pPr marL="685800" indent="-171450">
              <a:lnSpc>
                <a:spcPct val="110000"/>
              </a:lnSpc>
              <a:spcBef>
                <a:spcPts val="0"/>
              </a:spcBef>
              <a:buFont typeface="Arial" panose="020B0604020202020204" pitchFamily="34" charset="0"/>
              <a:buChar char="•"/>
            </a:pPr>
            <a:r>
              <a:rPr lang="en-US" dirty="0"/>
              <a:t>Tax Form: Partnership or limited liability company (Form 1065)</a:t>
            </a:r>
          </a:p>
          <a:p>
            <a:pPr marL="685800" indent="-171450">
              <a:lnSpc>
                <a:spcPct val="110000"/>
              </a:lnSpc>
              <a:spcBef>
                <a:spcPts val="0"/>
              </a:spcBef>
              <a:buFont typeface="Arial" panose="020B0604020202020204" pitchFamily="34" charset="0"/>
              <a:buChar char="•"/>
            </a:pPr>
            <a:r>
              <a:rPr lang="en-US" dirty="0"/>
              <a:t>Email: Intuiteducation@intuit.com</a:t>
            </a:r>
          </a:p>
          <a:p>
            <a:pPr marL="685800" indent="-171450">
              <a:lnSpc>
                <a:spcPct val="110000"/>
              </a:lnSpc>
              <a:spcBef>
                <a:spcPts val="0"/>
              </a:spcBef>
              <a:buFont typeface="Arial" panose="020B0604020202020204" pitchFamily="34" charset="0"/>
              <a:buChar char="•"/>
            </a:pPr>
            <a:r>
              <a:rPr lang="en-US" dirty="0"/>
              <a:t>Phone: +1 650944600</a:t>
            </a:r>
          </a:p>
          <a:p>
            <a:pPr marL="685800" indent="-171450">
              <a:lnSpc>
                <a:spcPct val="110000"/>
              </a:lnSpc>
              <a:spcBef>
                <a:spcPts val="0"/>
              </a:spcBef>
              <a:buFont typeface="Arial" panose="020B0604020202020204" pitchFamily="34" charset="0"/>
              <a:buChar char="•"/>
            </a:pPr>
            <a:r>
              <a:rPr lang="en-US" dirty="0"/>
              <a:t>Website: intuit.com/partners/education-program</a:t>
            </a:r>
          </a:p>
          <a:p>
            <a:pPr marL="685800" indent="-171450">
              <a:lnSpc>
                <a:spcPct val="110000"/>
              </a:lnSpc>
              <a:spcBef>
                <a:spcPts val="0"/>
              </a:spcBef>
              <a:buFont typeface="Arial" panose="020B0604020202020204" pitchFamily="34" charset="0"/>
              <a:buChar char="•"/>
            </a:pPr>
            <a:r>
              <a:rPr lang="en-US" dirty="0"/>
              <a:t>Address 7535 Torrey Santa Fe Rd, San Diego, CA 92129</a:t>
            </a:r>
          </a:p>
          <a:p>
            <a:pPr marL="514350">
              <a:lnSpc>
                <a:spcPct val="110000"/>
              </a:lnSpc>
              <a:spcBef>
                <a:spcPts val="0"/>
              </a:spcBef>
            </a:pPr>
            <a:endParaRPr lang="en-US" dirty="0"/>
          </a:p>
          <a:p>
            <a:pPr marL="228600" indent="-228600">
              <a:lnSpc>
                <a:spcPct val="110000"/>
              </a:lnSpc>
              <a:spcBef>
                <a:spcPts val="0"/>
              </a:spcBef>
              <a:buFont typeface="+mj-lt"/>
              <a:buAutoNum type="arabicPeriod" startAt="6"/>
            </a:pPr>
            <a:r>
              <a:rPr lang="en-US" b="1" dirty="0"/>
              <a:t>Customize the TAD Gaming Invoice template.</a:t>
            </a:r>
            <a:r>
              <a:rPr lang="en-US" dirty="0"/>
              <a:t> You can choose the style and colors.</a:t>
            </a:r>
          </a:p>
          <a:p>
            <a:pPr>
              <a:lnSpc>
                <a:spcPct val="100000"/>
              </a:lnSpc>
              <a:spcBef>
                <a:spcPts val="0"/>
              </a:spcBef>
            </a:pPr>
            <a:endParaRPr lang="en-US" dirty="0"/>
          </a:p>
          <a:p>
            <a:pPr marL="228600" indent="-228600">
              <a:lnSpc>
                <a:spcPct val="100000"/>
              </a:lnSpc>
              <a:spcBef>
                <a:spcPts val="0"/>
              </a:spcBef>
              <a:buFont typeface="+mj-lt"/>
              <a:buAutoNum type="arabicPeriod" startAt="7"/>
            </a:pPr>
            <a:r>
              <a:rPr lang="en-US" b="1" dirty="0"/>
              <a:t>Add an Avatar or Logo. (Company Tab or Dashboard)</a:t>
            </a:r>
          </a:p>
          <a:p>
            <a:pPr>
              <a:lnSpc>
                <a:spcPct val="100000"/>
              </a:lnSpc>
              <a:spcBef>
                <a:spcPts val="0"/>
              </a:spcBef>
            </a:pPr>
            <a:endParaRPr lang="en-US" b="1" dirty="0"/>
          </a:p>
          <a:p>
            <a:pPr marL="228600" indent="-228600">
              <a:lnSpc>
                <a:spcPct val="100000"/>
              </a:lnSpc>
              <a:spcBef>
                <a:spcPts val="0"/>
              </a:spcBef>
              <a:buFont typeface="+mj-lt"/>
              <a:buAutoNum type="arabicPeriod" startAt="8"/>
            </a:pPr>
            <a:r>
              <a:rPr lang="en-US" b="1" dirty="0"/>
              <a:t>Review Video Links </a:t>
            </a:r>
          </a:p>
          <a:p>
            <a:pPr marL="228600">
              <a:lnSpc>
                <a:spcPct val="100000"/>
              </a:lnSpc>
              <a:spcBef>
                <a:spcPts val="0"/>
              </a:spcBef>
            </a:pPr>
            <a:r>
              <a:rPr lang="en-US" b="1" dirty="0"/>
              <a:t>How to Add &amp; Manage Users for Your Company</a:t>
            </a:r>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https://quickbooks.intuit.com/tutorials/lessons/add-users/</a:t>
            </a:r>
            <a:endParaRPr lang="en-US" u="sng" dirty="0">
              <a:solidFill>
                <a:srgbClr val="0000FF"/>
              </a:solidFill>
            </a:endParaRPr>
          </a:p>
          <a:p>
            <a:pPr marL="228600">
              <a:lnSpc>
                <a:spcPct val="100000"/>
              </a:lnSpc>
              <a:spcBef>
                <a:spcPts val="0"/>
              </a:spcBef>
            </a:pPr>
            <a:endParaRPr lang="en-US" b="1" dirty="0"/>
          </a:p>
          <a:p>
            <a:pPr marL="228600">
              <a:lnSpc>
                <a:spcPct val="100000"/>
              </a:lnSpc>
              <a:spcBef>
                <a:spcPts val="0"/>
              </a:spcBef>
            </a:pPr>
            <a:r>
              <a:rPr lang="en-US" b="1" dirty="0"/>
              <a:t>How to Invite your Accountant</a:t>
            </a:r>
          </a:p>
          <a:p>
            <a:pPr marL="228600">
              <a:lnSpc>
                <a:spcPct val="100000"/>
              </a:lnSpc>
              <a:spcBef>
                <a:spcPts val="0"/>
              </a:spcBef>
            </a:pPr>
            <a:r>
              <a:rPr lang="en-US" dirty="0">
                <a:hlinkClick r:id="rId4"/>
              </a:rPr>
              <a:t>https://quickbooks.intuit.com/learn-support/en-us/manage-users/how-to-give-your-accountant-access-to-your-quickbooks/00/344888</a:t>
            </a:r>
            <a:endParaRPr lang="en-US" u="sng" dirty="0">
              <a:solidFill>
                <a:srgbClr val="0000FF"/>
              </a:solidFill>
            </a:endParaRPr>
          </a:p>
          <a:p>
            <a:pPr marL="228600" lvl="0" indent="-228600">
              <a:lnSpc>
                <a:spcPct val="100000"/>
              </a:lnSpc>
              <a:spcBef>
                <a:spcPts val="0"/>
              </a:spcBef>
              <a:buFont typeface="+mj-lt"/>
              <a:buAutoNum type="arabicPeriod" startAt="4"/>
            </a:pPr>
            <a:endParaRPr lang="en-US" b="1" dirty="0"/>
          </a:p>
          <a:p>
            <a:pPr marL="228600" lvl="0" indent="-228600">
              <a:lnSpc>
                <a:spcPct val="100000"/>
              </a:lnSpc>
              <a:spcBef>
                <a:spcPts val="0"/>
              </a:spcBef>
              <a:buFont typeface="+mj-lt"/>
              <a:buAutoNum type="arabicPeriod" startAt="9"/>
            </a:pPr>
            <a:r>
              <a:rPr lang="en-US" b="1" dirty="0"/>
              <a:t>Explore Manage Users.</a:t>
            </a:r>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90</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318086300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081035-ABA0-4ECE-A6BE-65D06152DF98}"/>
              </a:ext>
            </a:extLst>
          </p:cNvPr>
          <p:cNvSpPr>
            <a:spLocks noGrp="1"/>
          </p:cNvSpPr>
          <p:nvPr>
            <p:ph type="subTitle" idx="1"/>
          </p:nvPr>
        </p:nvSpPr>
        <p:spPr/>
        <p:txBody>
          <a:bodyPr>
            <a:normAutofit/>
          </a:bodyPr>
          <a:lstStyle/>
          <a:p>
            <a:pPr>
              <a:lnSpc>
                <a:spcPct val="100000"/>
              </a:lnSpc>
              <a:spcBef>
                <a:spcPts val="0"/>
              </a:spcBef>
            </a:pPr>
            <a:r>
              <a:rPr lang="en-US" b="1" dirty="0"/>
              <a:t>Great Job! </a:t>
            </a:r>
          </a:p>
          <a:p>
            <a:pPr>
              <a:lnSpc>
                <a:spcPct val="100000"/>
              </a:lnSpc>
              <a:spcBef>
                <a:spcPts val="0"/>
              </a:spcBef>
            </a:pPr>
            <a:endParaRPr lang="en-US" b="1" dirty="0"/>
          </a:p>
          <a:p>
            <a:pPr>
              <a:lnSpc>
                <a:spcPct val="100000"/>
              </a:lnSpc>
              <a:spcBef>
                <a:spcPts val="0"/>
              </a:spcBef>
            </a:pPr>
            <a:r>
              <a:rPr lang="en-US" b="1" dirty="0"/>
              <a:t>The next challenge is to set up the Chart of Accounts. This is a very important section of the training and application. The knowledge of how-to setup and maintain a Chart of Accounts is a great skillset to acquire and requires you pay close attention to the details. </a:t>
            </a:r>
          </a:p>
          <a:p>
            <a:pPr>
              <a:lnSpc>
                <a:spcPct val="100000"/>
              </a:lnSpc>
              <a:spcBef>
                <a:spcPts val="0"/>
              </a:spcBef>
            </a:pPr>
            <a:endParaRPr lang="en-US" b="1" dirty="0"/>
          </a:p>
          <a:p>
            <a:pPr marL="228600" indent="-228600">
              <a:lnSpc>
                <a:spcPct val="100000"/>
              </a:lnSpc>
              <a:spcBef>
                <a:spcPts val="0"/>
              </a:spcBef>
              <a:buFont typeface="+mj-lt"/>
              <a:buAutoNum type="arabicPeriod" startAt="10"/>
            </a:pPr>
            <a:r>
              <a:rPr lang="en-US" b="1" dirty="0"/>
              <a:t>Review Video Links </a:t>
            </a:r>
          </a:p>
          <a:p>
            <a:pPr marL="228600">
              <a:lnSpc>
                <a:spcPct val="100000"/>
              </a:lnSpc>
              <a:spcBef>
                <a:spcPts val="0"/>
              </a:spcBef>
            </a:pPr>
            <a:r>
              <a:rPr lang="en-US" dirty="0"/>
              <a:t>How to manually add Chart of Accounts</a:t>
            </a:r>
          </a:p>
          <a:p>
            <a:pPr marL="228600">
              <a:lnSpc>
                <a:spcPct val="100000"/>
              </a:lnSpc>
              <a:spcBef>
                <a:spcPts val="0"/>
              </a:spcBef>
            </a:pPr>
            <a:r>
              <a:rPr lang="en-US" dirty="0">
                <a:hlinkClick r:id="rId3"/>
              </a:rPr>
              <a:t>https://quickbooks.intuit.com/learn-support/en-us/set-up-bank-connection/how-to-manually-add-an-account-to-your-chart-of-accounts/00/489610</a:t>
            </a:r>
            <a:endParaRPr lang="en-US" dirty="0"/>
          </a:p>
          <a:p>
            <a:pPr marL="228600">
              <a:lnSpc>
                <a:spcPct val="100000"/>
              </a:lnSpc>
              <a:spcBef>
                <a:spcPts val="0"/>
              </a:spcBef>
            </a:pPr>
            <a:endParaRPr lang="en-US" b="1" dirty="0"/>
          </a:p>
          <a:p>
            <a:pPr marL="228600">
              <a:lnSpc>
                <a:spcPct val="100000"/>
              </a:lnSpc>
              <a:spcBef>
                <a:spcPts val="0"/>
              </a:spcBef>
            </a:pPr>
            <a:r>
              <a:rPr lang="en-US" b="1" dirty="0"/>
              <a:t>Understanding the Chart of Accounts</a:t>
            </a:r>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https://quickbooks.intuit.com/tutorials/lessons/edit-chart-of-accounts/</a:t>
            </a:r>
            <a:endParaRPr lang="en-US" u="sng" dirty="0">
              <a:solidFill>
                <a:srgbClr val="0000FF"/>
              </a:solidFill>
            </a:endParaRPr>
          </a:p>
          <a:p>
            <a:pPr marL="228600">
              <a:lnSpc>
                <a:spcPct val="100000"/>
              </a:lnSpc>
              <a:spcBef>
                <a:spcPts val="0"/>
              </a:spcBef>
            </a:pPr>
            <a:endParaRPr lang="en-US" dirty="0">
              <a:hlinkClick r:id="rId5"/>
            </a:endParaRPr>
          </a:p>
          <a:p>
            <a:pPr marL="228600" indent="-228600">
              <a:lnSpc>
                <a:spcPct val="100000"/>
              </a:lnSpc>
              <a:spcBef>
                <a:spcPts val="0"/>
              </a:spcBef>
              <a:buFont typeface="+mj-lt"/>
              <a:buAutoNum type="arabicPeriod" startAt="11"/>
            </a:pPr>
            <a:r>
              <a:rPr lang="en-US" b="1" dirty="0"/>
              <a:t> Locate the Chart of Accounts in your company file. </a:t>
            </a:r>
          </a:p>
          <a:p>
            <a:pPr marL="228600" lvl="0" indent="-228600">
              <a:lnSpc>
                <a:spcPct val="100000"/>
              </a:lnSpc>
              <a:spcBef>
                <a:spcPts val="0"/>
              </a:spcBef>
              <a:buFont typeface="+mj-lt"/>
              <a:buAutoNum type="arabicPeriod" startAt="8"/>
            </a:pPr>
            <a:endParaRPr lang="en-US" b="1" dirty="0"/>
          </a:p>
          <a:p>
            <a:pPr marL="228600" lvl="0" indent="-228600">
              <a:lnSpc>
                <a:spcPct val="100000"/>
              </a:lnSpc>
              <a:spcBef>
                <a:spcPts val="0"/>
              </a:spcBef>
              <a:buFont typeface="+mj-lt"/>
              <a:buAutoNum type="arabicPeriod" startAt="8"/>
            </a:pPr>
            <a:endParaRPr lang="en-US" b="1" dirty="0"/>
          </a:p>
        </p:txBody>
      </p:sp>
      <p:sp>
        <p:nvSpPr>
          <p:cNvPr id="3" name="Slide Number Placeholder 2">
            <a:extLst>
              <a:ext uri="{FF2B5EF4-FFF2-40B4-BE49-F238E27FC236}">
                <a16:creationId xmlns:a16="http://schemas.microsoft.com/office/drawing/2014/main" id="{5C7F4A49-AADA-47E6-94C0-A2F613ED0B09}"/>
              </a:ext>
            </a:extLst>
          </p:cNvPr>
          <p:cNvSpPr>
            <a:spLocks noGrp="1"/>
          </p:cNvSpPr>
          <p:nvPr>
            <p:ph type="sldNum" sz="quarter" idx="12"/>
          </p:nvPr>
        </p:nvSpPr>
        <p:spPr/>
        <p:txBody>
          <a:bodyPr/>
          <a:lstStyle/>
          <a:p>
            <a:fld id="{492D2D2F-A490-4C0D-96A3-87DCC3196164}" type="slidenum">
              <a:rPr lang="en-US" smtClean="0"/>
              <a:pPr/>
              <a:t>91</a:t>
            </a:fld>
            <a:endParaRPr lang="en-US" dirty="0"/>
          </a:p>
        </p:txBody>
      </p:sp>
      <p:sp>
        <p:nvSpPr>
          <p:cNvPr id="4" name="Title 3">
            <a:extLst>
              <a:ext uri="{FF2B5EF4-FFF2-40B4-BE49-F238E27FC236}">
                <a16:creationId xmlns:a16="http://schemas.microsoft.com/office/drawing/2014/main" id="{6774B598-B2D9-4AF1-8F7E-BD77C9047A74}"/>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14976230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pPr>
              <a:lnSpc>
                <a:spcPct val="100000"/>
              </a:lnSpc>
              <a:spcBef>
                <a:spcPts val="0"/>
              </a:spcBef>
            </a:pPr>
            <a:r>
              <a:rPr lang="en-US" b="1" dirty="0"/>
              <a:t>Important to note</a:t>
            </a:r>
            <a:r>
              <a:rPr lang="en-US" dirty="0"/>
              <a:t>: Your subscription will auto-populate some Chart of Accounts categories. </a:t>
            </a:r>
          </a:p>
          <a:p>
            <a:pPr>
              <a:lnSpc>
                <a:spcPct val="100000"/>
              </a:lnSpc>
              <a:spcBef>
                <a:spcPts val="0"/>
              </a:spcBef>
            </a:pPr>
            <a:r>
              <a:rPr lang="en-US" dirty="0"/>
              <a:t>Your initial Chart of Accounts should look like the screen shot provided.  </a:t>
            </a:r>
          </a:p>
          <a:p>
            <a:pPr>
              <a:lnSpc>
                <a:spcPct val="100000"/>
              </a:lnSpc>
              <a:spcBef>
                <a:spcPts val="0"/>
              </a:spcBef>
            </a:pPr>
            <a:endParaRPr lang="en-US" dirty="0"/>
          </a:p>
          <a:p>
            <a:pPr>
              <a:lnSpc>
                <a:spcPct val="100000"/>
              </a:lnSpc>
              <a:spcBef>
                <a:spcPts val="0"/>
              </a:spcBef>
            </a:pPr>
            <a:r>
              <a:rPr lang="en-US" dirty="0"/>
              <a:t>Your challenge is to manually add, edit, merge or inactive accounts as you follow along with this activity. The next few slides will guide you.</a:t>
            </a:r>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92</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7" name="Picture 6">
            <a:extLst>
              <a:ext uri="{FF2B5EF4-FFF2-40B4-BE49-F238E27FC236}">
                <a16:creationId xmlns:a16="http://schemas.microsoft.com/office/drawing/2014/main" id="{D8A645D8-C6B0-4E06-9A9B-54EC11149C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699" y="2252274"/>
            <a:ext cx="4800600" cy="5672526"/>
          </a:xfrm>
          <a:prstGeom prst="rect">
            <a:avLst/>
          </a:prstGeom>
        </p:spPr>
      </p:pic>
    </p:spTree>
    <p:extLst>
      <p:ext uri="{BB962C8B-B14F-4D97-AF65-F5344CB8AC3E}">
        <p14:creationId xmlns:p14="http://schemas.microsoft.com/office/powerpoint/2010/main" val="1697859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Start with the Balance Sheet Asset account categories. </a:t>
            </a:r>
          </a:p>
          <a:p>
            <a:pPr marL="228600" indent="-228600">
              <a:buFont typeface="+mj-lt"/>
              <a:buAutoNum type="alphaLcPeriod"/>
            </a:pPr>
            <a:r>
              <a:rPr lang="en-US" b="1" dirty="0"/>
              <a:t>Add the following asset accounts, pay attention to the type, detail type and number. </a:t>
            </a:r>
            <a:r>
              <a:rPr lang="en-US" dirty="0"/>
              <a:t> (Refer back to the Chart of Accounts section of the training for additional guidance)</a:t>
            </a:r>
          </a:p>
          <a:p>
            <a:pPr marL="228600" indent="-228600">
              <a:buFont typeface="+mj-lt"/>
              <a:buAutoNum type="alphaLcPeriod"/>
            </a:pPr>
            <a:endParaRPr lang="en-US" dirty="0"/>
          </a:p>
          <a:p>
            <a:pPr marL="457200" indent="-171450">
              <a:lnSpc>
                <a:spcPct val="100000"/>
              </a:lnSpc>
              <a:spcBef>
                <a:spcPts val="0"/>
              </a:spcBef>
              <a:buFont typeface="Arial" panose="020B0604020202020204" pitchFamily="34" charset="0"/>
              <a:buChar char="•"/>
            </a:pPr>
            <a:r>
              <a:rPr lang="en-US" dirty="0"/>
              <a:t>Bank Accounts</a:t>
            </a:r>
          </a:p>
          <a:p>
            <a:pPr marL="457200" indent="-171450">
              <a:lnSpc>
                <a:spcPct val="100000"/>
              </a:lnSpc>
              <a:spcBef>
                <a:spcPts val="0"/>
              </a:spcBef>
              <a:buFont typeface="Arial" panose="020B0604020202020204" pitchFamily="34" charset="0"/>
              <a:buChar char="•"/>
            </a:pPr>
            <a:r>
              <a:rPr lang="en-US" dirty="0"/>
              <a:t>Accounts Receivable</a:t>
            </a:r>
          </a:p>
          <a:p>
            <a:pPr marL="457200" indent="-171450">
              <a:lnSpc>
                <a:spcPct val="100000"/>
              </a:lnSpc>
              <a:spcBef>
                <a:spcPts val="0"/>
              </a:spcBef>
              <a:buFont typeface="Arial" panose="020B0604020202020204" pitchFamily="34" charset="0"/>
              <a:buChar char="•"/>
            </a:pPr>
            <a:r>
              <a:rPr lang="en-US" dirty="0"/>
              <a:t>Undeposited Funds	</a:t>
            </a:r>
          </a:p>
          <a:p>
            <a:pPr marL="457200" indent="-171450">
              <a:lnSpc>
                <a:spcPct val="100000"/>
              </a:lnSpc>
              <a:spcBef>
                <a:spcPts val="0"/>
              </a:spcBef>
              <a:buFont typeface="Arial" panose="020B0604020202020204" pitchFamily="34" charset="0"/>
              <a:buChar char="•"/>
            </a:pPr>
            <a:r>
              <a:rPr lang="en-US" dirty="0"/>
              <a:t>Fixed Asset Computers</a:t>
            </a:r>
          </a:p>
          <a:p>
            <a:pPr marL="457200" indent="-171450">
              <a:lnSpc>
                <a:spcPct val="100000"/>
              </a:lnSpc>
              <a:spcBef>
                <a:spcPts val="0"/>
              </a:spcBef>
              <a:buFont typeface="Arial" panose="020B0604020202020204" pitchFamily="34" charset="0"/>
              <a:buChar char="•"/>
            </a:pPr>
            <a:r>
              <a:rPr lang="en-US" dirty="0"/>
              <a:t>Furniture &amp; Fixtures</a:t>
            </a:r>
            <a:endParaRPr lang="en-US" b="1" dirty="0"/>
          </a:p>
          <a:p>
            <a:endParaRPr lang="en-US" b="1" dirty="0"/>
          </a:p>
          <a:p>
            <a:r>
              <a:rPr lang="en-US" b="1" dirty="0"/>
              <a:t>Note: </a:t>
            </a:r>
            <a:r>
              <a:rPr lang="en-US" dirty="0"/>
              <a:t>Throughout this activity ignore all accounts without numbers. Some accounts cannot be inactivated because they are part of other features in the QBO application and auto populate during the setup process. </a:t>
            </a:r>
          </a:p>
          <a:p>
            <a:r>
              <a:rPr lang="en-US" dirty="0"/>
              <a:t>(In this screenshot, inventory assets and uncategorized assets will not be used, although they automatically populated during the setup process.) 	</a:t>
            </a:r>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93</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5450264"/>
            <a:ext cx="5486400" cy="2474536"/>
          </a:xfrm>
          <a:prstGeom prst="rect">
            <a:avLst/>
          </a:prstGeom>
        </p:spPr>
      </p:pic>
    </p:spTree>
    <p:extLst>
      <p:ext uri="{BB962C8B-B14F-4D97-AF65-F5344CB8AC3E}">
        <p14:creationId xmlns:p14="http://schemas.microsoft.com/office/powerpoint/2010/main" val="2986264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continue with the Balance Sheet Liability account categories. </a:t>
            </a:r>
          </a:p>
          <a:p>
            <a:pPr marL="228600" indent="-228600">
              <a:buFont typeface="+mj-lt"/>
              <a:buAutoNum type="alphaLcPeriod" startAt="2"/>
            </a:pPr>
            <a:r>
              <a:rPr lang="en-US" b="1" dirty="0"/>
              <a:t>Add the following Liability accounts, pay attention to the type, detail type and number. If the account already exists and is the correct type, simply add the number.</a:t>
            </a:r>
          </a:p>
          <a:p>
            <a:endParaRPr lang="en-US" b="1" dirty="0"/>
          </a:p>
          <a:p>
            <a:pPr marL="457200" indent="-171450">
              <a:lnSpc>
                <a:spcPct val="100000"/>
              </a:lnSpc>
              <a:spcBef>
                <a:spcPts val="0"/>
              </a:spcBef>
              <a:buFont typeface="Arial" panose="020B0604020202020204" pitchFamily="34" charset="0"/>
              <a:buChar char="•"/>
            </a:pPr>
            <a:r>
              <a:rPr lang="en-US" dirty="0"/>
              <a:t>Accounts Payable</a:t>
            </a:r>
          </a:p>
          <a:p>
            <a:pPr marL="457200" indent="-171450">
              <a:lnSpc>
                <a:spcPct val="100000"/>
              </a:lnSpc>
              <a:spcBef>
                <a:spcPts val="0"/>
              </a:spcBef>
              <a:buFont typeface="Arial" panose="020B0604020202020204" pitchFamily="34" charset="0"/>
              <a:buChar char="•"/>
            </a:pPr>
            <a:r>
              <a:rPr lang="en-US" dirty="0"/>
              <a:t>Credit Card 9876</a:t>
            </a:r>
          </a:p>
          <a:p>
            <a:pPr marL="457200" indent="-171450">
              <a:lnSpc>
                <a:spcPct val="100000"/>
              </a:lnSpc>
              <a:spcBef>
                <a:spcPts val="0"/>
              </a:spcBef>
              <a:buFont typeface="Arial" panose="020B0604020202020204" pitchFamily="34" charset="0"/>
              <a:buChar char="•"/>
            </a:pPr>
            <a:r>
              <a:rPr lang="en-US" dirty="0"/>
              <a:t>Notes Payable – VR Systems	</a:t>
            </a:r>
          </a:p>
          <a:p>
            <a:endParaRPr lang="en-US" b="1" dirty="0"/>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94</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3733800"/>
            <a:ext cx="5486400" cy="957159"/>
          </a:xfrm>
          <a:prstGeom prst="rect">
            <a:avLst/>
          </a:prstGeom>
        </p:spPr>
      </p:pic>
    </p:spTree>
    <p:extLst>
      <p:ext uri="{BB962C8B-B14F-4D97-AF65-F5344CB8AC3E}">
        <p14:creationId xmlns:p14="http://schemas.microsoft.com/office/powerpoint/2010/main" val="158718214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continue with the Balance Sheet Equity account categories. </a:t>
            </a:r>
          </a:p>
          <a:p>
            <a:pPr marL="228600" indent="-228600">
              <a:buFont typeface="+mj-lt"/>
              <a:buAutoNum type="alphaLcPeriod" startAt="3"/>
            </a:pPr>
            <a:r>
              <a:rPr lang="en-US" b="1" dirty="0"/>
              <a:t>Edit the following accounts:</a:t>
            </a:r>
          </a:p>
          <a:p>
            <a:pPr marL="457200" indent="-171450">
              <a:lnSpc>
                <a:spcPct val="100000"/>
              </a:lnSpc>
              <a:spcBef>
                <a:spcPts val="0"/>
              </a:spcBef>
              <a:buFont typeface="Arial" panose="020B0604020202020204" pitchFamily="34" charset="0"/>
              <a:buChar char="•"/>
            </a:pPr>
            <a:r>
              <a:rPr lang="en-US" dirty="0"/>
              <a:t>Owner’s Investment - Change to Member 1 Contributions</a:t>
            </a:r>
          </a:p>
          <a:p>
            <a:pPr marL="457200" indent="-171450">
              <a:lnSpc>
                <a:spcPct val="100000"/>
              </a:lnSpc>
              <a:spcBef>
                <a:spcPts val="0"/>
              </a:spcBef>
              <a:buFont typeface="Arial" panose="020B0604020202020204" pitchFamily="34" charset="0"/>
              <a:buChar char="•"/>
            </a:pPr>
            <a:r>
              <a:rPr lang="en-US" dirty="0"/>
              <a:t>Owner’s Pay &amp; Personal - Change to Member 1 Distributions</a:t>
            </a:r>
          </a:p>
          <a:p>
            <a:pPr marL="457200" indent="-171450">
              <a:lnSpc>
                <a:spcPct val="100000"/>
              </a:lnSpc>
              <a:spcBef>
                <a:spcPts val="0"/>
              </a:spcBef>
              <a:buFont typeface="Arial" panose="020B0604020202020204" pitchFamily="34" charset="0"/>
              <a:buChar char="•"/>
            </a:pPr>
            <a:r>
              <a:rPr lang="en-US" dirty="0"/>
              <a:t>Retained </a:t>
            </a:r>
            <a:r>
              <a:rPr lang="en-US"/>
              <a:t>Earnings - Change </a:t>
            </a:r>
            <a:r>
              <a:rPr lang="en-US" dirty="0"/>
              <a:t>to Member Equity</a:t>
            </a:r>
          </a:p>
          <a:p>
            <a:pPr marL="228600" indent="-228600">
              <a:buFont typeface="+mj-lt"/>
              <a:buAutoNum type="alphaLcPeriod" startAt="4"/>
            </a:pPr>
            <a:r>
              <a:rPr lang="en-US" b="1" dirty="0"/>
              <a:t>Add the following accounts:</a:t>
            </a:r>
          </a:p>
          <a:p>
            <a:pPr marL="457200" indent="-171450">
              <a:lnSpc>
                <a:spcPct val="100000"/>
              </a:lnSpc>
              <a:spcBef>
                <a:spcPts val="0"/>
              </a:spcBef>
              <a:buFont typeface="Arial" panose="020B0604020202020204" pitchFamily="34" charset="0"/>
              <a:buChar char="•"/>
            </a:pPr>
            <a:r>
              <a:rPr lang="en-US" dirty="0"/>
              <a:t>Member 2 Contributions</a:t>
            </a:r>
          </a:p>
          <a:p>
            <a:pPr marL="457200" indent="-171450">
              <a:lnSpc>
                <a:spcPct val="100000"/>
              </a:lnSpc>
              <a:spcBef>
                <a:spcPts val="0"/>
              </a:spcBef>
              <a:buFont typeface="Arial" panose="020B0604020202020204" pitchFamily="34" charset="0"/>
              <a:buChar char="•"/>
            </a:pPr>
            <a:r>
              <a:rPr lang="en-US" dirty="0"/>
              <a:t>Member 2 Distributions</a:t>
            </a:r>
          </a:p>
          <a:p>
            <a:pPr marL="457200" indent="-171450">
              <a:lnSpc>
                <a:spcPct val="100000"/>
              </a:lnSpc>
              <a:spcBef>
                <a:spcPts val="0"/>
              </a:spcBef>
              <a:buFont typeface="Arial" panose="020B0604020202020204" pitchFamily="34" charset="0"/>
              <a:buChar char="•"/>
            </a:pPr>
            <a:r>
              <a:rPr lang="en-US" dirty="0"/>
              <a:t>Member 3 Contributions</a:t>
            </a:r>
          </a:p>
          <a:p>
            <a:pPr marL="457200" indent="-171450">
              <a:lnSpc>
                <a:spcPct val="100000"/>
              </a:lnSpc>
              <a:spcBef>
                <a:spcPts val="0"/>
              </a:spcBef>
              <a:buFont typeface="Arial" panose="020B0604020202020204" pitchFamily="34" charset="0"/>
              <a:buChar char="•"/>
            </a:pPr>
            <a:r>
              <a:rPr lang="en-US" dirty="0"/>
              <a:t>Member 3 Distributions</a:t>
            </a: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95</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7700" y="3962400"/>
            <a:ext cx="5715000" cy="2834436"/>
          </a:xfrm>
          <a:prstGeom prst="rect">
            <a:avLst/>
          </a:prstGeom>
        </p:spPr>
      </p:pic>
    </p:spTree>
    <p:extLst>
      <p:ext uri="{BB962C8B-B14F-4D97-AF65-F5344CB8AC3E}">
        <p14:creationId xmlns:p14="http://schemas.microsoft.com/office/powerpoint/2010/main" val="895577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Now we will focus on the Profit &amp; Loss Income and Expense account categories. </a:t>
            </a:r>
          </a:p>
          <a:p>
            <a:pPr marL="228600" indent="-228600">
              <a:buFont typeface="+mj-lt"/>
              <a:buAutoNum type="alphaLcPeriod" startAt="5"/>
            </a:pPr>
            <a:r>
              <a:rPr lang="en-US" b="1" dirty="0"/>
              <a:t>Edit the following accounts:</a:t>
            </a:r>
          </a:p>
          <a:p>
            <a:pPr marL="457200" indent="-228600">
              <a:lnSpc>
                <a:spcPct val="100000"/>
              </a:lnSpc>
              <a:spcBef>
                <a:spcPts val="0"/>
              </a:spcBef>
              <a:buFont typeface="Arial" panose="020B0604020202020204" pitchFamily="34" charset="0"/>
              <a:buChar char="•"/>
            </a:pPr>
            <a:r>
              <a:rPr lang="en-US" dirty="0"/>
              <a:t>Contractors – Change to Subcontractors</a:t>
            </a:r>
          </a:p>
          <a:p>
            <a:pPr marL="457200" indent="-228600">
              <a:lnSpc>
                <a:spcPct val="100000"/>
              </a:lnSpc>
              <a:spcBef>
                <a:spcPts val="0"/>
              </a:spcBef>
              <a:buFont typeface="Arial" panose="020B0604020202020204" pitchFamily="34" charset="0"/>
              <a:buChar char="•"/>
            </a:pPr>
            <a:r>
              <a:rPr lang="en-US" dirty="0"/>
              <a:t>Advertising</a:t>
            </a:r>
          </a:p>
          <a:p>
            <a:pPr marL="457200" indent="-228600">
              <a:lnSpc>
                <a:spcPct val="100000"/>
              </a:lnSpc>
              <a:spcBef>
                <a:spcPts val="0"/>
              </a:spcBef>
              <a:buFont typeface="Arial" panose="020B0604020202020204" pitchFamily="34" charset="0"/>
              <a:buChar char="•"/>
            </a:pPr>
            <a:r>
              <a:rPr lang="en-US" dirty="0"/>
              <a:t>Bank Charges</a:t>
            </a:r>
          </a:p>
          <a:p>
            <a:pPr marL="457200" indent="-228600">
              <a:lnSpc>
                <a:spcPct val="100000"/>
              </a:lnSpc>
              <a:spcBef>
                <a:spcPts val="0"/>
              </a:spcBef>
              <a:buFont typeface="Arial" panose="020B0604020202020204" pitchFamily="34" charset="0"/>
              <a:buChar char="•"/>
            </a:pPr>
            <a:r>
              <a:rPr lang="en-US" dirty="0"/>
              <a:t>Insurance – Change to Insurance Liability</a:t>
            </a:r>
          </a:p>
          <a:p>
            <a:pPr marL="457200" indent="-228600">
              <a:lnSpc>
                <a:spcPct val="100000"/>
              </a:lnSpc>
              <a:spcBef>
                <a:spcPts val="0"/>
              </a:spcBef>
              <a:buFont typeface="Arial" panose="020B0604020202020204" pitchFamily="34" charset="0"/>
              <a:buChar char="•"/>
            </a:pPr>
            <a:r>
              <a:rPr lang="en-US" dirty="0"/>
              <a:t>Interest Paid</a:t>
            </a:r>
          </a:p>
          <a:p>
            <a:pPr marL="228600" indent="-228600">
              <a:buFont typeface="+mj-lt"/>
              <a:buAutoNum type="alphaLcPeriod" startAt="6"/>
            </a:pPr>
            <a:r>
              <a:rPr lang="en-US" b="1" dirty="0"/>
              <a:t>Add the following accounts:</a:t>
            </a:r>
          </a:p>
          <a:p>
            <a:pPr marL="457200" indent="-171450">
              <a:lnSpc>
                <a:spcPct val="100000"/>
              </a:lnSpc>
              <a:spcBef>
                <a:spcPts val="0"/>
              </a:spcBef>
              <a:buFont typeface="Arial" panose="020B0604020202020204" pitchFamily="34" charset="0"/>
              <a:buChar char="•"/>
            </a:pPr>
            <a:r>
              <a:rPr lang="en-US" dirty="0"/>
              <a:t>Revenue</a:t>
            </a:r>
          </a:p>
          <a:p>
            <a:pPr marL="457200" indent="-171450">
              <a:lnSpc>
                <a:spcPct val="100000"/>
              </a:lnSpc>
              <a:spcBef>
                <a:spcPts val="0"/>
              </a:spcBef>
              <a:buFont typeface="Arial" panose="020B0604020202020204" pitchFamily="34" charset="0"/>
              <a:buChar char="•"/>
            </a:pPr>
            <a:r>
              <a:rPr lang="en-US" dirty="0"/>
              <a:t>Computer Supplies</a:t>
            </a:r>
          </a:p>
          <a:p>
            <a:pPr marL="457200" indent="-171450">
              <a:lnSpc>
                <a:spcPct val="100000"/>
              </a:lnSpc>
              <a:spcBef>
                <a:spcPts val="0"/>
              </a:spcBef>
              <a:buFont typeface="Arial" panose="020B0604020202020204" pitchFamily="34" charset="0"/>
              <a:buChar char="•"/>
            </a:pPr>
            <a:r>
              <a:rPr lang="en-US" dirty="0"/>
              <a:t>Conferences</a:t>
            </a:r>
          </a:p>
          <a:p>
            <a:pPr marL="457200" indent="-171450">
              <a:lnSpc>
                <a:spcPct val="100000"/>
              </a:lnSpc>
              <a:spcBef>
                <a:spcPts val="0"/>
              </a:spcBef>
              <a:buFont typeface="Arial" panose="020B0604020202020204" pitchFamily="34" charset="0"/>
              <a:buChar char="•"/>
            </a:pPr>
            <a:r>
              <a:rPr lang="en-US" dirty="0"/>
              <a:t>Software Licenses</a:t>
            </a:r>
          </a:p>
          <a:p>
            <a:pPr marL="457200" indent="-171450">
              <a:lnSpc>
                <a:spcPct val="100000"/>
              </a:lnSpc>
              <a:spcBef>
                <a:spcPts val="0"/>
              </a:spcBef>
              <a:buFont typeface="Arial" panose="020B0604020202020204" pitchFamily="34" charset="0"/>
              <a:buChar char="•"/>
            </a:pPr>
            <a:r>
              <a:rPr lang="en-US" dirty="0"/>
              <a:t>Dues &amp; Subscriptions</a:t>
            </a:r>
          </a:p>
          <a:p>
            <a:pPr marL="457200" indent="-171450">
              <a:lnSpc>
                <a:spcPct val="100000"/>
              </a:lnSpc>
              <a:spcBef>
                <a:spcPts val="0"/>
              </a:spcBef>
              <a:buFont typeface="Arial" panose="020B0604020202020204" pitchFamily="34" charset="0"/>
              <a:buChar char="•"/>
            </a:pPr>
            <a:r>
              <a:rPr lang="en-US" dirty="0"/>
              <a:t>Guaranteed Payments</a:t>
            </a:r>
          </a:p>
          <a:p>
            <a:pPr marL="457200" indent="-171450">
              <a:lnSpc>
                <a:spcPct val="100000"/>
              </a:lnSpc>
              <a:spcBef>
                <a:spcPts val="0"/>
              </a:spcBef>
              <a:buFont typeface="Arial" panose="020B0604020202020204" pitchFamily="34" charset="0"/>
              <a:buChar char="•"/>
            </a:pPr>
            <a:r>
              <a:rPr lang="en-US" dirty="0"/>
              <a:t>Licenses &amp; Fees</a:t>
            </a:r>
          </a:p>
          <a:p>
            <a:pPr marL="285750">
              <a:lnSpc>
                <a:spcPct val="100000"/>
              </a:lnSpc>
              <a:spcBef>
                <a:spcPts val="0"/>
              </a:spcBef>
            </a:pP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96</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4572000"/>
            <a:ext cx="5715000" cy="1750755"/>
          </a:xfrm>
          <a:prstGeom prst="rect">
            <a:avLst/>
          </a:prstGeom>
        </p:spPr>
      </p:pic>
      <p:pic>
        <p:nvPicPr>
          <p:cNvPr id="7" name="Picture 6" descr="Table&#10;&#10;Description automatically generated">
            <a:extLst>
              <a:ext uri="{FF2B5EF4-FFF2-40B4-BE49-F238E27FC236}">
                <a16:creationId xmlns:a16="http://schemas.microsoft.com/office/drawing/2014/main" id="{EDBAE962-6461-41BD-A354-453346FF9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779" y="6424823"/>
            <a:ext cx="5715000" cy="1931308"/>
          </a:xfrm>
          <a:prstGeom prst="rect">
            <a:avLst/>
          </a:prstGeom>
        </p:spPr>
      </p:pic>
    </p:spTree>
    <p:extLst>
      <p:ext uri="{BB962C8B-B14F-4D97-AF65-F5344CB8AC3E}">
        <p14:creationId xmlns:p14="http://schemas.microsoft.com/office/powerpoint/2010/main" val="12106738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Now we will focus on the Profit &amp; Loss Income and Expense account categories. </a:t>
            </a:r>
          </a:p>
          <a:p>
            <a:pPr marL="228600" indent="-228600">
              <a:buFont typeface="+mj-lt"/>
              <a:buAutoNum type="alphaLcPeriod" startAt="7"/>
            </a:pPr>
            <a:r>
              <a:rPr lang="en-US" b="1" dirty="0"/>
              <a:t>Edit the following accounts:</a:t>
            </a:r>
          </a:p>
          <a:p>
            <a:pPr marL="457200" indent="-228600">
              <a:lnSpc>
                <a:spcPct val="100000"/>
              </a:lnSpc>
              <a:spcBef>
                <a:spcPts val="0"/>
              </a:spcBef>
              <a:buFont typeface="Arial" panose="020B0604020202020204" pitchFamily="34" charset="0"/>
              <a:buChar char="•"/>
            </a:pPr>
            <a:r>
              <a:rPr lang="en-US" dirty="0"/>
              <a:t>Meals &amp; Entertainment</a:t>
            </a:r>
          </a:p>
          <a:p>
            <a:pPr marL="457200" indent="-228600">
              <a:lnSpc>
                <a:spcPct val="100000"/>
              </a:lnSpc>
              <a:spcBef>
                <a:spcPts val="0"/>
              </a:spcBef>
              <a:buFont typeface="Arial" panose="020B0604020202020204" pitchFamily="34" charset="0"/>
              <a:buChar char="•"/>
            </a:pPr>
            <a:r>
              <a:rPr lang="en-US" dirty="0"/>
              <a:t>Office Supplies &amp; Software – Change to Office Expense</a:t>
            </a:r>
          </a:p>
          <a:p>
            <a:pPr marL="457200" indent="-228600">
              <a:lnSpc>
                <a:spcPct val="100000"/>
              </a:lnSpc>
              <a:spcBef>
                <a:spcPts val="0"/>
              </a:spcBef>
              <a:buFont typeface="Arial" panose="020B0604020202020204" pitchFamily="34" charset="0"/>
              <a:buChar char="•"/>
            </a:pPr>
            <a:r>
              <a:rPr lang="en-US" dirty="0"/>
              <a:t>Legal &amp; Professional – Change to Professional Services &amp; Add Subaccounts</a:t>
            </a:r>
          </a:p>
          <a:p>
            <a:pPr marL="457200" indent="-228600">
              <a:lnSpc>
                <a:spcPct val="100000"/>
              </a:lnSpc>
              <a:spcBef>
                <a:spcPts val="0"/>
              </a:spcBef>
              <a:buFont typeface="Arial" panose="020B0604020202020204" pitchFamily="34" charset="0"/>
              <a:buChar char="•"/>
            </a:pPr>
            <a:r>
              <a:rPr lang="en-US" dirty="0"/>
              <a:t>Repairs &amp; Maintenance</a:t>
            </a:r>
          </a:p>
          <a:p>
            <a:pPr marL="457200" indent="-228600">
              <a:lnSpc>
                <a:spcPct val="100000"/>
              </a:lnSpc>
              <a:spcBef>
                <a:spcPts val="0"/>
              </a:spcBef>
              <a:buFont typeface="Arial" panose="020B0604020202020204" pitchFamily="34" charset="0"/>
              <a:buChar char="•"/>
            </a:pPr>
            <a:r>
              <a:rPr lang="en-US" dirty="0"/>
              <a:t>Taxes</a:t>
            </a:r>
          </a:p>
          <a:p>
            <a:pPr marL="457200" indent="-228600">
              <a:lnSpc>
                <a:spcPct val="100000"/>
              </a:lnSpc>
              <a:spcBef>
                <a:spcPts val="0"/>
              </a:spcBef>
              <a:buFont typeface="Arial" panose="020B0604020202020204" pitchFamily="34" charset="0"/>
              <a:buChar char="•"/>
            </a:pPr>
            <a:r>
              <a:rPr lang="en-US" dirty="0"/>
              <a:t>Travel  &amp; Add Subaccounts</a:t>
            </a:r>
          </a:p>
          <a:p>
            <a:pPr marL="457200" indent="-228600">
              <a:lnSpc>
                <a:spcPct val="100000"/>
              </a:lnSpc>
              <a:spcBef>
                <a:spcPts val="0"/>
              </a:spcBef>
              <a:buFont typeface="Arial" panose="020B0604020202020204" pitchFamily="34" charset="0"/>
              <a:buChar char="•"/>
            </a:pPr>
            <a:r>
              <a:rPr lang="en-US" dirty="0"/>
              <a:t>Ask My Accountant</a:t>
            </a:r>
          </a:p>
          <a:p>
            <a:pPr marL="457200" indent="-228600">
              <a:lnSpc>
                <a:spcPct val="100000"/>
              </a:lnSpc>
              <a:spcBef>
                <a:spcPts val="0"/>
              </a:spcBef>
              <a:buFont typeface="Arial" panose="020B0604020202020204" pitchFamily="34" charset="0"/>
              <a:buChar char="•"/>
            </a:pPr>
            <a:endParaRPr lang="en-US" dirty="0"/>
          </a:p>
          <a:p>
            <a:pPr marL="228600" indent="-228600">
              <a:buFont typeface="+mj-lt"/>
              <a:buAutoNum type="alphaLcPeriod" startAt="8"/>
            </a:pPr>
            <a:r>
              <a:rPr lang="en-US" b="1" dirty="0"/>
              <a:t>Add the following accounts:</a:t>
            </a:r>
          </a:p>
          <a:p>
            <a:pPr marL="457200" indent="-171450">
              <a:lnSpc>
                <a:spcPct val="100000"/>
              </a:lnSpc>
              <a:spcBef>
                <a:spcPts val="0"/>
              </a:spcBef>
              <a:buFont typeface="Arial" panose="020B0604020202020204" pitchFamily="34" charset="0"/>
              <a:buChar char="•"/>
            </a:pPr>
            <a:r>
              <a:rPr lang="en-US" dirty="0"/>
              <a:t>Telephone &amp; Communications</a:t>
            </a:r>
          </a:p>
          <a:p>
            <a:pPr marL="457200" indent="-171450">
              <a:lnSpc>
                <a:spcPct val="100000"/>
              </a:lnSpc>
              <a:spcBef>
                <a:spcPts val="0"/>
              </a:spcBef>
              <a:buFont typeface="Arial" panose="020B0604020202020204" pitchFamily="34" charset="0"/>
              <a:buChar char="•"/>
            </a:pPr>
            <a:r>
              <a:rPr lang="en-US" dirty="0"/>
              <a:t>Computer Supplies</a:t>
            </a:r>
          </a:p>
          <a:p>
            <a:pPr marL="285750">
              <a:lnSpc>
                <a:spcPct val="100000"/>
              </a:lnSpc>
              <a:spcBef>
                <a:spcPts val="0"/>
              </a:spcBef>
            </a:pPr>
            <a:endParaRPr lang="en-US" dirty="0"/>
          </a:p>
          <a:p>
            <a:pPr marL="285750">
              <a:lnSpc>
                <a:spcPct val="100000"/>
              </a:lnSpc>
              <a:spcBef>
                <a:spcPts val="0"/>
              </a:spcBef>
            </a:pPr>
            <a:endParaRPr lang="en-US" dirty="0"/>
          </a:p>
          <a:p>
            <a:pPr marL="285750">
              <a:lnSpc>
                <a:spcPct val="100000"/>
              </a:lnSpc>
              <a:spcBef>
                <a:spcPts val="0"/>
              </a:spcBef>
            </a:pPr>
            <a:r>
              <a:rPr lang="en-US" dirty="0"/>
              <a:t> </a:t>
            </a:r>
          </a:p>
          <a:p>
            <a:pPr marL="285750">
              <a:lnSpc>
                <a:spcPct val="100000"/>
              </a:lnSpc>
              <a:spcBef>
                <a:spcPts val="0"/>
              </a:spcBef>
            </a:pP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97</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3400" y="4191000"/>
            <a:ext cx="5715000" cy="4205825"/>
          </a:xfrm>
          <a:prstGeom prst="rect">
            <a:avLst/>
          </a:prstGeom>
        </p:spPr>
      </p:pic>
    </p:spTree>
    <p:extLst>
      <p:ext uri="{BB962C8B-B14F-4D97-AF65-F5344CB8AC3E}">
        <p14:creationId xmlns:p14="http://schemas.microsoft.com/office/powerpoint/2010/main" val="340788945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a:xfrm>
            <a:off x="502919" y="1219200"/>
            <a:ext cx="5852160" cy="7239000"/>
          </a:xfrm>
        </p:spPr>
        <p:txBody>
          <a:bodyPr>
            <a:normAutofit/>
          </a:bodyPr>
          <a:lstStyle/>
          <a:p>
            <a:r>
              <a:rPr lang="en-US" dirty="0"/>
              <a:t>Whew! You made it. Congratulations! You have mastered one of the most important activities when setting up a new company file. </a:t>
            </a:r>
          </a:p>
          <a:p>
            <a:r>
              <a:rPr lang="en-US" dirty="0"/>
              <a:t>Let’s move on to the next step.</a:t>
            </a:r>
          </a:p>
          <a:p>
            <a:endParaRPr lang="en-US" dirty="0">
              <a:highlight>
                <a:srgbClr val="FFFF00"/>
              </a:highlight>
            </a:endParaRPr>
          </a:p>
          <a:p>
            <a:r>
              <a:rPr lang="en-US" dirty="0"/>
              <a:t>Before TAD Gaming Services was up and running, the owners invested personal capital (their own money) for computers, systems and furniture. Use the journal entry feature to populate the following transaction.</a:t>
            </a:r>
          </a:p>
          <a:p>
            <a:endParaRPr lang="en-US" dirty="0">
              <a:highlight>
                <a:srgbClr val="FFFF00"/>
              </a:highlight>
            </a:endParaRPr>
          </a:p>
          <a:p>
            <a:pPr marL="228600" indent="-228600">
              <a:buFont typeface="+mj-lt"/>
              <a:buAutoNum type="arabicPeriod" startAt="12"/>
            </a:pPr>
            <a:r>
              <a:rPr lang="en-US" b="1" dirty="0"/>
              <a:t>Enter the Adjusted Journal Entry (AJE 1)</a:t>
            </a:r>
          </a:p>
          <a:p>
            <a:endParaRPr lang="en-US" dirty="0"/>
          </a:p>
          <a:p>
            <a:endParaRPr lang="en-US" dirty="0"/>
          </a:p>
          <a:p>
            <a:r>
              <a:rPr lang="en-US" dirty="0"/>
              <a:t> </a:t>
            </a:r>
          </a:p>
          <a:p>
            <a:endParaRPr lang="en-US" dirty="0"/>
          </a:p>
          <a:p>
            <a:pPr>
              <a:lnSpc>
                <a:spcPct val="100000"/>
              </a:lnSpc>
              <a:spcBef>
                <a:spcPts val="0"/>
              </a:spcBef>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b="1" dirty="0"/>
          </a:p>
          <a:p>
            <a:pPr>
              <a:lnSpc>
                <a:spcPct val="100000"/>
              </a:lnSpc>
              <a:spcBef>
                <a:spcPts val="0"/>
              </a:spcBef>
            </a:pPr>
            <a:endParaRPr lang="en-US" b="1" dirty="0"/>
          </a:p>
          <a:p>
            <a:pPr marL="228600" indent="-228600">
              <a:lnSpc>
                <a:spcPct val="100000"/>
              </a:lnSpc>
              <a:spcBef>
                <a:spcPts val="0"/>
              </a:spcBef>
              <a:buFont typeface="+mj-lt"/>
              <a:buAutoNum type="arabicPeriod" startAt="8"/>
            </a:pPr>
            <a:endParaRPr lang="en-US" b="1" dirty="0"/>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98</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descr="A screenshot of a cell phone&#10;&#10;Description automatically generated">
            <a:extLst>
              <a:ext uri="{FF2B5EF4-FFF2-40B4-BE49-F238E27FC236}">
                <a16:creationId xmlns:a16="http://schemas.microsoft.com/office/drawing/2014/main" id="{150B6A72-3502-46F7-95FB-42D0D3CE97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4267200"/>
            <a:ext cx="5715000" cy="3207049"/>
          </a:xfrm>
          <a:prstGeom prst="rect">
            <a:avLst/>
          </a:prstGeom>
        </p:spPr>
      </p:pic>
    </p:spTree>
    <p:extLst>
      <p:ext uri="{BB962C8B-B14F-4D97-AF65-F5344CB8AC3E}">
        <p14:creationId xmlns:p14="http://schemas.microsoft.com/office/powerpoint/2010/main" val="17036528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a:xfrm>
            <a:off x="502919" y="1219200"/>
            <a:ext cx="5852160" cy="7239000"/>
          </a:xfrm>
        </p:spPr>
        <p:txBody>
          <a:bodyPr>
            <a:normAutofit/>
          </a:bodyPr>
          <a:lstStyle/>
          <a:p>
            <a:r>
              <a:rPr lang="en-US" dirty="0"/>
              <a:t>Historical transactions need to be entered to populate bank balances and partner contributions, because the transactions occurred before the company file was set up.</a:t>
            </a:r>
          </a:p>
          <a:p>
            <a:pPr marL="228600" indent="-228600">
              <a:buFont typeface="+mj-lt"/>
              <a:buAutoNum type="arabicPeriod" startAt="13"/>
            </a:pPr>
            <a:r>
              <a:rPr lang="en-US" b="1" dirty="0"/>
              <a:t>Record a deposit for the partners contributions used to open a checking account.</a:t>
            </a:r>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4"/>
            </a:pPr>
            <a:r>
              <a:rPr lang="en-US" b="1" dirty="0"/>
              <a:t>Record a deposit for the partners contributions used to open a savings account.</a:t>
            </a:r>
          </a:p>
          <a:p>
            <a:endParaRPr lang="en-US" dirty="0"/>
          </a:p>
          <a:p>
            <a:pPr marL="228600" indent="-228600">
              <a:buFont typeface="+mj-lt"/>
              <a:buAutoNum type="arabicPeriod" startAt="8"/>
            </a:pPr>
            <a:endParaRPr lang="en-US" b="1" dirty="0"/>
          </a:p>
          <a:p>
            <a:endParaRPr lang="en-US" dirty="0"/>
          </a:p>
          <a:p>
            <a:endParaRPr lang="en-US" dirty="0"/>
          </a:p>
          <a:p>
            <a:r>
              <a:rPr lang="en-US" dirty="0"/>
              <a:t> </a:t>
            </a:r>
          </a:p>
          <a:p>
            <a:endParaRPr lang="en-US" dirty="0"/>
          </a:p>
          <a:p>
            <a:pPr>
              <a:lnSpc>
                <a:spcPct val="100000"/>
              </a:lnSpc>
              <a:spcBef>
                <a:spcPts val="0"/>
              </a:spcBef>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b="1" dirty="0"/>
          </a:p>
          <a:p>
            <a:pPr>
              <a:lnSpc>
                <a:spcPct val="100000"/>
              </a:lnSpc>
              <a:spcBef>
                <a:spcPts val="0"/>
              </a:spcBef>
            </a:pPr>
            <a:endParaRPr lang="en-US" b="1" dirty="0"/>
          </a:p>
          <a:p>
            <a:pPr marL="228600" indent="-228600">
              <a:lnSpc>
                <a:spcPct val="100000"/>
              </a:lnSpc>
              <a:spcBef>
                <a:spcPts val="0"/>
              </a:spcBef>
              <a:buFont typeface="+mj-lt"/>
              <a:buAutoNum type="arabicPeriod" startAt="8"/>
            </a:pPr>
            <a:endParaRPr lang="en-US" b="1" dirty="0"/>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99</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7" name="Picture 6" descr="A screenshot of a social media post&#10;&#10;Description automatically generated">
            <a:extLst>
              <a:ext uri="{FF2B5EF4-FFF2-40B4-BE49-F238E27FC236}">
                <a16:creationId xmlns:a16="http://schemas.microsoft.com/office/drawing/2014/main" id="{C546F8DE-69D7-4EB5-A37E-8EA75A1F13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59" y="2286000"/>
            <a:ext cx="5440680" cy="2779516"/>
          </a:xfrm>
          <a:prstGeom prst="rect">
            <a:avLst/>
          </a:prstGeom>
        </p:spPr>
      </p:pic>
      <p:pic>
        <p:nvPicPr>
          <p:cNvPr id="5" name="Picture 4">
            <a:extLst>
              <a:ext uri="{FF2B5EF4-FFF2-40B4-BE49-F238E27FC236}">
                <a16:creationId xmlns:a16="http://schemas.microsoft.com/office/drawing/2014/main" id="{F7970032-2F31-43A5-9E26-112EDAA019F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8659" y="5730052"/>
            <a:ext cx="5440680" cy="2714829"/>
          </a:xfrm>
          <a:prstGeom prst="rect">
            <a:avLst/>
          </a:prstGeom>
        </p:spPr>
      </p:pic>
    </p:spTree>
    <p:extLst>
      <p:ext uri="{BB962C8B-B14F-4D97-AF65-F5344CB8AC3E}">
        <p14:creationId xmlns:p14="http://schemas.microsoft.com/office/powerpoint/2010/main" val="738482839"/>
      </p:ext>
    </p:extLst>
  </p:cSld>
  <p:clrMapOvr>
    <a:masterClrMapping/>
  </p:clrMapOvr>
</p:sld>
</file>

<file path=ppt/theme/theme1.xml><?xml version="1.0" encoding="utf-8"?>
<a:theme xmlns:a="http://schemas.openxmlformats.org/drawingml/2006/main" name="QBExpres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tuit">
      <a:majorFont>
        <a:latin typeface="AvenirNext forINTUIT Demi"/>
        <a:ea typeface=""/>
        <a:cs typeface=""/>
      </a:majorFont>
      <a:minorFont>
        <a:latin typeface="AvenirNext forINTUI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QBExpress" id="{40EAB62F-8FF4-475E-A884-FF132F7C436B}" vid="{434D597D-973F-43BC-9899-D4B09FA151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venirNext forINTUIT Demi"/>
        <a:ea typeface=""/>
        <a:cs typeface=""/>
      </a:majorFont>
      <a:minorFont>
        <a:latin typeface="AvenirNext forINTUIT "/>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QBExpress</Template>
  <TotalTime>75673</TotalTime>
  <Words>37963</Words>
  <Application>Microsoft Office PowerPoint</Application>
  <PresentationFormat>Letter Paper (8.5x11 in)</PresentationFormat>
  <Paragraphs>5950</Paragraphs>
  <Slides>252</Slides>
  <Notes>251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252</vt:i4>
      </vt:variant>
    </vt:vector>
  </HeadingPairs>
  <TitlesOfParts>
    <vt:vector size="260" baseType="lpstr">
      <vt:lpstr>Arial</vt:lpstr>
      <vt:lpstr>AvenirNext forINTUIT</vt:lpstr>
      <vt:lpstr>AvenirNext forINTUIT </vt:lpstr>
      <vt:lpstr>AvenirNext forINTUIT Demi</vt:lpstr>
      <vt:lpstr>Calibri</vt:lpstr>
      <vt:lpstr>Geogrotesque Medium</vt:lpstr>
      <vt:lpstr>Symbol</vt:lpstr>
      <vt:lpstr>QBExpress</vt:lpstr>
      <vt:lpstr>PowerPoint Presentation</vt:lpstr>
      <vt:lpstr>PowerPoint Presentation</vt:lpstr>
      <vt:lpstr>Standard Legal Notices</vt:lpstr>
      <vt:lpstr>About Your Instructor</vt:lpstr>
      <vt:lpstr>QuickBooks® Online Foundations</vt:lpstr>
      <vt:lpstr>QuickBooks® Online Foundations</vt:lpstr>
      <vt:lpstr>QuickBooks® Online Foundations </vt:lpstr>
      <vt:lpstr>Table of Contents – TAD Gaming</vt:lpstr>
      <vt:lpstr>Table of Contents – TAD Gaming</vt:lpstr>
      <vt:lpstr>Table of Contents – TAD Gaming</vt:lpstr>
      <vt:lpstr>Table of Contents – TAD Gaming</vt:lpstr>
      <vt:lpstr>Section 1 Getting Started</vt:lpstr>
      <vt:lpstr>Section 1 Objectives</vt:lpstr>
      <vt:lpstr>Features</vt:lpstr>
      <vt:lpstr>Features</vt:lpstr>
      <vt:lpstr>Features</vt:lpstr>
      <vt:lpstr>Features</vt:lpstr>
      <vt:lpstr>Features</vt:lpstr>
      <vt:lpstr>Subscriptions</vt:lpstr>
      <vt:lpstr>Student Setup</vt:lpstr>
      <vt:lpstr>Student Setup</vt:lpstr>
      <vt:lpstr>Student Setup</vt:lpstr>
      <vt:lpstr>Student Setup</vt:lpstr>
      <vt:lpstr>Student Setup</vt:lpstr>
      <vt:lpstr>Company Data</vt:lpstr>
      <vt:lpstr>Company Data</vt:lpstr>
      <vt:lpstr>Company Data</vt:lpstr>
      <vt:lpstr>Importing Data</vt:lpstr>
      <vt:lpstr>Importing Data</vt:lpstr>
      <vt:lpstr>Importing Data</vt:lpstr>
      <vt:lpstr>Navigation</vt:lpstr>
      <vt:lpstr>Navigation</vt:lpstr>
      <vt:lpstr>Navigation</vt:lpstr>
      <vt:lpstr>Navigation</vt:lpstr>
      <vt:lpstr>Navigation</vt:lpstr>
      <vt:lpstr>Navigation</vt:lpstr>
      <vt:lpstr> Navigation</vt:lpstr>
      <vt:lpstr> Navigation</vt:lpstr>
      <vt:lpstr>Section 1 Practice Test</vt:lpstr>
      <vt:lpstr>Section 1 Test Your Knowledge</vt:lpstr>
      <vt:lpstr>Section 1 Case Study Activities</vt:lpstr>
      <vt:lpstr>Section 1 Case Study Activities</vt:lpstr>
      <vt:lpstr> Section 2:  Set Up Your New  QuickBooks® Online  Company </vt:lpstr>
      <vt:lpstr>Section 2 Objectives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The Big Picture of Why This Training Is Important</vt:lpstr>
      <vt:lpstr>Manage Users</vt:lpstr>
      <vt:lpstr>Manage Users</vt:lpstr>
      <vt:lpstr>Manage Users</vt:lpstr>
      <vt:lpstr>Manage Users</vt:lpstr>
      <vt:lpstr>Manage Users</vt:lpstr>
      <vt:lpstr>Chart of Accounts</vt:lpstr>
      <vt:lpstr>Chart of Accounts</vt:lpstr>
      <vt:lpstr>Chart of Accounts</vt:lpstr>
      <vt:lpstr>Chart of Accounts</vt:lpstr>
      <vt:lpstr>Chart of Accounts</vt:lpstr>
      <vt:lpstr>Chart of Accounts</vt:lpstr>
      <vt:lpstr>Chart of Accounts</vt:lpstr>
      <vt:lpstr>Chart of Accounts</vt:lpstr>
      <vt:lpstr>Chart of Accounts</vt:lpstr>
      <vt:lpstr>Beginning Balances  </vt:lpstr>
      <vt:lpstr>Historical Transactions</vt:lpstr>
      <vt:lpstr>Historical Transactions</vt:lpstr>
      <vt:lpstr>Products and Services</vt:lpstr>
      <vt:lpstr>Products and Services</vt:lpstr>
      <vt:lpstr>Products and Services</vt:lpstr>
      <vt:lpstr>Products and Services</vt:lpstr>
      <vt:lpstr>Products and Services</vt:lpstr>
      <vt:lpstr>Section 2 Practice Test</vt:lpstr>
      <vt:lpstr>Section 2 Test Your Knowledge</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3 Custom Reports</vt:lpstr>
      <vt:lpstr>Section 3 Objectives</vt:lpstr>
      <vt:lpstr>Custom Reports </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Section 3 Practice Test</vt:lpstr>
      <vt:lpstr>Section 3 Test Your Knowledge</vt:lpstr>
      <vt:lpstr>Section 3 Case Study Activities</vt:lpstr>
      <vt:lpstr>Section 3 Case Study Activities</vt:lpstr>
      <vt:lpstr>Section 3 Case Study Activities</vt:lpstr>
      <vt:lpstr>Section 4 Accounts Receivable</vt:lpstr>
      <vt:lpstr>Section 4 Objectives</vt:lpstr>
      <vt:lpstr>Customer Center</vt:lpstr>
      <vt:lpstr>Customer Center</vt:lpstr>
      <vt:lpstr>Customer Center</vt:lpstr>
      <vt:lpstr>Customer Center</vt:lpstr>
      <vt:lpstr>Customer Center</vt:lpstr>
      <vt:lpstr>Customer Center</vt:lpstr>
      <vt:lpstr>Customer Center</vt:lpstr>
      <vt:lpstr>Customer Center</vt:lpstr>
      <vt:lpstr>Sales Receipts</vt:lpstr>
      <vt:lpstr>Invoices </vt:lpstr>
      <vt:lpstr>Receive Payments</vt:lpstr>
      <vt:lpstr>Receive Payments</vt:lpstr>
      <vt:lpstr>Bank Deposits</vt:lpstr>
      <vt:lpstr>Sales and (A/R) Reports</vt:lpstr>
      <vt:lpstr>Sales and (A/R) Reports</vt:lpstr>
      <vt:lpstr>Sales and (A/R) Reports</vt:lpstr>
      <vt:lpstr>Statements </vt:lpstr>
      <vt:lpstr>Statements</vt:lpstr>
      <vt:lpstr>Section 4 Practice Test</vt:lpstr>
      <vt:lpstr>Section 4 Test Your Knowledge</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5 Accounts Payable</vt:lpstr>
      <vt:lpstr>Section 5 Objectives</vt:lpstr>
      <vt:lpstr>Accounts Payable</vt:lpstr>
      <vt:lpstr>Vendor Center</vt:lpstr>
      <vt:lpstr>Vendor Center</vt:lpstr>
      <vt:lpstr>Vendor Center</vt:lpstr>
      <vt:lpstr>Vendor Center</vt:lpstr>
      <vt:lpstr>Contractors</vt:lpstr>
      <vt:lpstr>Expenses</vt:lpstr>
      <vt:lpstr>Checks</vt:lpstr>
      <vt:lpstr>Bills</vt:lpstr>
      <vt:lpstr>Pay Bills</vt:lpstr>
      <vt:lpstr>Print Checks</vt:lpstr>
      <vt:lpstr>Print Checks</vt:lpstr>
      <vt:lpstr>Accounts Payable (A/P) Reports</vt:lpstr>
      <vt:lpstr>Section 5 Practice Test</vt:lpstr>
      <vt:lpstr>Section 5 Test Your Knowledge</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6 bank &amp; Credit Card  Accounts</vt:lpstr>
      <vt:lpstr>Section 6 Objectives</vt:lpstr>
      <vt:lpstr>Section 6 Objectives</vt:lpstr>
      <vt:lpstr>Connect Bank and Credit Card Accounts</vt:lpstr>
      <vt:lpstr>Connect Bank and Credit Card Accounts</vt:lpstr>
      <vt:lpstr>Banking</vt:lpstr>
      <vt:lpstr>Banking</vt:lpstr>
      <vt:lpstr>Banking</vt:lpstr>
      <vt:lpstr>Banking</vt:lpstr>
      <vt:lpstr>Banking</vt:lpstr>
      <vt:lpstr>Banking</vt:lpstr>
      <vt:lpstr>Transfers</vt:lpstr>
      <vt:lpstr>Bank Reconciliation</vt:lpstr>
      <vt:lpstr>Bank Reconciliation</vt:lpstr>
      <vt:lpstr>Bank Reconciliation</vt:lpstr>
      <vt:lpstr>Section 6 Practice Test</vt:lpstr>
      <vt:lpstr>Section 6 Test Your Knowledge</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7 Budgeting</vt:lpstr>
      <vt:lpstr>Objectives</vt:lpstr>
      <vt:lpstr>Creating a Budget</vt:lpstr>
      <vt:lpstr>Creating a Budget</vt:lpstr>
      <vt:lpstr>Budget Reports</vt:lpstr>
      <vt:lpstr>Section 7 Practice Test</vt:lpstr>
      <vt:lpstr>Section 7 Test Your Knowledge</vt:lpstr>
      <vt:lpstr>Section 7 Case Study Activities</vt:lpstr>
      <vt:lpstr>Section 7 Case Study Activities</vt:lpstr>
      <vt:lpstr>Section 7 Case Study Activities</vt:lpstr>
      <vt:lpstr>Section 7 Case Study Activities</vt:lpstr>
      <vt:lpstr>  Section 8 Final Review    </vt:lpstr>
      <vt:lpstr>Final Review</vt:lpstr>
      <vt:lpstr>Final Review</vt:lpstr>
      <vt:lpstr>Final Review</vt:lpstr>
      <vt:lpstr>Final Review</vt:lpstr>
      <vt:lpstr>Final Review</vt:lpstr>
      <vt:lpstr>Final Review</vt:lpstr>
      <vt:lpstr>  Appendix A  Lists &amp; More  </vt:lpstr>
      <vt:lpstr>All Lists</vt:lpstr>
      <vt:lpstr>Recurring Transactions</vt:lpstr>
      <vt:lpstr>Recurring Transactions</vt:lpstr>
      <vt:lpstr>Attachments</vt:lpstr>
      <vt:lpstr>Mileage</vt:lpstr>
      <vt:lpstr>Appendix B Glossary of Terms Keyboard shortcuts</vt:lpstr>
      <vt:lpstr>Glossary of Terms</vt:lpstr>
      <vt:lpstr>Glossary of Terms</vt:lpstr>
      <vt:lpstr>Glossary of Terms</vt:lpstr>
      <vt:lpstr>Keyboard Shortcuts</vt:lpstr>
      <vt:lpstr>Appendix C Resources</vt:lpstr>
      <vt:lpstr>Debits &amp; Credits</vt:lpstr>
      <vt:lpstr>Quick Accounting Review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David</dc:creator>
  <cp:lastModifiedBy>Kristine Mehler</cp:lastModifiedBy>
  <cp:revision>3811</cp:revision>
  <cp:lastPrinted>2021-04-05T15:14:14Z</cp:lastPrinted>
  <dcterms:created xsi:type="dcterms:W3CDTF">2014-09-22T23:53:13Z</dcterms:created>
  <dcterms:modified xsi:type="dcterms:W3CDTF">2021-04-05T16:17:14Z</dcterms:modified>
</cp:coreProperties>
</file>